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58"/>
  </p:notesMasterIdLst>
  <p:handoutMasterIdLst>
    <p:handoutMasterId r:id="rId59"/>
  </p:handoutMasterIdLst>
  <p:sldIdLst>
    <p:sldId id="1814" r:id="rId2"/>
    <p:sldId id="1086" r:id="rId3"/>
    <p:sldId id="961" r:id="rId4"/>
    <p:sldId id="1795" r:id="rId5"/>
    <p:sldId id="1797" r:id="rId6"/>
    <p:sldId id="1815" r:id="rId7"/>
    <p:sldId id="1817" r:id="rId8"/>
    <p:sldId id="1818" r:id="rId9"/>
    <p:sldId id="1819" r:id="rId10"/>
    <p:sldId id="1820" r:id="rId11"/>
    <p:sldId id="1129" r:id="rId12"/>
    <p:sldId id="573" r:id="rId13"/>
    <p:sldId id="1025" r:id="rId14"/>
    <p:sldId id="1027" r:id="rId15"/>
    <p:sldId id="1803" r:id="rId16"/>
    <p:sldId id="1804" r:id="rId17"/>
    <p:sldId id="1805" r:id="rId18"/>
    <p:sldId id="1806" r:id="rId19"/>
    <p:sldId id="1807" r:id="rId20"/>
    <p:sldId id="1808" r:id="rId21"/>
    <p:sldId id="1809" r:id="rId22"/>
    <p:sldId id="1029" r:id="rId23"/>
    <p:sldId id="1031" r:id="rId24"/>
    <p:sldId id="1041" r:id="rId25"/>
    <p:sldId id="1043" r:id="rId26"/>
    <p:sldId id="581" r:id="rId27"/>
    <p:sldId id="1045" r:id="rId28"/>
    <p:sldId id="590" r:id="rId29"/>
    <p:sldId id="1082" r:id="rId30"/>
    <p:sldId id="1798" r:id="rId31"/>
    <p:sldId id="1799" r:id="rId32"/>
    <p:sldId id="1115" r:id="rId33"/>
    <p:sldId id="1116" r:id="rId34"/>
    <p:sldId id="1117" r:id="rId35"/>
    <p:sldId id="1118" r:id="rId36"/>
    <p:sldId id="1119" r:id="rId37"/>
    <p:sldId id="1801" r:id="rId38"/>
    <p:sldId id="1810" r:id="rId39"/>
    <p:sldId id="1125" r:id="rId40"/>
    <p:sldId id="1723" r:id="rId41"/>
    <p:sldId id="1724" r:id="rId42"/>
    <p:sldId id="1725" r:id="rId43"/>
    <p:sldId id="1726" r:id="rId44"/>
    <p:sldId id="1727" r:id="rId45"/>
    <p:sldId id="1728" r:id="rId46"/>
    <p:sldId id="1729" r:id="rId47"/>
    <p:sldId id="1811" r:id="rId48"/>
    <p:sldId id="1647" r:id="rId49"/>
    <p:sldId id="1648" r:id="rId50"/>
    <p:sldId id="1649" r:id="rId51"/>
    <p:sldId id="785" r:id="rId52"/>
    <p:sldId id="1734" r:id="rId53"/>
    <p:sldId id="1812" r:id="rId54"/>
    <p:sldId id="1736" r:id="rId55"/>
    <p:sldId id="394" r:id="rId56"/>
    <p:sldId id="395"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shagra Vyas" initials="K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5287"/>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1" autoAdjust="0"/>
    <p:restoredTop sz="90143" autoAdjust="0"/>
  </p:normalViewPr>
  <p:slideViewPr>
    <p:cSldViewPr>
      <p:cViewPr varScale="1">
        <p:scale>
          <a:sx n="78" d="100"/>
          <a:sy n="78" d="100"/>
        </p:scale>
        <p:origin x="1627"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4A33C4-B733-40F1-96C9-7A4676C7288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E8B7578-DD0E-4883-98AE-3F74E8A5F549}">
      <dgm:prSet phldrT="[Text]"/>
      <dgm:spPr>
        <a:solidFill>
          <a:schemeClr val="bg1">
            <a:lumMod val="95000"/>
            <a:alpha val="90000"/>
          </a:schemeClr>
        </a:solidFill>
      </dgm:spPr>
      <dgm:t>
        <a:bodyPr/>
        <a:lstStyle/>
        <a:p>
          <a:r>
            <a:rPr lang="en-US" dirty="0">
              <a:solidFill>
                <a:srgbClr val="002060"/>
              </a:solidFill>
            </a:rPr>
            <a:t>Classification of advances as per Prudential Norms</a:t>
          </a:r>
        </a:p>
      </dgm:t>
    </dgm:pt>
    <dgm:pt modelId="{2BE4399A-A5E3-484D-A5CE-57DDC2BD52FF}" type="parTrans" cxnId="{C986E642-51CC-4F3F-9759-EC2756BC2770}">
      <dgm:prSet/>
      <dgm:spPr/>
      <dgm:t>
        <a:bodyPr/>
        <a:lstStyle/>
        <a:p>
          <a:endParaRPr lang="en-US"/>
        </a:p>
      </dgm:t>
    </dgm:pt>
    <dgm:pt modelId="{19113B70-8B73-47F9-A230-DA5824CE2929}" type="sibTrans" cxnId="{C986E642-51CC-4F3F-9759-EC2756BC2770}">
      <dgm:prSet/>
      <dgm:spPr/>
      <dgm:t>
        <a:bodyPr/>
        <a:lstStyle/>
        <a:p>
          <a:endParaRPr lang="en-US"/>
        </a:p>
      </dgm:t>
    </dgm:pt>
    <dgm:pt modelId="{9E2C2B50-8835-4452-95AD-74C781BB0843}">
      <dgm:prSet phldrT="[Text]"/>
      <dgm:spPr>
        <a:solidFill>
          <a:srgbClr val="00B0F0">
            <a:alpha val="90000"/>
          </a:srgbClr>
        </a:solidFill>
      </dgm:spPr>
      <dgm:t>
        <a:bodyPr/>
        <a:lstStyle/>
        <a:p>
          <a:r>
            <a:rPr lang="en-US" dirty="0">
              <a:solidFill>
                <a:schemeClr val="bg1"/>
              </a:solidFill>
            </a:rPr>
            <a:t>Standard Loans</a:t>
          </a:r>
        </a:p>
      </dgm:t>
    </dgm:pt>
    <dgm:pt modelId="{8D59571A-B70F-4119-A5C8-8A92BFECD663}" type="parTrans" cxnId="{855575C9-8946-484A-A219-30D7BE5255B5}">
      <dgm:prSet/>
      <dgm:spPr/>
      <dgm:t>
        <a:bodyPr/>
        <a:lstStyle/>
        <a:p>
          <a:endParaRPr lang="en-US"/>
        </a:p>
      </dgm:t>
    </dgm:pt>
    <dgm:pt modelId="{E7F0F78C-4FEA-42E3-9B53-9633CE533B51}" type="sibTrans" cxnId="{855575C9-8946-484A-A219-30D7BE5255B5}">
      <dgm:prSet/>
      <dgm:spPr/>
      <dgm:t>
        <a:bodyPr/>
        <a:lstStyle/>
        <a:p>
          <a:endParaRPr lang="en-US"/>
        </a:p>
      </dgm:t>
    </dgm:pt>
    <dgm:pt modelId="{FFC2DA50-3DE2-4B8D-83F0-F89DE4E56437}">
      <dgm:prSet phldrT="[Text]"/>
      <dgm:spPr>
        <a:solidFill>
          <a:srgbClr val="00B0F0">
            <a:alpha val="90000"/>
          </a:srgbClr>
        </a:solidFill>
      </dgm:spPr>
      <dgm:t>
        <a:bodyPr/>
        <a:lstStyle/>
        <a:p>
          <a:r>
            <a:rPr lang="en-US" dirty="0">
              <a:solidFill>
                <a:schemeClr val="bg1"/>
              </a:solidFill>
            </a:rPr>
            <a:t>Standard Regular</a:t>
          </a:r>
        </a:p>
      </dgm:t>
    </dgm:pt>
    <dgm:pt modelId="{9BDD47DE-7B8B-4399-B5CD-78986097633C}" type="parTrans" cxnId="{BF47D02C-2B27-4308-93A0-52A203D5E3B6}">
      <dgm:prSet/>
      <dgm:spPr/>
      <dgm:t>
        <a:bodyPr/>
        <a:lstStyle/>
        <a:p>
          <a:endParaRPr lang="en-US"/>
        </a:p>
      </dgm:t>
    </dgm:pt>
    <dgm:pt modelId="{1E7CA06B-1054-49A7-8DD8-606F82A22264}" type="sibTrans" cxnId="{BF47D02C-2B27-4308-93A0-52A203D5E3B6}">
      <dgm:prSet/>
      <dgm:spPr/>
      <dgm:t>
        <a:bodyPr/>
        <a:lstStyle/>
        <a:p>
          <a:endParaRPr lang="en-US"/>
        </a:p>
      </dgm:t>
    </dgm:pt>
    <dgm:pt modelId="{86ADB21E-B9AE-43E7-BAC9-25D567EEE7C6}">
      <dgm:prSet phldrT="[Text]"/>
      <dgm:spPr>
        <a:solidFill>
          <a:srgbClr val="00B0F0">
            <a:alpha val="90000"/>
          </a:srgbClr>
        </a:solidFill>
      </dgm:spPr>
      <dgm:t>
        <a:bodyPr/>
        <a:lstStyle/>
        <a:p>
          <a:r>
            <a:rPr lang="en-US" dirty="0">
              <a:solidFill>
                <a:schemeClr val="bg1"/>
              </a:solidFill>
            </a:rPr>
            <a:t>Special Mention Account (SMA)</a:t>
          </a:r>
        </a:p>
      </dgm:t>
    </dgm:pt>
    <dgm:pt modelId="{6B7DD32F-635E-48C1-B6B7-32E72C41E11D}" type="parTrans" cxnId="{062BBFF5-F58D-48D2-9488-28AEBA867C8C}">
      <dgm:prSet/>
      <dgm:spPr/>
      <dgm:t>
        <a:bodyPr/>
        <a:lstStyle/>
        <a:p>
          <a:endParaRPr lang="en-US"/>
        </a:p>
      </dgm:t>
    </dgm:pt>
    <dgm:pt modelId="{7E9C308E-73B3-4EA4-9134-7586AC7D1DB8}" type="sibTrans" cxnId="{062BBFF5-F58D-48D2-9488-28AEBA867C8C}">
      <dgm:prSet/>
      <dgm:spPr/>
      <dgm:t>
        <a:bodyPr/>
        <a:lstStyle/>
        <a:p>
          <a:endParaRPr lang="en-US"/>
        </a:p>
      </dgm:t>
    </dgm:pt>
    <dgm:pt modelId="{5C0B162F-ED6D-426D-B873-ACC5A764A739}">
      <dgm:prSet phldrT="[Text]"/>
      <dgm:spPr>
        <a:solidFill>
          <a:srgbClr val="FF0000">
            <a:alpha val="90000"/>
          </a:srgbClr>
        </a:solidFill>
      </dgm:spPr>
      <dgm:t>
        <a:bodyPr/>
        <a:lstStyle/>
        <a:p>
          <a:r>
            <a:rPr lang="en-US" dirty="0">
              <a:solidFill>
                <a:schemeClr val="bg1"/>
              </a:solidFill>
            </a:rPr>
            <a:t>NPA Loans</a:t>
          </a:r>
        </a:p>
      </dgm:t>
    </dgm:pt>
    <dgm:pt modelId="{448615A0-29B7-41AD-8E4A-EAACDF1472FC}" type="parTrans" cxnId="{2D418F95-91D8-454F-83F3-710E8719791E}">
      <dgm:prSet/>
      <dgm:spPr/>
      <dgm:t>
        <a:bodyPr/>
        <a:lstStyle/>
        <a:p>
          <a:endParaRPr lang="en-US"/>
        </a:p>
      </dgm:t>
    </dgm:pt>
    <dgm:pt modelId="{B1D4A299-8AE4-434F-BC27-18177D5D8CDD}" type="sibTrans" cxnId="{2D418F95-91D8-454F-83F3-710E8719791E}">
      <dgm:prSet/>
      <dgm:spPr/>
      <dgm:t>
        <a:bodyPr/>
        <a:lstStyle/>
        <a:p>
          <a:endParaRPr lang="en-US"/>
        </a:p>
      </dgm:t>
    </dgm:pt>
    <dgm:pt modelId="{AC4B61A8-B9EB-401E-BB91-A2364FF75870}">
      <dgm:prSet phldrT="[Text]"/>
      <dgm:spPr>
        <a:solidFill>
          <a:srgbClr val="FF0000">
            <a:alpha val="90000"/>
          </a:srgbClr>
        </a:solidFill>
      </dgm:spPr>
      <dgm:t>
        <a:bodyPr/>
        <a:lstStyle/>
        <a:p>
          <a:r>
            <a:rPr lang="en-US" dirty="0">
              <a:solidFill>
                <a:schemeClr val="bg1"/>
              </a:solidFill>
            </a:rPr>
            <a:t>Substandard</a:t>
          </a:r>
        </a:p>
      </dgm:t>
    </dgm:pt>
    <dgm:pt modelId="{7C2F0C2F-0C51-4C89-8053-F66F04C90886}" type="parTrans" cxnId="{D853252B-D791-4F2D-9266-5426A597D6BC}">
      <dgm:prSet/>
      <dgm:spPr/>
      <dgm:t>
        <a:bodyPr/>
        <a:lstStyle/>
        <a:p>
          <a:endParaRPr lang="en-US"/>
        </a:p>
      </dgm:t>
    </dgm:pt>
    <dgm:pt modelId="{9185DA61-D75C-49D3-B65A-FC5E34AE5302}" type="sibTrans" cxnId="{D853252B-D791-4F2D-9266-5426A597D6BC}">
      <dgm:prSet/>
      <dgm:spPr/>
      <dgm:t>
        <a:bodyPr/>
        <a:lstStyle/>
        <a:p>
          <a:endParaRPr lang="en-US"/>
        </a:p>
      </dgm:t>
    </dgm:pt>
    <dgm:pt modelId="{94C5416C-ACC4-41BC-8309-834C1BA92D0F}">
      <dgm:prSet phldrT="[Text]"/>
      <dgm:spPr>
        <a:solidFill>
          <a:srgbClr val="FF0000">
            <a:alpha val="90000"/>
          </a:srgbClr>
        </a:solidFill>
      </dgm:spPr>
      <dgm:t>
        <a:bodyPr/>
        <a:lstStyle/>
        <a:p>
          <a:r>
            <a:rPr lang="en-US" dirty="0">
              <a:solidFill>
                <a:schemeClr val="bg1"/>
              </a:solidFill>
            </a:rPr>
            <a:t>Doubtful</a:t>
          </a:r>
        </a:p>
      </dgm:t>
    </dgm:pt>
    <dgm:pt modelId="{1C55DFB3-7F48-4C6E-8A3F-F2D00CB92FDD}" type="parTrans" cxnId="{AC58809F-1210-43B0-AEB5-47B7D45724FE}">
      <dgm:prSet/>
      <dgm:spPr/>
      <dgm:t>
        <a:bodyPr/>
        <a:lstStyle/>
        <a:p>
          <a:endParaRPr lang="en-US"/>
        </a:p>
      </dgm:t>
    </dgm:pt>
    <dgm:pt modelId="{9AE6E850-B6A7-4C99-A1B9-D9947D21077C}" type="sibTrans" cxnId="{AC58809F-1210-43B0-AEB5-47B7D45724FE}">
      <dgm:prSet/>
      <dgm:spPr/>
      <dgm:t>
        <a:bodyPr/>
        <a:lstStyle/>
        <a:p>
          <a:endParaRPr lang="en-US"/>
        </a:p>
      </dgm:t>
    </dgm:pt>
    <dgm:pt modelId="{8E7BAFE0-4A82-4F33-951C-7DACAB976794}">
      <dgm:prSet phldrT="[Text]"/>
      <dgm:spPr>
        <a:solidFill>
          <a:srgbClr val="FF0000">
            <a:alpha val="90000"/>
          </a:srgbClr>
        </a:solidFill>
      </dgm:spPr>
      <dgm:t>
        <a:bodyPr/>
        <a:lstStyle/>
        <a:p>
          <a:r>
            <a:rPr lang="en-US" dirty="0">
              <a:solidFill>
                <a:schemeClr val="bg1"/>
              </a:solidFill>
            </a:rPr>
            <a:t>Loss</a:t>
          </a:r>
        </a:p>
      </dgm:t>
    </dgm:pt>
    <dgm:pt modelId="{7A725FA3-56A2-494D-A3D8-48BCBF5B3329}" type="parTrans" cxnId="{7D78AE6D-D1A4-45AC-87D2-388898B67FA7}">
      <dgm:prSet/>
      <dgm:spPr/>
      <dgm:t>
        <a:bodyPr/>
        <a:lstStyle/>
        <a:p>
          <a:endParaRPr lang="en-US"/>
        </a:p>
      </dgm:t>
    </dgm:pt>
    <dgm:pt modelId="{AF660C92-A2C0-4527-8017-D4AFC74D2B74}" type="sibTrans" cxnId="{7D78AE6D-D1A4-45AC-87D2-388898B67FA7}">
      <dgm:prSet/>
      <dgm:spPr/>
      <dgm:t>
        <a:bodyPr/>
        <a:lstStyle/>
        <a:p>
          <a:endParaRPr lang="en-US"/>
        </a:p>
      </dgm:t>
    </dgm:pt>
    <dgm:pt modelId="{896C4BF4-27DE-402D-AD12-D4451345CCE2}" type="pres">
      <dgm:prSet presAssocID="{9F4A33C4-B733-40F1-96C9-7A4676C7288B}" presName="hierChild1" presStyleCnt="0">
        <dgm:presLayoutVars>
          <dgm:chPref val="1"/>
          <dgm:dir/>
          <dgm:animOne val="branch"/>
          <dgm:animLvl val="lvl"/>
          <dgm:resizeHandles/>
        </dgm:presLayoutVars>
      </dgm:prSet>
      <dgm:spPr/>
    </dgm:pt>
    <dgm:pt modelId="{3C0621C2-6533-4E40-BBAB-1D602370C6D8}" type="pres">
      <dgm:prSet presAssocID="{4E8B7578-DD0E-4883-98AE-3F74E8A5F549}" presName="hierRoot1" presStyleCnt="0"/>
      <dgm:spPr/>
    </dgm:pt>
    <dgm:pt modelId="{8CB68B53-0067-40BB-BC54-746BB43C3AC4}" type="pres">
      <dgm:prSet presAssocID="{4E8B7578-DD0E-4883-98AE-3F74E8A5F549}" presName="composite" presStyleCnt="0"/>
      <dgm:spPr/>
    </dgm:pt>
    <dgm:pt modelId="{78ADA219-7DDF-4EF7-9671-E2848A43ADE4}" type="pres">
      <dgm:prSet presAssocID="{4E8B7578-DD0E-4883-98AE-3F74E8A5F549}" presName="background" presStyleLbl="node0" presStyleIdx="0" presStyleCnt="1"/>
      <dgm:spPr/>
    </dgm:pt>
    <dgm:pt modelId="{591E3C3B-03B0-4066-8A88-DD6864B2069F}" type="pres">
      <dgm:prSet presAssocID="{4E8B7578-DD0E-4883-98AE-3F74E8A5F549}" presName="text" presStyleLbl="fgAcc0" presStyleIdx="0" presStyleCnt="1" custScaleX="144272">
        <dgm:presLayoutVars>
          <dgm:chPref val="3"/>
        </dgm:presLayoutVars>
      </dgm:prSet>
      <dgm:spPr/>
    </dgm:pt>
    <dgm:pt modelId="{78483E12-BE09-4454-AF97-60D9BEC33F9E}" type="pres">
      <dgm:prSet presAssocID="{4E8B7578-DD0E-4883-98AE-3F74E8A5F549}" presName="hierChild2" presStyleCnt="0"/>
      <dgm:spPr/>
    </dgm:pt>
    <dgm:pt modelId="{E9980531-D180-4AC5-BBC1-0924B561E6D9}" type="pres">
      <dgm:prSet presAssocID="{8D59571A-B70F-4119-A5C8-8A92BFECD663}" presName="Name10" presStyleLbl="parChTrans1D2" presStyleIdx="0" presStyleCnt="2"/>
      <dgm:spPr/>
    </dgm:pt>
    <dgm:pt modelId="{B0E13FE3-673F-4774-BDE4-435172F00DBE}" type="pres">
      <dgm:prSet presAssocID="{9E2C2B50-8835-4452-95AD-74C781BB0843}" presName="hierRoot2" presStyleCnt="0"/>
      <dgm:spPr/>
    </dgm:pt>
    <dgm:pt modelId="{136C23F2-7675-4054-9018-7E8A4423F4DA}" type="pres">
      <dgm:prSet presAssocID="{9E2C2B50-8835-4452-95AD-74C781BB0843}" presName="composite2" presStyleCnt="0"/>
      <dgm:spPr/>
    </dgm:pt>
    <dgm:pt modelId="{1F24D611-27C7-4BBD-9924-07C0863ADD45}" type="pres">
      <dgm:prSet presAssocID="{9E2C2B50-8835-4452-95AD-74C781BB0843}" presName="background2" presStyleLbl="node2" presStyleIdx="0" presStyleCnt="2"/>
      <dgm:spPr/>
    </dgm:pt>
    <dgm:pt modelId="{3E4CD0BF-DDA7-45C7-B651-21D152A90CAE}" type="pres">
      <dgm:prSet presAssocID="{9E2C2B50-8835-4452-95AD-74C781BB0843}" presName="text2" presStyleLbl="fgAcc2" presStyleIdx="0" presStyleCnt="2" custLinFactNeighborX="-36403" custLinFactNeighborY="-2732">
        <dgm:presLayoutVars>
          <dgm:chPref val="3"/>
        </dgm:presLayoutVars>
      </dgm:prSet>
      <dgm:spPr/>
    </dgm:pt>
    <dgm:pt modelId="{BD0A1733-AA52-4F0F-8493-94B68B57BB82}" type="pres">
      <dgm:prSet presAssocID="{9E2C2B50-8835-4452-95AD-74C781BB0843}" presName="hierChild3" presStyleCnt="0"/>
      <dgm:spPr/>
    </dgm:pt>
    <dgm:pt modelId="{0D6CF137-9E6E-4527-9010-8BCC4EC680B3}" type="pres">
      <dgm:prSet presAssocID="{9BDD47DE-7B8B-4399-B5CD-78986097633C}" presName="Name17" presStyleLbl="parChTrans1D3" presStyleIdx="0" presStyleCnt="5"/>
      <dgm:spPr/>
    </dgm:pt>
    <dgm:pt modelId="{563E7949-F8F9-471C-9480-164E277C3EF9}" type="pres">
      <dgm:prSet presAssocID="{FFC2DA50-3DE2-4B8D-83F0-F89DE4E56437}" presName="hierRoot3" presStyleCnt="0"/>
      <dgm:spPr/>
    </dgm:pt>
    <dgm:pt modelId="{F709CDC5-C784-4AAF-AF4E-B8AB2CDAFCEB}" type="pres">
      <dgm:prSet presAssocID="{FFC2DA50-3DE2-4B8D-83F0-F89DE4E56437}" presName="composite3" presStyleCnt="0"/>
      <dgm:spPr/>
    </dgm:pt>
    <dgm:pt modelId="{C848C0BA-6B2E-48D5-AE90-6331DEAF2160}" type="pres">
      <dgm:prSet presAssocID="{FFC2DA50-3DE2-4B8D-83F0-F89DE4E56437}" presName="background3" presStyleLbl="node3" presStyleIdx="0" presStyleCnt="5"/>
      <dgm:spPr/>
    </dgm:pt>
    <dgm:pt modelId="{61FFB144-2BDC-422B-840D-F52EA55A8BF1}" type="pres">
      <dgm:prSet presAssocID="{FFC2DA50-3DE2-4B8D-83F0-F89DE4E56437}" presName="text3" presStyleLbl="fgAcc3" presStyleIdx="0" presStyleCnt="5" custLinFactNeighborX="-6209" custLinFactNeighborY="465">
        <dgm:presLayoutVars>
          <dgm:chPref val="3"/>
        </dgm:presLayoutVars>
      </dgm:prSet>
      <dgm:spPr/>
    </dgm:pt>
    <dgm:pt modelId="{AD13EB3F-EF0E-4680-B4A5-51EFFA70A38A}" type="pres">
      <dgm:prSet presAssocID="{FFC2DA50-3DE2-4B8D-83F0-F89DE4E56437}" presName="hierChild4" presStyleCnt="0"/>
      <dgm:spPr/>
    </dgm:pt>
    <dgm:pt modelId="{94079A88-7EBB-4259-9A2A-E7DDBCBBF86F}" type="pres">
      <dgm:prSet presAssocID="{6B7DD32F-635E-48C1-B6B7-32E72C41E11D}" presName="Name17" presStyleLbl="parChTrans1D3" presStyleIdx="1" presStyleCnt="5"/>
      <dgm:spPr/>
    </dgm:pt>
    <dgm:pt modelId="{0D9E6CE3-D0FC-4F5D-AC42-0AF323FB04FC}" type="pres">
      <dgm:prSet presAssocID="{86ADB21E-B9AE-43E7-BAC9-25D567EEE7C6}" presName="hierRoot3" presStyleCnt="0"/>
      <dgm:spPr/>
    </dgm:pt>
    <dgm:pt modelId="{110BDF9A-1362-401D-BD93-93C29764C168}" type="pres">
      <dgm:prSet presAssocID="{86ADB21E-B9AE-43E7-BAC9-25D567EEE7C6}" presName="composite3" presStyleCnt="0"/>
      <dgm:spPr/>
    </dgm:pt>
    <dgm:pt modelId="{3E898462-AB26-4C8B-AAD8-7D1CB7D96A51}" type="pres">
      <dgm:prSet presAssocID="{86ADB21E-B9AE-43E7-BAC9-25D567EEE7C6}" presName="background3" presStyleLbl="node3" presStyleIdx="1" presStyleCnt="5"/>
      <dgm:spPr/>
    </dgm:pt>
    <dgm:pt modelId="{7BD68709-6F56-4333-936A-CF01DEB97460}" type="pres">
      <dgm:prSet presAssocID="{86ADB21E-B9AE-43E7-BAC9-25D567EEE7C6}" presName="text3" presStyleLbl="fgAcc3" presStyleIdx="1" presStyleCnt="5" custLinFactNeighborX="-13319" custLinFactNeighborY="3587">
        <dgm:presLayoutVars>
          <dgm:chPref val="3"/>
        </dgm:presLayoutVars>
      </dgm:prSet>
      <dgm:spPr/>
    </dgm:pt>
    <dgm:pt modelId="{3519291F-F383-4C16-A136-FB139787ACA6}" type="pres">
      <dgm:prSet presAssocID="{86ADB21E-B9AE-43E7-BAC9-25D567EEE7C6}" presName="hierChild4" presStyleCnt="0"/>
      <dgm:spPr/>
    </dgm:pt>
    <dgm:pt modelId="{4ABB6F2A-84F5-47BD-BEF5-8565ACAB39D1}" type="pres">
      <dgm:prSet presAssocID="{448615A0-29B7-41AD-8E4A-EAACDF1472FC}" presName="Name10" presStyleLbl="parChTrans1D2" presStyleIdx="1" presStyleCnt="2"/>
      <dgm:spPr/>
    </dgm:pt>
    <dgm:pt modelId="{E3144441-198C-481D-9401-F71FE643D66D}" type="pres">
      <dgm:prSet presAssocID="{5C0B162F-ED6D-426D-B873-ACC5A764A739}" presName="hierRoot2" presStyleCnt="0"/>
      <dgm:spPr/>
    </dgm:pt>
    <dgm:pt modelId="{CF24D6DF-77D4-4597-B9BB-88049E32E50F}" type="pres">
      <dgm:prSet presAssocID="{5C0B162F-ED6D-426D-B873-ACC5A764A739}" presName="composite2" presStyleCnt="0"/>
      <dgm:spPr/>
    </dgm:pt>
    <dgm:pt modelId="{1B6E2F36-4310-4238-9600-7CD06BB8405A}" type="pres">
      <dgm:prSet presAssocID="{5C0B162F-ED6D-426D-B873-ACC5A764A739}" presName="background2" presStyleLbl="node2" presStyleIdx="1" presStyleCnt="2"/>
      <dgm:spPr/>
    </dgm:pt>
    <dgm:pt modelId="{37CB8A97-F7CE-48FA-80BA-B8A95C754B37}" type="pres">
      <dgm:prSet presAssocID="{5C0B162F-ED6D-426D-B873-ACC5A764A739}" presName="text2" presStyleLbl="fgAcc2" presStyleIdx="1" presStyleCnt="2" custLinFactNeighborX="96341" custLinFactNeighborY="-12187">
        <dgm:presLayoutVars>
          <dgm:chPref val="3"/>
        </dgm:presLayoutVars>
      </dgm:prSet>
      <dgm:spPr/>
    </dgm:pt>
    <dgm:pt modelId="{E956C556-288E-4E97-A6C8-DA1AB4F1FC3C}" type="pres">
      <dgm:prSet presAssocID="{5C0B162F-ED6D-426D-B873-ACC5A764A739}" presName="hierChild3" presStyleCnt="0"/>
      <dgm:spPr/>
    </dgm:pt>
    <dgm:pt modelId="{500EFDA3-8196-43CF-BF9F-46223B9192D1}" type="pres">
      <dgm:prSet presAssocID="{7C2F0C2F-0C51-4C89-8053-F66F04C90886}" presName="Name17" presStyleLbl="parChTrans1D3" presStyleIdx="2" presStyleCnt="5"/>
      <dgm:spPr/>
    </dgm:pt>
    <dgm:pt modelId="{C80C3097-CDC2-4854-81D5-9A037FA410FA}" type="pres">
      <dgm:prSet presAssocID="{AC4B61A8-B9EB-401E-BB91-A2364FF75870}" presName="hierRoot3" presStyleCnt="0"/>
      <dgm:spPr/>
    </dgm:pt>
    <dgm:pt modelId="{F65A5B37-0A9E-49CE-8AB6-79D0957FE20E}" type="pres">
      <dgm:prSet presAssocID="{AC4B61A8-B9EB-401E-BB91-A2364FF75870}" presName="composite3" presStyleCnt="0"/>
      <dgm:spPr/>
    </dgm:pt>
    <dgm:pt modelId="{530F8615-4028-4EB3-A1E2-6AC4280F5D78}" type="pres">
      <dgm:prSet presAssocID="{AC4B61A8-B9EB-401E-BB91-A2364FF75870}" presName="background3" presStyleLbl="node3" presStyleIdx="2" presStyleCnt="5"/>
      <dgm:spPr/>
    </dgm:pt>
    <dgm:pt modelId="{52327797-8752-4954-AC85-0BC1809C4A45}" type="pres">
      <dgm:prSet presAssocID="{AC4B61A8-B9EB-401E-BB91-A2364FF75870}" presName="text3" presStyleLbl="fgAcc3" presStyleIdx="2" presStyleCnt="5">
        <dgm:presLayoutVars>
          <dgm:chPref val="3"/>
        </dgm:presLayoutVars>
      </dgm:prSet>
      <dgm:spPr/>
    </dgm:pt>
    <dgm:pt modelId="{2520B287-E0DC-4EC8-8304-63BF8293D39D}" type="pres">
      <dgm:prSet presAssocID="{AC4B61A8-B9EB-401E-BB91-A2364FF75870}" presName="hierChild4" presStyleCnt="0"/>
      <dgm:spPr/>
    </dgm:pt>
    <dgm:pt modelId="{4B67B212-0B2C-4E1B-9E60-3AFE206534F9}" type="pres">
      <dgm:prSet presAssocID="{1C55DFB3-7F48-4C6E-8A3F-F2D00CB92FDD}" presName="Name17" presStyleLbl="parChTrans1D3" presStyleIdx="3" presStyleCnt="5"/>
      <dgm:spPr/>
    </dgm:pt>
    <dgm:pt modelId="{A3A63C1E-38B5-4C30-9DA7-4B64CEF6AB2E}" type="pres">
      <dgm:prSet presAssocID="{94C5416C-ACC4-41BC-8309-834C1BA92D0F}" presName="hierRoot3" presStyleCnt="0"/>
      <dgm:spPr/>
    </dgm:pt>
    <dgm:pt modelId="{C9B4C569-7A3E-4799-BA66-271186830D14}" type="pres">
      <dgm:prSet presAssocID="{94C5416C-ACC4-41BC-8309-834C1BA92D0F}" presName="composite3" presStyleCnt="0"/>
      <dgm:spPr/>
    </dgm:pt>
    <dgm:pt modelId="{800FFFBB-811E-437E-B4D7-8BB665055588}" type="pres">
      <dgm:prSet presAssocID="{94C5416C-ACC4-41BC-8309-834C1BA92D0F}" presName="background3" presStyleLbl="node3" presStyleIdx="3" presStyleCnt="5"/>
      <dgm:spPr/>
    </dgm:pt>
    <dgm:pt modelId="{E2767EB5-1834-49CE-B87A-2F101F58388C}" type="pres">
      <dgm:prSet presAssocID="{94C5416C-ACC4-41BC-8309-834C1BA92D0F}" presName="text3" presStyleLbl="fgAcc3" presStyleIdx="3" presStyleCnt="5">
        <dgm:presLayoutVars>
          <dgm:chPref val="3"/>
        </dgm:presLayoutVars>
      </dgm:prSet>
      <dgm:spPr/>
    </dgm:pt>
    <dgm:pt modelId="{4F0CF195-182E-43E8-A372-AAFFA7D68F98}" type="pres">
      <dgm:prSet presAssocID="{94C5416C-ACC4-41BC-8309-834C1BA92D0F}" presName="hierChild4" presStyleCnt="0"/>
      <dgm:spPr/>
    </dgm:pt>
    <dgm:pt modelId="{53C83B58-366D-4756-90D0-8B9D43589E8A}" type="pres">
      <dgm:prSet presAssocID="{7A725FA3-56A2-494D-A3D8-48BCBF5B3329}" presName="Name17" presStyleLbl="parChTrans1D3" presStyleIdx="4" presStyleCnt="5"/>
      <dgm:spPr/>
    </dgm:pt>
    <dgm:pt modelId="{FEEF89C3-7003-4C09-BC04-0095A7262F6C}" type="pres">
      <dgm:prSet presAssocID="{8E7BAFE0-4A82-4F33-951C-7DACAB976794}" presName="hierRoot3" presStyleCnt="0"/>
      <dgm:spPr/>
    </dgm:pt>
    <dgm:pt modelId="{3D575447-1791-4149-A656-1875D5CE0582}" type="pres">
      <dgm:prSet presAssocID="{8E7BAFE0-4A82-4F33-951C-7DACAB976794}" presName="composite3" presStyleCnt="0"/>
      <dgm:spPr/>
    </dgm:pt>
    <dgm:pt modelId="{82A4BC22-8A1B-4207-B305-21B9AD5C5C22}" type="pres">
      <dgm:prSet presAssocID="{8E7BAFE0-4A82-4F33-951C-7DACAB976794}" presName="background3" presStyleLbl="node3" presStyleIdx="4" presStyleCnt="5"/>
      <dgm:spPr/>
    </dgm:pt>
    <dgm:pt modelId="{6150F93E-A979-43C0-A807-FB2F6826ADC0}" type="pres">
      <dgm:prSet presAssocID="{8E7BAFE0-4A82-4F33-951C-7DACAB976794}" presName="text3" presStyleLbl="fgAcc3" presStyleIdx="4" presStyleCnt="5" custLinFactNeighborX="15251" custLinFactNeighborY="465">
        <dgm:presLayoutVars>
          <dgm:chPref val="3"/>
        </dgm:presLayoutVars>
      </dgm:prSet>
      <dgm:spPr/>
    </dgm:pt>
    <dgm:pt modelId="{E8C6580E-7854-46B7-8B14-4B6ED34D3509}" type="pres">
      <dgm:prSet presAssocID="{8E7BAFE0-4A82-4F33-951C-7DACAB976794}" presName="hierChild4" presStyleCnt="0"/>
      <dgm:spPr/>
    </dgm:pt>
  </dgm:ptLst>
  <dgm:cxnLst>
    <dgm:cxn modelId="{36D85321-4672-4246-AC45-7DFCFB894C21}" type="presOf" srcId="{7C2F0C2F-0C51-4C89-8053-F66F04C90886}" destId="{500EFDA3-8196-43CF-BF9F-46223B9192D1}" srcOrd="0" destOrd="0" presId="urn:microsoft.com/office/officeart/2005/8/layout/hierarchy1"/>
    <dgm:cxn modelId="{99636223-428D-49C6-B4F2-9BDA87F366C8}" type="presOf" srcId="{9BDD47DE-7B8B-4399-B5CD-78986097633C}" destId="{0D6CF137-9E6E-4527-9010-8BCC4EC680B3}" srcOrd="0" destOrd="0" presId="urn:microsoft.com/office/officeart/2005/8/layout/hierarchy1"/>
    <dgm:cxn modelId="{D853252B-D791-4F2D-9266-5426A597D6BC}" srcId="{5C0B162F-ED6D-426D-B873-ACC5A764A739}" destId="{AC4B61A8-B9EB-401E-BB91-A2364FF75870}" srcOrd="0" destOrd="0" parTransId="{7C2F0C2F-0C51-4C89-8053-F66F04C90886}" sibTransId="{9185DA61-D75C-49D3-B65A-FC5E34AE5302}"/>
    <dgm:cxn modelId="{BF47D02C-2B27-4308-93A0-52A203D5E3B6}" srcId="{9E2C2B50-8835-4452-95AD-74C781BB0843}" destId="{FFC2DA50-3DE2-4B8D-83F0-F89DE4E56437}" srcOrd="0" destOrd="0" parTransId="{9BDD47DE-7B8B-4399-B5CD-78986097633C}" sibTransId="{1E7CA06B-1054-49A7-8DD8-606F82A22264}"/>
    <dgm:cxn modelId="{C986E642-51CC-4F3F-9759-EC2756BC2770}" srcId="{9F4A33C4-B733-40F1-96C9-7A4676C7288B}" destId="{4E8B7578-DD0E-4883-98AE-3F74E8A5F549}" srcOrd="0" destOrd="0" parTransId="{2BE4399A-A5E3-484D-A5CE-57DDC2BD52FF}" sibTransId="{19113B70-8B73-47F9-A230-DA5824CE2929}"/>
    <dgm:cxn modelId="{594EC664-4E0D-415F-B581-2B9E9A882044}" type="presOf" srcId="{86ADB21E-B9AE-43E7-BAC9-25D567EEE7C6}" destId="{7BD68709-6F56-4333-936A-CF01DEB97460}" srcOrd="0" destOrd="0" presId="urn:microsoft.com/office/officeart/2005/8/layout/hierarchy1"/>
    <dgm:cxn modelId="{6A4DDF47-D7EA-4316-9714-E75BD3A554AF}" type="presOf" srcId="{6B7DD32F-635E-48C1-B6B7-32E72C41E11D}" destId="{94079A88-7EBB-4259-9A2A-E7DDBCBBF86F}" srcOrd="0" destOrd="0" presId="urn:microsoft.com/office/officeart/2005/8/layout/hierarchy1"/>
    <dgm:cxn modelId="{ABF8284C-3B41-4402-92C6-AF80722E7A9C}" type="presOf" srcId="{94C5416C-ACC4-41BC-8309-834C1BA92D0F}" destId="{E2767EB5-1834-49CE-B87A-2F101F58388C}" srcOrd="0" destOrd="0" presId="urn:microsoft.com/office/officeart/2005/8/layout/hierarchy1"/>
    <dgm:cxn modelId="{7D78AE6D-D1A4-45AC-87D2-388898B67FA7}" srcId="{5C0B162F-ED6D-426D-B873-ACC5A764A739}" destId="{8E7BAFE0-4A82-4F33-951C-7DACAB976794}" srcOrd="2" destOrd="0" parTransId="{7A725FA3-56A2-494D-A3D8-48BCBF5B3329}" sibTransId="{AF660C92-A2C0-4527-8017-D4AFC74D2B74}"/>
    <dgm:cxn modelId="{2D418F95-91D8-454F-83F3-710E8719791E}" srcId="{4E8B7578-DD0E-4883-98AE-3F74E8A5F549}" destId="{5C0B162F-ED6D-426D-B873-ACC5A764A739}" srcOrd="1" destOrd="0" parTransId="{448615A0-29B7-41AD-8E4A-EAACDF1472FC}" sibTransId="{B1D4A299-8AE4-434F-BC27-18177D5D8CDD}"/>
    <dgm:cxn modelId="{6B8E9199-E617-4BE0-81DF-3A68EA7B0A51}" type="presOf" srcId="{8E7BAFE0-4A82-4F33-951C-7DACAB976794}" destId="{6150F93E-A979-43C0-A807-FB2F6826ADC0}" srcOrd="0" destOrd="0" presId="urn:microsoft.com/office/officeart/2005/8/layout/hierarchy1"/>
    <dgm:cxn modelId="{AC58809F-1210-43B0-AEB5-47B7D45724FE}" srcId="{5C0B162F-ED6D-426D-B873-ACC5A764A739}" destId="{94C5416C-ACC4-41BC-8309-834C1BA92D0F}" srcOrd="1" destOrd="0" parTransId="{1C55DFB3-7F48-4C6E-8A3F-F2D00CB92FDD}" sibTransId="{9AE6E850-B6A7-4C99-A1B9-D9947D21077C}"/>
    <dgm:cxn modelId="{E2E03CB2-964E-4305-A013-C80468163471}" type="presOf" srcId="{8D59571A-B70F-4119-A5C8-8A92BFECD663}" destId="{E9980531-D180-4AC5-BBC1-0924B561E6D9}" srcOrd="0" destOrd="0" presId="urn:microsoft.com/office/officeart/2005/8/layout/hierarchy1"/>
    <dgm:cxn modelId="{855575C9-8946-484A-A219-30D7BE5255B5}" srcId="{4E8B7578-DD0E-4883-98AE-3F74E8A5F549}" destId="{9E2C2B50-8835-4452-95AD-74C781BB0843}" srcOrd="0" destOrd="0" parTransId="{8D59571A-B70F-4119-A5C8-8A92BFECD663}" sibTransId="{E7F0F78C-4FEA-42E3-9B53-9633CE533B51}"/>
    <dgm:cxn modelId="{1DE6C0CF-9295-4A8D-865C-628D0F8D1113}" type="presOf" srcId="{7A725FA3-56A2-494D-A3D8-48BCBF5B3329}" destId="{53C83B58-366D-4756-90D0-8B9D43589E8A}" srcOrd="0" destOrd="0" presId="urn:microsoft.com/office/officeart/2005/8/layout/hierarchy1"/>
    <dgm:cxn modelId="{CAECE3D5-0D08-494B-AFE1-FEA8A2C2F1A7}" type="presOf" srcId="{9F4A33C4-B733-40F1-96C9-7A4676C7288B}" destId="{896C4BF4-27DE-402D-AD12-D4451345CCE2}" srcOrd="0" destOrd="0" presId="urn:microsoft.com/office/officeart/2005/8/layout/hierarchy1"/>
    <dgm:cxn modelId="{38E27BD6-E382-411F-90F7-07D90E23AB2B}" type="presOf" srcId="{5C0B162F-ED6D-426D-B873-ACC5A764A739}" destId="{37CB8A97-F7CE-48FA-80BA-B8A95C754B37}" srcOrd="0" destOrd="0" presId="urn:microsoft.com/office/officeart/2005/8/layout/hierarchy1"/>
    <dgm:cxn modelId="{4B2EAFDA-6733-4A99-BA3E-D1DF8F3A9F6A}" type="presOf" srcId="{9E2C2B50-8835-4452-95AD-74C781BB0843}" destId="{3E4CD0BF-DDA7-45C7-B651-21D152A90CAE}" srcOrd="0" destOrd="0" presId="urn:microsoft.com/office/officeart/2005/8/layout/hierarchy1"/>
    <dgm:cxn modelId="{AB9C92E0-8261-4603-967B-0EEC57EC922D}" type="presOf" srcId="{FFC2DA50-3DE2-4B8D-83F0-F89DE4E56437}" destId="{61FFB144-2BDC-422B-840D-F52EA55A8BF1}" srcOrd="0" destOrd="0" presId="urn:microsoft.com/office/officeart/2005/8/layout/hierarchy1"/>
    <dgm:cxn modelId="{9118CAE2-7564-4D2E-BAFA-D322515A9BCB}" type="presOf" srcId="{4E8B7578-DD0E-4883-98AE-3F74E8A5F549}" destId="{591E3C3B-03B0-4066-8A88-DD6864B2069F}" srcOrd="0" destOrd="0" presId="urn:microsoft.com/office/officeart/2005/8/layout/hierarchy1"/>
    <dgm:cxn modelId="{337C8BE4-73A5-4E2D-A7B8-CD1641B560E0}" type="presOf" srcId="{448615A0-29B7-41AD-8E4A-EAACDF1472FC}" destId="{4ABB6F2A-84F5-47BD-BEF5-8565ACAB39D1}" srcOrd="0" destOrd="0" presId="urn:microsoft.com/office/officeart/2005/8/layout/hierarchy1"/>
    <dgm:cxn modelId="{9F92C0E7-EEF8-41DD-A63D-B5DDC4179F42}" type="presOf" srcId="{AC4B61A8-B9EB-401E-BB91-A2364FF75870}" destId="{52327797-8752-4954-AC85-0BC1809C4A45}" srcOrd="0" destOrd="0" presId="urn:microsoft.com/office/officeart/2005/8/layout/hierarchy1"/>
    <dgm:cxn modelId="{EE3277EC-6FA1-4219-A79E-4F5A5D2F3BA9}" type="presOf" srcId="{1C55DFB3-7F48-4C6E-8A3F-F2D00CB92FDD}" destId="{4B67B212-0B2C-4E1B-9E60-3AFE206534F9}" srcOrd="0" destOrd="0" presId="urn:microsoft.com/office/officeart/2005/8/layout/hierarchy1"/>
    <dgm:cxn modelId="{062BBFF5-F58D-48D2-9488-28AEBA867C8C}" srcId="{9E2C2B50-8835-4452-95AD-74C781BB0843}" destId="{86ADB21E-B9AE-43E7-BAC9-25D567EEE7C6}" srcOrd="1" destOrd="0" parTransId="{6B7DD32F-635E-48C1-B6B7-32E72C41E11D}" sibTransId="{7E9C308E-73B3-4EA4-9134-7586AC7D1DB8}"/>
    <dgm:cxn modelId="{9A75AA93-ADEA-464A-81E2-A196AFEA91E1}" type="presParOf" srcId="{896C4BF4-27DE-402D-AD12-D4451345CCE2}" destId="{3C0621C2-6533-4E40-BBAB-1D602370C6D8}" srcOrd="0" destOrd="0" presId="urn:microsoft.com/office/officeart/2005/8/layout/hierarchy1"/>
    <dgm:cxn modelId="{6C9AD403-473A-42DE-B1BD-BDCA1706CE3B}" type="presParOf" srcId="{3C0621C2-6533-4E40-BBAB-1D602370C6D8}" destId="{8CB68B53-0067-40BB-BC54-746BB43C3AC4}" srcOrd="0" destOrd="0" presId="urn:microsoft.com/office/officeart/2005/8/layout/hierarchy1"/>
    <dgm:cxn modelId="{B111ACFC-661F-4EE4-9137-149F0E6C239F}" type="presParOf" srcId="{8CB68B53-0067-40BB-BC54-746BB43C3AC4}" destId="{78ADA219-7DDF-4EF7-9671-E2848A43ADE4}" srcOrd="0" destOrd="0" presId="urn:microsoft.com/office/officeart/2005/8/layout/hierarchy1"/>
    <dgm:cxn modelId="{7247FE1A-7809-45E2-A480-0A6839B5E227}" type="presParOf" srcId="{8CB68B53-0067-40BB-BC54-746BB43C3AC4}" destId="{591E3C3B-03B0-4066-8A88-DD6864B2069F}" srcOrd="1" destOrd="0" presId="urn:microsoft.com/office/officeart/2005/8/layout/hierarchy1"/>
    <dgm:cxn modelId="{1273EEB2-4D2D-4B68-9CA1-27B52B229D34}" type="presParOf" srcId="{3C0621C2-6533-4E40-BBAB-1D602370C6D8}" destId="{78483E12-BE09-4454-AF97-60D9BEC33F9E}" srcOrd="1" destOrd="0" presId="urn:microsoft.com/office/officeart/2005/8/layout/hierarchy1"/>
    <dgm:cxn modelId="{7A03701E-DE78-4225-8026-D538B372B20B}" type="presParOf" srcId="{78483E12-BE09-4454-AF97-60D9BEC33F9E}" destId="{E9980531-D180-4AC5-BBC1-0924B561E6D9}" srcOrd="0" destOrd="0" presId="urn:microsoft.com/office/officeart/2005/8/layout/hierarchy1"/>
    <dgm:cxn modelId="{99CBDE58-46D4-4AA5-9552-A7046AFAE40C}" type="presParOf" srcId="{78483E12-BE09-4454-AF97-60D9BEC33F9E}" destId="{B0E13FE3-673F-4774-BDE4-435172F00DBE}" srcOrd="1" destOrd="0" presId="urn:microsoft.com/office/officeart/2005/8/layout/hierarchy1"/>
    <dgm:cxn modelId="{180FAF6D-D9BD-44F1-BF46-9F3C32F365A9}" type="presParOf" srcId="{B0E13FE3-673F-4774-BDE4-435172F00DBE}" destId="{136C23F2-7675-4054-9018-7E8A4423F4DA}" srcOrd="0" destOrd="0" presId="urn:microsoft.com/office/officeart/2005/8/layout/hierarchy1"/>
    <dgm:cxn modelId="{14151359-599B-4118-840B-E8149F53EDBC}" type="presParOf" srcId="{136C23F2-7675-4054-9018-7E8A4423F4DA}" destId="{1F24D611-27C7-4BBD-9924-07C0863ADD45}" srcOrd="0" destOrd="0" presId="urn:microsoft.com/office/officeart/2005/8/layout/hierarchy1"/>
    <dgm:cxn modelId="{5EBA6402-D4D0-4B93-B612-03BDA17642CF}" type="presParOf" srcId="{136C23F2-7675-4054-9018-7E8A4423F4DA}" destId="{3E4CD0BF-DDA7-45C7-B651-21D152A90CAE}" srcOrd="1" destOrd="0" presId="urn:microsoft.com/office/officeart/2005/8/layout/hierarchy1"/>
    <dgm:cxn modelId="{31FDC699-BFDE-4BC3-83F8-3334EDCDB591}" type="presParOf" srcId="{B0E13FE3-673F-4774-BDE4-435172F00DBE}" destId="{BD0A1733-AA52-4F0F-8493-94B68B57BB82}" srcOrd="1" destOrd="0" presId="urn:microsoft.com/office/officeart/2005/8/layout/hierarchy1"/>
    <dgm:cxn modelId="{AD9F3D0C-E1E1-4D3B-AE90-2F4698E0E7B1}" type="presParOf" srcId="{BD0A1733-AA52-4F0F-8493-94B68B57BB82}" destId="{0D6CF137-9E6E-4527-9010-8BCC4EC680B3}" srcOrd="0" destOrd="0" presId="urn:microsoft.com/office/officeart/2005/8/layout/hierarchy1"/>
    <dgm:cxn modelId="{700709BB-18F0-466D-AE3E-601099C620EC}" type="presParOf" srcId="{BD0A1733-AA52-4F0F-8493-94B68B57BB82}" destId="{563E7949-F8F9-471C-9480-164E277C3EF9}" srcOrd="1" destOrd="0" presId="urn:microsoft.com/office/officeart/2005/8/layout/hierarchy1"/>
    <dgm:cxn modelId="{0F66DCB6-1A84-4AA4-A346-D7137DD2AC15}" type="presParOf" srcId="{563E7949-F8F9-471C-9480-164E277C3EF9}" destId="{F709CDC5-C784-4AAF-AF4E-B8AB2CDAFCEB}" srcOrd="0" destOrd="0" presId="urn:microsoft.com/office/officeart/2005/8/layout/hierarchy1"/>
    <dgm:cxn modelId="{4A7856D5-0B54-4DEB-B128-3602BA470560}" type="presParOf" srcId="{F709CDC5-C784-4AAF-AF4E-B8AB2CDAFCEB}" destId="{C848C0BA-6B2E-48D5-AE90-6331DEAF2160}" srcOrd="0" destOrd="0" presId="urn:microsoft.com/office/officeart/2005/8/layout/hierarchy1"/>
    <dgm:cxn modelId="{256E400E-DFC3-42F2-A608-34F1A17BF6F2}" type="presParOf" srcId="{F709CDC5-C784-4AAF-AF4E-B8AB2CDAFCEB}" destId="{61FFB144-2BDC-422B-840D-F52EA55A8BF1}" srcOrd="1" destOrd="0" presId="urn:microsoft.com/office/officeart/2005/8/layout/hierarchy1"/>
    <dgm:cxn modelId="{145DBC42-675A-438E-A7B1-EDD0311DAE56}" type="presParOf" srcId="{563E7949-F8F9-471C-9480-164E277C3EF9}" destId="{AD13EB3F-EF0E-4680-B4A5-51EFFA70A38A}" srcOrd="1" destOrd="0" presId="urn:microsoft.com/office/officeart/2005/8/layout/hierarchy1"/>
    <dgm:cxn modelId="{82A1F8C1-EB8E-4787-8110-E30F20F84CB6}" type="presParOf" srcId="{BD0A1733-AA52-4F0F-8493-94B68B57BB82}" destId="{94079A88-7EBB-4259-9A2A-E7DDBCBBF86F}" srcOrd="2" destOrd="0" presId="urn:microsoft.com/office/officeart/2005/8/layout/hierarchy1"/>
    <dgm:cxn modelId="{640194D5-D4FA-4896-B555-E50329CA4117}" type="presParOf" srcId="{BD0A1733-AA52-4F0F-8493-94B68B57BB82}" destId="{0D9E6CE3-D0FC-4F5D-AC42-0AF323FB04FC}" srcOrd="3" destOrd="0" presId="urn:microsoft.com/office/officeart/2005/8/layout/hierarchy1"/>
    <dgm:cxn modelId="{50ECCF58-164D-4480-A814-BC3BB3DEEE11}" type="presParOf" srcId="{0D9E6CE3-D0FC-4F5D-AC42-0AF323FB04FC}" destId="{110BDF9A-1362-401D-BD93-93C29764C168}" srcOrd="0" destOrd="0" presId="urn:microsoft.com/office/officeart/2005/8/layout/hierarchy1"/>
    <dgm:cxn modelId="{9625FBBD-BCD9-4874-964E-05719AB47D04}" type="presParOf" srcId="{110BDF9A-1362-401D-BD93-93C29764C168}" destId="{3E898462-AB26-4C8B-AAD8-7D1CB7D96A51}" srcOrd="0" destOrd="0" presId="urn:microsoft.com/office/officeart/2005/8/layout/hierarchy1"/>
    <dgm:cxn modelId="{7AEC769A-CE7A-41FF-8D83-721F36FC8B75}" type="presParOf" srcId="{110BDF9A-1362-401D-BD93-93C29764C168}" destId="{7BD68709-6F56-4333-936A-CF01DEB97460}" srcOrd="1" destOrd="0" presId="urn:microsoft.com/office/officeart/2005/8/layout/hierarchy1"/>
    <dgm:cxn modelId="{55FEC714-9FDF-403E-B3A2-9A1662D85132}" type="presParOf" srcId="{0D9E6CE3-D0FC-4F5D-AC42-0AF323FB04FC}" destId="{3519291F-F383-4C16-A136-FB139787ACA6}" srcOrd="1" destOrd="0" presId="urn:microsoft.com/office/officeart/2005/8/layout/hierarchy1"/>
    <dgm:cxn modelId="{2DD436BF-CE77-45B1-B762-CA630B5FA9FC}" type="presParOf" srcId="{78483E12-BE09-4454-AF97-60D9BEC33F9E}" destId="{4ABB6F2A-84F5-47BD-BEF5-8565ACAB39D1}" srcOrd="2" destOrd="0" presId="urn:microsoft.com/office/officeart/2005/8/layout/hierarchy1"/>
    <dgm:cxn modelId="{715D8514-B9B0-4B0F-A72E-1B5FA97F5EE1}" type="presParOf" srcId="{78483E12-BE09-4454-AF97-60D9BEC33F9E}" destId="{E3144441-198C-481D-9401-F71FE643D66D}" srcOrd="3" destOrd="0" presId="urn:microsoft.com/office/officeart/2005/8/layout/hierarchy1"/>
    <dgm:cxn modelId="{95ABA43A-5CDA-4F69-A691-F75C1E3533F3}" type="presParOf" srcId="{E3144441-198C-481D-9401-F71FE643D66D}" destId="{CF24D6DF-77D4-4597-B9BB-88049E32E50F}" srcOrd="0" destOrd="0" presId="urn:microsoft.com/office/officeart/2005/8/layout/hierarchy1"/>
    <dgm:cxn modelId="{9D1D9FDA-EA98-4398-9697-81CD04478753}" type="presParOf" srcId="{CF24D6DF-77D4-4597-B9BB-88049E32E50F}" destId="{1B6E2F36-4310-4238-9600-7CD06BB8405A}" srcOrd="0" destOrd="0" presId="urn:microsoft.com/office/officeart/2005/8/layout/hierarchy1"/>
    <dgm:cxn modelId="{7F6FD3DB-A96B-4BF9-A0D8-650F8E4E3640}" type="presParOf" srcId="{CF24D6DF-77D4-4597-B9BB-88049E32E50F}" destId="{37CB8A97-F7CE-48FA-80BA-B8A95C754B37}" srcOrd="1" destOrd="0" presId="urn:microsoft.com/office/officeart/2005/8/layout/hierarchy1"/>
    <dgm:cxn modelId="{92D24DD3-D15C-4228-B10C-8068E1C02269}" type="presParOf" srcId="{E3144441-198C-481D-9401-F71FE643D66D}" destId="{E956C556-288E-4E97-A6C8-DA1AB4F1FC3C}" srcOrd="1" destOrd="0" presId="urn:microsoft.com/office/officeart/2005/8/layout/hierarchy1"/>
    <dgm:cxn modelId="{861CB598-8511-4B94-83F9-86FA7160B4D0}" type="presParOf" srcId="{E956C556-288E-4E97-A6C8-DA1AB4F1FC3C}" destId="{500EFDA3-8196-43CF-BF9F-46223B9192D1}" srcOrd="0" destOrd="0" presId="urn:microsoft.com/office/officeart/2005/8/layout/hierarchy1"/>
    <dgm:cxn modelId="{43B7CA58-70C8-4CAF-9414-1111234FD7FF}" type="presParOf" srcId="{E956C556-288E-4E97-A6C8-DA1AB4F1FC3C}" destId="{C80C3097-CDC2-4854-81D5-9A037FA410FA}" srcOrd="1" destOrd="0" presId="urn:microsoft.com/office/officeart/2005/8/layout/hierarchy1"/>
    <dgm:cxn modelId="{3DAA2509-1BAE-489D-BE00-ADCF69662C99}" type="presParOf" srcId="{C80C3097-CDC2-4854-81D5-9A037FA410FA}" destId="{F65A5B37-0A9E-49CE-8AB6-79D0957FE20E}" srcOrd="0" destOrd="0" presId="urn:microsoft.com/office/officeart/2005/8/layout/hierarchy1"/>
    <dgm:cxn modelId="{E01019E8-92D8-4226-891C-57CA8ABF487D}" type="presParOf" srcId="{F65A5B37-0A9E-49CE-8AB6-79D0957FE20E}" destId="{530F8615-4028-4EB3-A1E2-6AC4280F5D78}" srcOrd="0" destOrd="0" presId="urn:microsoft.com/office/officeart/2005/8/layout/hierarchy1"/>
    <dgm:cxn modelId="{EA161735-8023-46B4-AA34-4CE715DC8906}" type="presParOf" srcId="{F65A5B37-0A9E-49CE-8AB6-79D0957FE20E}" destId="{52327797-8752-4954-AC85-0BC1809C4A45}" srcOrd="1" destOrd="0" presId="urn:microsoft.com/office/officeart/2005/8/layout/hierarchy1"/>
    <dgm:cxn modelId="{3C41EB8A-FBD9-401D-B306-EB1518688DFD}" type="presParOf" srcId="{C80C3097-CDC2-4854-81D5-9A037FA410FA}" destId="{2520B287-E0DC-4EC8-8304-63BF8293D39D}" srcOrd="1" destOrd="0" presId="urn:microsoft.com/office/officeart/2005/8/layout/hierarchy1"/>
    <dgm:cxn modelId="{11D7C4B9-5D6C-4038-8700-49F47E28AD0E}" type="presParOf" srcId="{E956C556-288E-4E97-A6C8-DA1AB4F1FC3C}" destId="{4B67B212-0B2C-4E1B-9E60-3AFE206534F9}" srcOrd="2" destOrd="0" presId="urn:microsoft.com/office/officeart/2005/8/layout/hierarchy1"/>
    <dgm:cxn modelId="{FA8F43BD-E8DE-4FAE-857D-3B9B9AA82A3E}" type="presParOf" srcId="{E956C556-288E-4E97-A6C8-DA1AB4F1FC3C}" destId="{A3A63C1E-38B5-4C30-9DA7-4B64CEF6AB2E}" srcOrd="3" destOrd="0" presId="urn:microsoft.com/office/officeart/2005/8/layout/hierarchy1"/>
    <dgm:cxn modelId="{7B1031E4-B1A7-4624-9F6D-A5050F26DBB5}" type="presParOf" srcId="{A3A63C1E-38B5-4C30-9DA7-4B64CEF6AB2E}" destId="{C9B4C569-7A3E-4799-BA66-271186830D14}" srcOrd="0" destOrd="0" presId="urn:microsoft.com/office/officeart/2005/8/layout/hierarchy1"/>
    <dgm:cxn modelId="{42FF36F1-DE8F-4227-90D9-48F8D4817186}" type="presParOf" srcId="{C9B4C569-7A3E-4799-BA66-271186830D14}" destId="{800FFFBB-811E-437E-B4D7-8BB665055588}" srcOrd="0" destOrd="0" presId="urn:microsoft.com/office/officeart/2005/8/layout/hierarchy1"/>
    <dgm:cxn modelId="{90D35D34-6B4E-4A0F-B42E-81B3E7322163}" type="presParOf" srcId="{C9B4C569-7A3E-4799-BA66-271186830D14}" destId="{E2767EB5-1834-49CE-B87A-2F101F58388C}" srcOrd="1" destOrd="0" presId="urn:microsoft.com/office/officeart/2005/8/layout/hierarchy1"/>
    <dgm:cxn modelId="{8B91CD1A-BAD9-4378-A2E6-906CA79D3421}" type="presParOf" srcId="{A3A63C1E-38B5-4C30-9DA7-4B64CEF6AB2E}" destId="{4F0CF195-182E-43E8-A372-AAFFA7D68F98}" srcOrd="1" destOrd="0" presId="urn:microsoft.com/office/officeart/2005/8/layout/hierarchy1"/>
    <dgm:cxn modelId="{68C30FD1-E659-4113-B499-982A9A266FBC}" type="presParOf" srcId="{E956C556-288E-4E97-A6C8-DA1AB4F1FC3C}" destId="{53C83B58-366D-4756-90D0-8B9D43589E8A}" srcOrd="4" destOrd="0" presId="urn:microsoft.com/office/officeart/2005/8/layout/hierarchy1"/>
    <dgm:cxn modelId="{58CECF74-DDB0-40BA-AD97-38B27B78DC67}" type="presParOf" srcId="{E956C556-288E-4E97-A6C8-DA1AB4F1FC3C}" destId="{FEEF89C3-7003-4C09-BC04-0095A7262F6C}" srcOrd="5" destOrd="0" presId="urn:microsoft.com/office/officeart/2005/8/layout/hierarchy1"/>
    <dgm:cxn modelId="{DFC88A9E-E889-4ECC-8B99-89ABC6291616}" type="presParOf" srcId="{FEEF89C3-7003-4C09-BC04-0095A7262F6C}" destId="{3D575447-1791-4149-A656-1875D5CE0582}" srcOrd="0" destOrd="0" presId="urn:microsoft.com/office/officeart/2005/8/layout/hierarchy1"/>
    <dgm:cxn modelId="{8255DC71-BB04-4F04-BBA5-D9F3E18223DC}" type="presParOf" srcId="{3D575447-1791-4149-A656-1875D5CE0582}" destId="{82A4BC22-8A1B-4207-B305-21B9AD5C5C22}" srcOrd="0" destOrd="0" presId="urn:microsoft.com/office/officeart/2005/8/layout/hierarchy1"/>
    <dgm:cxn modelId="{FC09F2D5-E636-4564-93CB-F178E2C5DA86}" type="presParOf" srcId="{3D575447-1791-4149-A656-1875D5CE0582}" destId="{6150F93E-A979-43C0-A807-FB2F6826ADC0}" srcOrd="1" destOrd="0" presId="urn:microsoft.com/office/officeart/2005/8/layout/hierarchy1"/>
    <dgm:cxn modelId="{EBF7E1E5-E027-4745-9B3C-F2410A62D1C5}" type="presParOf" srcId="{FEEF89C3-7003-4C09-BC04-0095A7262F6C}" destId="{E8C6580E-7854-46B7-8B14-4B6ED34D35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C83B58-366D-4756-90D0-8B9D43589E8A}">
      <dsp:nvSpPr>
        <dsp:cNvPr id="0" name=""/>
        <dsp:cNvSpPr/>
      </dsp:nvSpPr>
      <dsp:spPr>
        <a:xfrm>
          <a:off x="6513348" y="2424534"/>
          <a:ext cx="331071" cy="471068"/>
        </a:xfrm>
        <a:custGeom>
          <a:avLst/>
          <a:gdLst/>
          <a:ahLst/>
          <a:cxnLst/>
          <a:rect l="0" t="0" r="0" b="0"/>
          <a:pathLst>
            <a:path>
              <a:moveTo>
                <a:pt x="0" y="0"/>
              </a:moveTo>
              <a:lnTo>
                <a:pt x="0" y="353497"/>
              </a:lnTo>
              <a:lnTo>
                <a:pt x="331071" y="353497"/>
              </a:lnTo>
              <a:lnTo>
                <a:pt x="331071" y="471068"/>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67B212-0B2C-4E1B-9E60-3AFE206534F9}">
      <dsp:nvSpPr>
        <dsp:cNvPr id="0" name=""/>
        <dsp:cNvSpPr/>
      </dsp:nvSpPr>
      <dsp:spPr>
        <a:xfrm>
          <a:off x="5290653" y="2424534"/>
          <a:ext cx="1222694" cy="467320"/>
        </a:xfrm>
        <a:custGeom>
          <a:avLst/>
          <a:gdLst/>
          <a:ahLst/>
          <a:cxnLst/>
          <a:rect l="0" t="0" r="0" b="0"/>
          <a:pathLst>
            <a:path>
              <a:moveTo>
                <a:pt x="1222694" y="0"/>
              </a:moveTo>
              <a:lnTo>
                <a:pt x="1222694" y="349749"/>
              </a:lnTo>
              <a:lnTo>
                <a:pt x="0" y="349749"/>
              </a:lnTo>
              <a:lnTo>
                <a:pt x="0" y="46732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0EFDA3-8196-43CF-BF9F-46223B9192D1}">
      <dsp:nvSpPr>
        <dsp:cNvPr id="0" name=""/>
        <dsp:cNvSpPr/>
      </dsp:nvSpPr>
      <dsp:spPr>
        <a:xfrm>
          <a:off x="3739492" y="2424534"/>
          <a:ext cx="2773855" cy="467320"/>
        </a:xfrm>
        <a:custGeom>
          <a:avLst/>
          <a:gdLst/>
          <a:ahLst/>
          <a:cxnLst/>
          <a:rect l="0" t="0" r="0" b="0"/>
          <a:pathLst>
            <a:path>
              <a:moveTo>
                <a:pt x="2773855" y="0"/>
              </a:moveTo>
              <a:lnTo>
                <a:pt x="2773855" y="349749"/>
              </a:lnTo>
              <a:lnTo>
                <a:pt x="0" y="349749"/>
              </a:lnTo>
              <a:lnTo>
                <a:pt x="0" y="46732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BB6F2A-84F5-47BD-BEF5-8565ACAB39D1}">
      <dsp:nvSpPr>
        <dsp:cNvPr id="0" name=""/>
        <dsp:cNvSpPr/>
      </dsp:nvSpPr>
      <dsp:spPr>
        <a:xfrm>
          <a:off x="3351702" y="1347744"/>
          <a:ext cx="3161645" cy="270890"/>
        </a:xfrm>
        <a:custGeom>
          <a:avLst/>
          <a:gdLst/>
          <a:ahLst/>
          <a:cxnLst/>
          <a:rect l="0" t="0" r="0" b="0"/>
          <a:pathLst>
            <a:path>
              <a:moveTo>
                <a:pt x="0" y="0"/>
              </a:moveTo>
              <a:lnTo>
                <a:pt x="0" y="153320"/>
              </a:lnTo>
              <a:lnTo>
                <a:pt x="3161645" y="153320"/>
              </a:lnTo>
              <a:lnTo>
                <a:pt x="3161645" y="27089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079A88-7EBB-4259-9A2A-E7DDBCBBF86F}">
      <dsp:nvSpPr>
        <dsp:cNvPr id="0" name=""/>
        <dsp:cNvSpPr/>
      </dsp:nvSpPr>
      <dsp:spPr>
        <a:xfrm>
          <a:off x="950748" y="2500731"/>
          <a:ext cx="1068546" cy="420030"/>
        </a:xfrm>
        <a:custGeom>
          <a:avLst/>
          <a:gdLst/>
          <a:ahLst/>
          <a:cxnLst/>
          <a:rect l="0" t="0" r="0" b="0"/>
          <a:pathLst>
            <a:path>
              <a:moveTo>
                <a:pt x="0" y="0"/>
              </a:moveTo>
              <a:lnTo>
                <a:pt x="0" y="302459"/>
              </a:lnTo>
              <a:lnTo>
                <a:pt x="1068546" y="302459"/>
              </a:lnTo>
              <a:lnTo>
                <a:pt x="1068546" y="42003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6CF137-9E6E-4527-9010-8BCC4EC680B3}">
      <dsp:nvSpPr>
        <dsp:cNvPr id="0" name=""/>
        <dsp:cNvSpPr/>
      </dsp:nvSpPr>
      <dsp:spPr>
        <a:xfrm>
          <a:off x="558370" y="2500731"/>
          <a:ext cx="392378" cy="394870"/>
        </a:xfrm>
        <a:custGeom>
          <a:avLst/>
          <a:gdLst/>
          <a:ahLst/>
          <a:cxnLst/>
          <a:rect l="0" t="0" r="0" b="0"/>
          <a:pathLst>
            <a:path>
              <a:moveTo>
                <a:pt x="392378" y="0"/>
              </a:moveTo>
              <a:lnTo>
                <a:pt x="392378" y="277299"/>
              </a:lnTo>
              <a:lnTo>
                <a:pt x="0" y="277299"/>
              </a:lnTo>
              <a:lnTo>
                <a:pt x="0" y="39487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980531-D180-4AC5-BBC1-0924B561E6D9}">
      <dsp:nvSpPr>
        <dsp:cNvPr id="0" name=""/>
        <dsp:cNvSpPr/>
      </dsp:nvSpPr>
      <dsp:spPr>
        <a:xfrm>
          <a:off x="950748" y="1347744"/>
          <a:ext cx="2400953" cy="347088"/>
        </a:xfrm>
        <a:custGeom>
          <a:avLst/>
          <a:gdLst/>
          <a:ahLst/>
          <a:cxnLst/>
          <a:rect l="0" t="0" r="0" b="0"/>
          <a:pathLst>
            <a:path>
              <a:moveTo>
                <a:pt x="2400953" y="0"/>
              </a:moveTo>
              <a:lnTo>
                <a:pt x="2400953" y="229517"/>
              </a:lnTo>
              <a:lnTo>
                <a:pt x="0" y="229517"/>
              </a:lnTo>
              <a:lnTo>
                <a:pt x="0" y="347088"/>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ADA219-7DDF-4EF7-9671-E2848A43ADE4}">
      <dsp:nvSpPr>
        <dsp:cNvPr id="0" name=""/>
        <dsp:cNvSpPr/>
      </dsp:nvSpPr>
      <dsp:spPr>
        <a:xfrm>
          <a:off x="2436201" y="541845"/>
          <a:ext cx="1831001" cy="805898"/>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E3C3B-03B0-4066-8A88-DD6864B2069F}">
      <dsp:nvSpPr>
        <dsp:cNvPr id="0" name=""/>
        <dsp:cNvSpPr/>
      </dsp:nvSpPr>
      <dsp:spPr>
        <a:xfrm>
          <a:off x="2577216" y="675809"/>
          <a:ext cx="1831001" cy="805898"/>
        </a:xfrm>
        <a:prstGeom prst="roundRect">
          <a:avLst>
            <a:gd name="adj" fmla="val 10000"/>
          </a:avLst>
        </a:prstGeom>
        <a:solidFill>
          <a:schemeClr val="bg1">
            <a:lumMod val="95000"/>
            <a:alpha val="9000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rgbClr val="002060"/>
              </a:solidFill>
            </a:rPr>
            <a:t>Classification of advances as per Prudential Norms</a:t>
          </a:r>
        </a:p>
      </dsp:txBody>
      <dsp:txXfrm>
        <a:off x="2600820" y="699413"/>
        <a:ext cx="1783793" cy="758690"/>
      </dsp:txXfrm>
    </dsp:sp>
    <dsp:sp modelId="{1F24D611-27C7-4BBD-9924-07C0863ADD45}">
      <dsp:nvSpPr>
        <dsp:cNvPr id="0" name=""/>
        <dsp:cNvSpPr/>
      </dsp:nvSpPr>
      <dsp:spPr>
        <a:xfrm>
          <a:off x="316182" y="1694833"/>
          <a:ext cx="1269131" cy="805898"/>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4CD0BF-DDA7-45C7-B651-21D152A90CAE}">
      <dsp:nvSpPr>
        <dsp:cNvPr id="0" name=""/>
        <dsp:cNvSpPr/>
      </dsp:nvSpPr>
      <dsp:spPr>
        <a:xfrm>
          <a:off x="457197" y="1828796"/>
          <a:ext cx="1269131" cy="805898"/>
        </a:xfrm>
        <a:prstGeom prst="roundRect">
          <a:avLst>
            <a:gd name="adj" fmla="val 10000"/>
          </a:avLst>
        </a:prstGeom>
        <a:solidFill>
          <a:srgbClr val="00B0F0">
            <a:alpha val="90000"/>
          </a:srgb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bg1"/>
              </a:solidFill>
            </a:rPr>
            <a:t>Standard Loans</a:t>
          </a:r>
        </a:p>
      </dsp:txBody>
      <dsp:txXfrm>
        <a:off x="480801" y="1852400"/>
        <a:ext cx="1221923" cy="758690"/>
      </dsp:txXfrm>
    </dsp:sp>
    <dsp:sp modelId="{C848C0BA-6B2E-48D5-AE90-6331DEAF2160}">
      <dsp:nvSpPr>
        <dsp:cNvPr id="0" name=""/>
        <dsp:cNvSpPr/>
      </dsp:nvSpPr>
      <dsp:spPr>
        <a:xfrm>
          <a:off x="-76195" y="2895602"/>
          <a:ext cx="1269131" cy="805898"/>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FFB144-2BDC-422B-840D-F52EA55A8BF1}">
      <dsp:nvSpPr>
        <dsp:cNvPr id="0" name=""/>
        <dsp:cNvSpPr/>
      </dsp:nvSpPr>
      <dsp:spPr>
        <a:xfrm>
          <a:off x="64818" y="3029566"/>
          <a:ext cx="1269131" cy="805898"/>
        </a:xfrm>
        <a:prstGeom prst="roundRect">
          <a:avLst>
            <a:gd name="adj" fmla="val 10000"/>
          </a:avLst>
        </a:prstGeom>
        <a:solidFill>
          <a:srgbClr val="00B0F0">
            <a:alpha val="90000"/>
          </a:srgb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bg1"/>
              </a:solidFill>
            </a:rPr>
            <a:t>Standard Regular</a:t>
          </a:r>
        </a:p>
      </dsp:txBody>
      <dsp:txXfrm>
        <a:off x="88422" y="3053170"/>
        <a:ext cx="1221923" cy="758690"/>
      </dsp:txXfrm>
    </dsp:sp>
    <dsp:sp modelId="{3E898462-AB26-4C8B-AAD8-7D1CB7D96A51}">
      <dsp:nvSpPr>
        <dsp:cNvPr id="0" name=""/>
        <dsp:cNvSpPr/>
      </dsp:nvSpPr>
      <dsp:spPr>
        <a:xfrm>
          <a:off x="1384729" y="2920762"/>
          <a:ext cx="1269131" cy="805898"/>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D68709-6F56-4333-936A-CF01DEB97460}">
      <dsp:nvSpPr>
        <dsp:cNvPr id="0" name=""/>
        <dsp:cNvSpPr/>
      </dsp:nvSpPr>
      <dsp:spPr>
        <a:xfrm>
          <a:off x="1525744" y="3054726"/>
          <a:ext cx="1269131" cy="805898"/>
        </a:xfrm>
        <a:prstGeom prst="roundRect">
          <a:avLst>
            <a:gd name="adj" fmla="val 10000"/>
          </a:avLst>
        </a:prstGeom>
        <a:solidFill>
          <a:srgbClr val="00B0F0">
            <a:alpha val="90000"/>
          </a:srgb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bg1"/>
              </a:solidFill>
            </a:rPr>
            <a:t>Special Mention Account (SMA)</a:t>
          </a:r>
        </a:p>
      </dsp:txBody>
      <dsp:txXfrm>
        <a:off x="1549348" y="3078330"/>
        <a:ext cx="1221923" cy="758690"/>
      </dsp:txXfrm>
    </dsp:sp>
    <dsp:sp modelId="{1B6E2F36-4310-4238-9600-7CD06BB8405A}">
      <dsp:nvSpPr>
        <dsp:cNvPr id="0" name=""/>
        <dsp:cNvSpPr/>
      </dsp:nvSpPr>
      <dsp:spPr>
        <a:xfrm>
          <a:off x="5878782" y="1618635"/>
          <a:ext cx="1269131" cy="805898"/>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CB8A97-F7CE-48FA-80BA-B8A95C754B37}">
      <dsp:nvSpPr>
        <dsp:cNvPr id="0" name=""/>
        <dsp:cNvSpPr/>
      </dsp:nvSpPr>
      <dsp:spPr>
        <a:xfrm>
          <a:off x="6019796" y="1752599"/>
          <a:ext cx="1269131" cy="805898"/>
        </a:xfrm>
        <a:prstGeom prst="roundRect">
          <a:avLst>
            <a:gd name="adj" fmla="val 10000"/>
          </a:avLst>
        </a:prstGeom>
        <a:solidFill>
          <a:srgbClr val="FF0000">
            <a:alpha val="90000"/>
          </a:srgb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bg1"/>
              </a:solidFill>
            </a:rPr>
            <a:t>NPA Loans</a:t>
          </a:r>
        </a:p>
      </dsp:txBody>
      <dsp:txXfrm>
        <a:off x="6043400" y="1776203"/>
        <a:ext cx="1221923" cy="758690"/>
      </dsp:txXfrm>
    </dsp:sp>
    <dsp:sp modelId="{530F8615-4028-4EB3-A1E2-6AC4280F5D78}">
      <dsp:nvSpPr>
        <dsp:cNvPr id="0" name=""/>
        <dsp:cNvSpPr/>
      </dsp:nvSpPr>
      <dsp:spPr>
        <a:xfrm>
          <a:off x="3104926" y="2891854"/>
          <a:ext cx="1269131" cy="805898"/>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327797-8752-4954-AC85-0BC1809C4A45}">
      <dsp:nvSpPr>
        <dsp:cNvPr id="0" name=""/>
        <dsp:cNvSpPr/>
      </dsp:nvSpPr>
      <dsp:spPr>
        <a:xfrm>
          <a:off x="3245941" y="3025818"/>
          <a:ext cx="1269131" cy="805898"/>
        </a:xfrm>
        <a:prstGeom prst="roundRect">
          <a:avLst>
            <a:gd name="adj" fmla="val 10000"/>
          </a:avLst>
        </a:prstGeom>
        <a:solidFill>
          <a:srgbClr val="FF0000">
            <a:alpha val="90000"/>
          </a:srgb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bg1"/>
              </a:solidFill>
            </a:rPr>
            <a:t>Substandard</a:t>
          </a:r>
        </a:p>
      </dsp:txBody>
      <dsp:txXfrm>
        <a:off x="3269545" y="3049422"/>
        <a:ext cx="1221923" cy="758690"/>
      </dsp:txXfrm>
    </dsp:sp>
    <dsp:sp modelId="{800FFFBB-811E-437E-B4D7-8BB665055588}">
      <dsp:nvSpPr>
        <dsp:cNvPr id="0" name=""/>
        <dsp:cNvSpPr/>
      </dsp:nvSpPr>
      <dsp:spPr>
        <a:xfrm>
          <a:off x="4656087" y="2891854"/>
          <a:ext cx="1269131" cy="805898"/>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767EB5-1834-49CE-B87A-2F101F58388C}">
      <dsp:nvSpPr>
        <dsp:cNvPr id="0" name=""/>
        <dsp:cNvSpPr/>
      </dsp:nvSpPr>
      <dsp:spPr>
        <a:xfrm>
          <a:off x="4797102" y="3025818"/>
          <a:ext cx="1269131" cy="805898"/>
        </a:xfrm>
        <a:prstGeom prst="roundRect">
          <a:avLst>
            <a:gd name="adj" fmla="val 10000"/>
          </a:avLst>
        </a:prstGeom>
        <a:solidFill>
          <a:srgbClr val="FF0000">
            <a:alpha val="90000"/>
          </a:srgb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bg1"/>
              </a:solidFill>
            </a:rPr>
            <a:t>Doubtful</a:t>
          </a:r>
        </a:p>
      </dsp:txBody>
      <dsp:txXfrm>
        <a:off x="4820706" y="3049422"/>
        <a:ext cx="1221923" cy="758690"/>
      </dsp:txXfrm>
    </dsp:sp>
    <dsp:sp modelId="{82A4BC22-8A1B-4207-B305-21B9AD5C5C22}">
      <dsp:nvSpPr>
        <dsp:cNvPr id="0" name=""/>
        <dsp:cNvSpPr/>
      </dsp:nvSpPr>
      <dsp:spPr>
        <a:xfrm>
          <a:off x="6209853" y="2895602"/>
          <a:ext cx="1269131" cy="805898"/>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50F93E-A979-43C0-A807-FB2F6826ADC0}">
      <dsp:nvSpPr>
        <dsp:cNvPr id="0" name=""/>
        <dsp:cNvSpPr/>
      </dsp:nvSpPr>
      <dsp:spPr>
        <a:xfrm>
          <a:off x="6350868" y="3029566"/>
          <a:ext cx="1269131" cy="805898"/>
        </a:xfrm>
        <a:prstGeom prst="roundRect">
          <a:avLst>
            <a:gd name="adj" fmla="val 10000"/>
          </a:avLst>
        </a:prstGeom>
        <a:solidFill>
          <a:srgbClr val="FF0000">
            <a:alpha val="90000"/>
          </a:srgb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bg1"/>
              </a:solidFill>
            </a:rPr>
            <a:t>Loss</a:t>
          </a:r>
        </a:p>
      </dsp:txBody>
      <dsp:txXfrm>
        <a:off x="6374472" y="3053170"/>
        <a:ext cx="1221923" cy="75869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CBCAAF-D5A5-4EC7-88D5-D3CEE1958D26}" type="datetimeFigureOut">
              <a:rPr lang="en-US" smtClean="0"/>
              <a:pPr/>
              <a:t>3/25/2025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185927-54C6-4887-A119-CF9AECAE548E}" type="slidenum">
              <a:rPr lang="en-US" smtClean="0"/>
              <a:pPr/>
              <a:t>‹#›</a:t>
            </a:fld>
            <a:endParaRPr lang="en-US"/>
          </a:p>
        </p:txBody>
      </p:sp>
    </p:spTree>
    <p:extLst>
      <p:ext uri="{BB962C8B-B14F-4D97-AF65-F5344CB8AC3E}">
        <p14:creationId xmlns:p14="http://schemas.microsoft.com/office/powerpoint/2010/main" val="42457439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F82A02-5F37-4E5B-A838-F6787BE72BBF}" type="datetimeFigureOut">
              <a:rPr lang="en-IN" smtClean="0"/>
              <a:pPr/>
              <a:t>25-03-2025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68BF74-92AF-42A2-86D9-B2F84527DBF9}" type="slidenum">
              <a:rPr lang="en-IN" smtClean="0"/>
              <a:pPr/>
              <a:t>‹#›</a:t>
            </a:fld>
            <a:endParaRPr lang="en-IN"/>
          </a:p>
        </p:txBody>
      </p:sp>
    </p:spTree>
    <p:extLst>
      <p:ext uri="{BB962C8B-B14F-4D97-AF65-F5344CB8AC3E}">
        <p14:creationId xmlns:p14="http://schemas.microsoft.com/office/powerpoint/2010/main" val="21636495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68BF74-92AF-42A2-86D9-B2F84527DBF9}" type="slidenum">
              <a:rPr lang="en-IN" smtClean="0"/>
              <a:pPr/>
              <a:t>1</a:t>
            </a:fld>
            <a:endParaRPr lang="en-IN"/>
          </a:p>
        </p:txBody>
      </p:sp>
    </p:spTree>
    <p:extLst>
      <p:ext uri="{BB962C8B-B14F-4D97-AF65-F5344CB8AC3E}">
        <p14:creationId xmlns:p14="http://schemas.microsoft.com/office/powerpoint/2010/main" val="2892497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68BF74-92AF-42A2-86D9-B2F84527DBF9}" type="slidenum">
              <a:rPr lang="en-IN" smtClean="0"/>
              <a:pPr/>
              <a:t>2</a:t>
            </a:fld>
            <a:endParaRPr lang="en-IN"/>
          </a:p>
        </p:txBody>
      </p:sp>
    </p:spTree>
    <p:extLst>
      <p:ext uri="{BB962C8B-B14F-4D97-AF65-F5344CB8AC3E}">
        <p14:creationId xmlns:p14="http://schemas.microsoft.com/office/powerpoint/2010/main" val="1476572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3E1C52-FC01-497F-A55F-7899250ED62B}"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E72489-A354-4F8D-9137-2CE5FA3E4FB9}"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42F45A-A201-46B5-B161-BB05B2450B4D}"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58CD-7839-4F41-BACE-8EB773AFD6B5}"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58CD-7839-4F41-BACE-8EB773AFD6B5}"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58CD-7839-4F41-BACE-8EB773AFD6B5}"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58CD-7839-4F41-BACE-8EB773AFD6B5}"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58CD-7839-4F41-BACE-8EB773AFD6B5}"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58CD-7839-4F41-BACE-8EB773AFD6B5}"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58CD-7839-4F41-BACE-8EB773AFD6B5}"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F58CD-7839-4F41-BACE-8EB773AFD6B5}" type="datetime1">
              <a:rPr lang="en-US" smtClean="0"/>
              <a:pPr/>
              <a:t>3/25/2025</a:t>
            </a:fld>
            <a:endParaRPr lang="en-US"/>
          </a:p>
        </p:txBody>
      </p:sp>
      <p:sp>
        <p:nvSpPr>
          <p:cNvPr id="5" name="Footer Placeholder 4"/>
          <p:cNvSpPr>
            <a:spLocks noGrp="1"/>
          </p:cNvSpPr>
          <p:nvPr>
            <p:ph type="ftr" sz="quarter" idx="11"/>
          </p:nvPr>
        </p:nvSpPr>
        <p:spPr/>
        <p:txBody>
          <a:bodyPr/>
          <a:lstStyle/>
          <a:p>
            <a:r>
              <a:rPr lang="en-IN"/>
              <a:t>Concurrent Audit of Banks- Loans and Advances  by CA Akesh Vyas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2566A627-30FB-4D33-B84F-709F65A2B58C}" type="datetime1">
              <a:rPr lang="en-US" smtClean="0"/>
              <a:pPr/>
              <a:t>3/25/2025</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r>
              <a:rPr lang="en-IN"/>
              <a:t>Concurrent Audit of Banks- Loans and Advances  by CA Akesh Vyas</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341B4C-CD60-41CE-B1D5-E3037E80EC86}" type="datetime1">
              <a:rPr lang="en-US" smtClean="0"/>
              <a:pPr/>
              <a:t>3/25/2025</a:t>
            </a:fld>
            <a:endParaRPr lang="en-US"/>
          </a:p>
        </p:txBody>
      </p:sp>
      <p:sp>
        <p:nvSpPr>
          <p:cNvPr id="6" name="Footer Placeholder 5"/>
          <p:cNvSpPr>
            <a:spLocks noGrp="1"/>
          </p:cNvSpPr>
          <p:nvPr>
            <p:ph type="ftr" sz="quarter" idx="11"/>
          </p:nvPr>
        </p:nvSpPr>
        <p:spPr/>
        <p:txBody>
          <a:bodyPr/>
          <a:lstStyle/>
          <a:p>
            <a:r>
              <a:rPr lang="en-IN"/>
              <a:t>Concurrent Audit of Banks- Loans and Advances  by CA Akesh Vyas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CC3EC6-CBEA-4C00-885E-AB55B596E6C7}" type="datetime1">
              <a:rPr lang="en-US" smtClean="0"/>
              <a:pPr/>
              <a:t>3/25/2025</a:t>
            </a:fld>
            <a:endParaRPr lang="en-US"/>
          </a:p>
        </p:txBody>
      </p:sp>
      <p:sp>
        <p:nvSpPr>
          <p:cNvPr id="8" name="Footer Placeholder 7"/>
          <p:cNvSpPr>
            <a:spLocks noGrp="1"/>
          </p:cNvSpPr>
          <p:nvPr>
            <p:ph type="ftr" sz="quarter" idx="11"/>
          </p:nvPr>
        </p:nvSpPr>
        <p:spPr/>
        <p:txBody>
          <a:bodyPr/>
          <a:lstStyle/>
          <a:p>
            <a:r>
              <a:rPr lang="en-IN"/>
              <a:t>Concurrent Audit of Banks- Loans and Advances  by CA Akesh Vyas</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1AFB6E-6E4A-4EBE-BC58-E61286408902}" type="datetime1">
              <a:rPr lang="en-US" smtClean="0"/>
              <a:pPr/>
              <a:t>3/25/2025</a:t>
            </a:fld>
            <a:endParaRPr lang="en-US"/>
          </a:p>
        </p:txBody>
      </p:sp>
      <p:sp>
        <p:nvSpPr>
          <p:cNvPr id="4" name="Footer Placeholder 3"/>
          <p:cNvSpPr>
            <a:spLocks noGrp="1"/>
          </p:cNvSpPr>
          <p:nvPr>
            <p:ph type="ftr" sz="quarter" idx="11"/>
          </p:nvPr>
        </p:nvSpPr>
        <p:spPr/>
        <p:txBody>
          <a:bodyPr/>
          <a:lstStyle/>
          <a:p>
            <a:r>
              <a:rPr lang="en-IN"/>
              <a:t>Concurrent Audit of Banks- Loans and Advances  by CA Akesh Vyas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24D0B3-59FD-4689-B7EE-3C393FBF9E41}" type="datetime1">
              <a:rPr lang="en-US" smtClean="0"/>
              <a:pPr/>
              <a:t>3/25/2025</a:t>
            </a:fld>
            <a:endParaRPr lang="en-US"/>
          </a:p>
        </p:txBody>
      </p:sp>
      <p:sp>
        <p:nvSpPr>
          <p:cNvPr id="3" name="Footer Placeholder 2"/>
          <p:cNvSpPr>
            <a:spLocks noGrp="1"/>
          </p:cNvSpPr>
          <p:nvPr>
            <p:ph type="ftr" sz="quarter" idx="11"/>
          </p:nvPr>
        </p:nvSpPr>
        <p:spPr/>
        <p:txBody>
          <a:bodyPr/>
          <a:lstStyle/>
          <a:p>
            <a:r>
              <a:rPr lang="en-IN"/>
              <a:t>Concurrent Audit of Banks- Loans and Advances  by CA Akesh Vyas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EABABA-71A7-494D-B91E-89A8F2F973E7}" type="datetime1">
              <a:rPr lang="en-US" smtClean="0"/>
              <a:pPr/>
              <a:t>3/25/2025</a:t>
            </a:fld>
            <a:endParaRPr lang="en-US"/>
          </a:p>
        </p:txBody>
      </p:sp>
      <p:sp>
        <p:nvSpPr>
          <p:cNvPr id="6" name="Footer Placeholder 5"/>
          <p:cNvSpPr>
            <a:spLocks noGrp="1"/>
          </p:cNvSpPr>
          <p:nvPr>
            <p:ph type="ftr" sz="quarter" idx="11"/>
          </p:nvPr>
        </p:nvSpPr>
        <p:spPr/>
        <p:txBody>
          <a:bodyPr/>
          <a:lstStyle/>
          <a:p>
            <a:r>
              <a:rPr lang="en-IN"/>
              <a:t>Concurrent Audit of Banks- Loans and Advances  by CA Akesh Vyas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039EAA-609D-4539-8B0C-0D5CD9EE0373}" type="datetime1">
              <a:rPr lang="en-US" smtClean="0"/>
              <a:pPr/>
              <a:t>3/25/2025</a:t>
            </a:fld>
            <a:endParaRPr lang="en-US"/>
          </a:p>
        </p:txBody>
      </p:sp>
      <p:sp>
        <p:nvSpPr>
          <p:cNvPr id="6" name="Footer Placeholder 5"/>
          <p:cNvSpPr>
            <a:spLocks noGrp="1"/>
          </p:cNvSpPr>
          <p:nvPr>
            <p:ph type="ftr" sz="quarter" idx="11"/>
          </p:nvPr>
        </p:nvSpPr>
        <p:spPr/>
        <p:txBody>
          <a:bodyPr/>
          <a:lstStyle/>
          <a:p>
            <a:r>
              <a:rPr lang="en-IN"/>
              <a:t>Concurrent Audit of Banks- Loans and Advances  by CA Akesh Vyas</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E6BC5A2B-784F-45F6-AB90-18E5701C5405}" type="datetime1">
              <a:rPr lang="en-US" smtClean="0"/>
              <a:pPr/>
              <a:t>3/25/2025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IN"/>
              <a:t>Concurrent Audit of Banks- Loans and Advances  by CA Akesh Vyas</a:t>
            </a:r>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4" r:id="rId12"/>
    <p:sldLayoutId id="2147483735" r:id="rId13"/>
    <p:sldLayoutId id="2147483744" r:id="rId14"/>
    <p:sldLayoutId id="2147483745" r:id="rId15"/>
    <p:sldLayoutId id="2147483750" r:id="rId16"/>
    <p:sldLayoutId id="2147483754" r:id="rId17"/>
    <p:sldLayoutId id="2147483755" r:id="rId18"/>
  </p:sldLayoutIdLst>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mailto:avyasca@gmail.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idx="1"/>
          </p:nvPr>
        </p:nvSpPr>
        <p:spPr/>
        <p:style>
          <a:lnRef idx="3">
            <a:schemeClr val="lt1"/>
          </a:lnRef>
          <a:fillRef idx="1">
            <a:schemeClr val="accent6"/>
          </a:fillRef>
          <a:effectRef idx="1">
            <a:schemeClr val="accent6"/>
          </a:effectRef>
          <a:fontRef idx="minor">
            <a:schemeClr val="lt1"/>
          </a:fontRef>
        </p:style>
        <p:txBody>
          <a:bodyPr/>
          <a:lstStyle/>
          <a:p>
            <a:endParaRPr lang="en-US"/>
          </a:p>
        </p:txBody>
      </p:sp>
      <p:pic>
        <p:nvPicPr>
          <p:cNvPr id="1026" name="Picture 2" descr="C:\Users\kushagra.vyas\Desktop\Branding Templates\14H02879_RF.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753600" cy="7256678"/>
          </a:xfrm>
          <a:prstGeom prst="rect">
            <a:avLst/>
          </a:prstGeom>
          <a:extLst>
            <a:ext uri="{909E8E84-426E-40DD-AFC4-6F175D3DCCD1}">
              <a14:hiddenFill xmlns:a14="http://schemas.microsoft.com/office/drawing/2010/main">
                <a:solidFill>
                  <a:srgbClr val="FFFFFF"/>
                </a:solidFill>
              </a14:hiddenFill>
            </a:ext>
          </a:extLst>
        </p:spPr>
        <p:style>
          <a:lnRef idx="3">
            <a:schemeClr val="lt1"/>
          </a:lnRef>
          <a:fillRef idx="1">
            <a:schemeClr val="accent6"/>
          </a:fillRef>
          <a:effectRef idx="1">
            <a:schemeClr val="accent6"/>
          </a:effectRef>
          <a:fontRef idx="minor">
            <a:schemeClr val="lt1"/>
          </a:fontRef>
        </p:style>
      </p:pic>
      <p:sp>
        <p:nvSpPr>
          <p:cNvPr id="5" name="Rectangle 4"/>
          <p:cNvSpPr/>
          <p:nvPr/>
        </p:nvSpPr>
        <p:spPr>
          <a:xfrm>
            <a:off x="1088923" y="457200"/>
            <a:ext cx="6592041" cy="1477328"/>
          </a:xfrm>
          <a:prstGeom prst="rect">
            <a:avLst/>
          </a:prstGeom>
        </p:spPr>
        <p:style>
          <a:lnRef idx="3">
            <a:schemeClr val="lt1"/>
          </a:lnRef>
          <a:fillRef idx="1">
            <a:schemeClr val="accent6"/>
          </a:fillRef>
          <a:effectRef idx="1">
            <a:schemeClr val="accent6"/>
          </a:effectRef>
          <a:fontRef idx="minor">
            <a:schemeClr val="lt1"/>
          </a:fontRef>
        </p:style>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4500" b="1" cap="all" spc="0" dirty="0">
                <a:ln/>
                <a:solidFill>
                  <a:schemeClr val="tx2"/>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BANK AUDIT</a:t>
            </a:r>
          </a:p>
          <a:p>
            <a:pPr algn="ctr"/>
            <a:r>
              <a:rPr lang="en-US" sz="4500" b="1" cap="all" spc="0" dirty="0">
                <a:ln/>
                <a:solidFill>
                  <a:schemeClr val="tx2"/>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IRAC NORMS</a:t>
            </a:r>
            <a:endParaRPr lang="en-US" sz="4500" b="1" cap="all" dirty="0">
              <a:ln/>
              <a:solidFill>
                <a:schemeClr val="tx2"/>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7" name="Rectangle 6"/>
          <p:cNvSpPr/>
          <p:nvPr/>
        </p:nvSpPr>
        <p:spPr>
          <a:xfrm>
            <a:off x="1066800" y="3962400"/>
            <a:ext cx="7422671" cy="1938992"/>
          </a:xfrm>
          <a:prstGeom prst="rect">
            <a:avLst/>
          </a:prstGeom>
        </p:spPr>
        <p:style>
          <a:lnRef idx="3">
            <a:schemeClr val="lt1"/>
          </a:lnRef>
          <a:fillRef idx="1">
            <a:schemeClr val="accent6"/>
          </a:fillRef>
          <a:effectRef idx="1">
            <a:schemeClr val="accent6"/>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Presenter : CA </a:t>
            </a:r>
            <a:r>
              <a:rPr lang="en-US" sz="4000"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Akesh</a:t>
            </a:r>
            <a:r>
              <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4000"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Vyas</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Ph : 9818860081</a:t>
            </a:r>
          </a:p>
          <a:p>
            <a:pPr algn="ctr"/>
            <a:r>
              <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Email : avyasca@gmail.com</a:t>
            </a:r>
          </a:p>
        </p:txBody>
      </p:sp>
    </p:spTree>
    <p:extLst>
      <p:ext uri="{BB962C8B-B14F-4D97-AF65-F5344CB8AC3E}">
        <p14:creationId xmlns:p14="http://schemas.microsoft.com/office/powerpoint/2010/main" val="1889448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3A2009-3744-E01E-1036-323255D82F62}"/>
              </a:ext>
            </a:extLst>
          </p:cNvPr>
          <p:cNvSpPr>
            <a:spLocks noGrp="1"/>
          </p:cNvSpPr>
          <p:nvPr>
            <p:ph idx="1"/>
          </p:nvPr>
        </p:nvSpPr>
        <p:spPr>
          <a:xfrm>
            <a:off x="457200" y="381000"/>
            <a:ext cx="7620000" cy="4373563"/>
          </a:xfrm>
        </p:spPr>
        <p:txBody>
          <a:bodyPr>
            <a:normAutofit/>
          </a:bodyPr>
          <a:lstStyle/>
          <a:p>
            <a:r>
              <a:rPr lang="en-US" sz="1600" dirty="0">
                <a:solidFill>
                  <a:schemeClr val="tx2"/>
                </a:solidFill>
              </a:rPr>
              <a:t>Will accounts covered under CGTMSE scheme be considered as guaranteed by Central Government and exempted from being classified as NPA</a:t>
            </a:r>
          </a:p>
          <a:p>
            <a:endParaRPr lang="en-US" sz="1600" dirty="0">
              <a:solidFill>
                <a:srgbClr val="002060"/>
              </a:solidFill>
            </a:endParaRPr>
          </a:p>
          <a:p>
            <a:pPr algn="just"/>
            <a:r>
              <a:rPr lang="en-US" sz="1600" dirty="0">
                <a:solidFill>
                  <a:srgbClr val="002060"/>
                </a:solidFill>
              </a:rPr>
              <a:t>No. Coverage under CGTMSE is not considered as Central Government guaranteed account and hence to be classified as NPA as per norms . Refer Para 5.9.4. of RBI Master Circular dated 1.4.23 which specifies that </a:t>
            </a:r>
          </a:p>
          <a:p>
            <a:pPr algn="just"/>
            <a:r>
              <a:rPr lang="en-US" sz="1600" dirty="0">
                <a:solidFill>
                  <a:srgbClr val="002060"/>
                </a:solidFill>
              </a:rPr>
              <a:t>“ In case advances covered under Credit Guarantee Schemes (CGTMSE, NCGTC </a:t>
            </a:r>
            <a:r>
              <a:rPr lang="en-US" sz="1600" dirty="0" err="1">
                <a:solidFill>
                  <a:srgbClr val="002060"/>
                </a:solidFill>
              </a:rPr>
              <a:t>etc</a:t>
            </a:r>
            <a:r>
              <a:rPr lang="en-US" sz="1600" dirty="0">
                <a:solidFill>
                  <a:srgbClr val="002060"/>
                </a:solidFill>
              </a:rPr>
              <a:t>) become Non performing, no provision need to be made towards guaranteed portion”</a:t>
            </a:r>
          </a:p>
          <a:p>
            <a:pPr algn="just"/>
            <a:endParaRPr lang="en-US" sz="1600" dirty="0">
              <a:solidFill>
                <a:srgbClr val="002060"/>
              </a:solidFill>
            </a:endParaRPr>
          </a:p>
          <a:p>
            <a:pPr algn="just"/>
            <a:r>
              <a:rPr lang="en-US" sz="1600" dirty="0">
                <a:solidFill>
                  <a:schemeClr val="tx2"/>
                </a:solidFill>
              </a:rPr>
              <a:t>Will an account which is restructured become NPA</a:t>
            </a:r>
          </a:p>
          <a:p>
            <a:pPr algn="just"/>
            <a:endParaRPr lang="en-US" sz="1600" dirty="0">
              <a:solidFill>
                <a:schemeClr val="tx2"/>
              </a:solidFill>
            </a:endParaRPr>
          </a:p>
          <a:p>
            <a:pPr algn="just"/>
            <a:r>
              <a:rPr lang="en-US" sz="1600" dirty="0">
                <a:solidFill>
                  <a:srgbClr val="002060"/>
                </a:solidFill>
              </a:rPr>
              <a:t>Yes</a:t>
            </a:r>
            <a:endParaRPr lang="en-IN" sz="1600" dirty="0">
              <a:solidFill>
                <a:srgbClr val="002060"/>
              </a:solidFill>
            </a:endParaRPr>
          </a:p>
        </p:txBody>
      </p:sp>
      <p:sp>
        <p:nvSpPr>
          <p:cNvPr id="3" name="Footer Placeholder 2">
            <a:extLst>
              <a:ext uri="{FF2B5EF4-FFF2-40B4-BE49-F238E27FC236}">
                <a16:creationId xmlns:a16="http://schemas.microsoft.com/office/drawing/2014/main" id="{EE7AEB08-EF75-3B73-F0A0-9A9D4C0E66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D481863-9C1C-8AEB-2548-FF415E54C92A}"/>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42342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718"/>
            <a:ext cx="7543800" cy="609282"/>
          </a:xfrm>
        </p:spPr>
        <p:txBody>
          <a:bodyPr>
            <a:normAutofit/>
          </a:bodyPr>
          <a:lstStyle/>
          <a:p>
            <a:r>
              <a:rPr lang="en-US" sz="2000" dirty="0"/>
              <a:t>Appropriation of recovery in NPA accounts</a:t>
            </a:r>
          </a:p>
        </p:txBody>
      </p:sp>
      <p:sp>
        <p:nvSpPr>
          <p:cNvPr id="3" name="Content Placeholder 2"/>
          <p:cNvSpPr>
            <a:spLocks noGrp="1"/>
          </p:cNvSpPr>
          <p:nvPr>
            <p:ph idx="1"/>
          </p:nvPr>
        </p:nvSpPr>
        <p:spPr>
          <a:xfrm>
            <a:off x="457200" y="1143000"/>
            <a:ext cx="7620000" cy="4373563"/>
          </a:xfrm>
        </p:spPr>
        <p:txBody>
          <a:bodyPr/>
          <a:lstStyle/>
          <a:p>
            <a:pPr algn="just"/>
            <a:r>
              <a:rPr lang="en-US" b="0" dirty="0">
                <a:solidFill>
                  <a:srgbClr val="002060"/>
                </a:solidFill>
              </a:rPr>
              <a:t>The accounting  treatment  for recovery in NPA account shall depend on the credit policy approved by the Board of Directors of respective banks. For example-</a:t>
            </a:r>
          </a:p>
          <a:p>
            <a:pPr algn="just"/>
            <a:endParaRPr lang="en-US" b="0" dirty="0">
              <a:solidFill>
                <a:srgbClr val="002060"/>
              </a:solidFill>
            </a:endParaRPr>
          </a:p>
          <a:p>
            <a:pPr marL="457200" indent="-457200" algn="just">
              <a:buAutoNum type="alphaLcParenR"/>
            </a:pPr>
            <a:r>
              <a:rPr lang="en-US" b="0" dirty="0">
                <a:solidFill>
                  <a:srgbClr val="002060"/>
                </a:solidFill>
              </a:rPr>
              <a:t>In normal NPA accounts , it could be in order of  adjustment of service charges, interest and principle or principle, service charges and interest as per Bank’s policy</a:t>
            </a:r>
          </a:p>
          <a:p>
            <a:pPr marL="457200" indent="-457200" algn="just">
              <a:buAutoNum type="alphaLcParenR"/>
            </a:pPr>
            <a:r>
              <a:rPr lang="en-US" b="0" dirty="0">
                <a:solidFill>
                  <a:srgbClr val="002060"/>
                </a:solidFill>
              </a:rPr>
              <a:t>For OTS accounts, restructured accounts or  accounts under IBC, it could be in order of adjustment of principle, service charges and interest.</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718"/>
            <a:ext cx="8229600" cy="990282"/>
          </a:xfrm>
        </p:spPr>
        <p:txBody>
          <a:bodyPr>
            <a:normAutofit fontScale="90000"/>
          </a:bodyPr>
          <a:lstStyle/>
          <a:p>
            <a:r>
              <a:rPr lang="en-US" sz="3000" dirty="0"/>
              <a:t>STAGES OF ASSET CLASSIFICATION</a:t>
            </a:r>
            <a:r>
              <a:rPr lang="en-US" dirty="0"/>
              <a:t>	</a:t>
            </a:r>
          </a:p>
        </p:txBody>
      </p:sp>
      <p:sp>
        <p:nvSpPr>
          <p:cNvPr id="3" name="Content Placeholder 2"/>
          <p:cNvSpPr>
            <a:spLocks noGrp="1"/>
          </p:cNvSpPr>
          <p:nvPr>
            <p:ph idx="1"/>
          </p:nvPr>
        </p:nvSpPr>
        <p:spPr>
          <a:xfrm>
            <a:off x="457200" y="1295400"/>
            <a:ext cx="8153400" cy="4830763"/>
          </a:xfrm>
        </p:spPr>
        <p:txBody>
          <a:bodyPr>
            <a:normAutofit lnSpcReduction="10000"/>
          </a:bodyPr>
          <a:lstStyle/>
          <a:p>
            <a:r>
              <a:rPr lang="en-US" dirty="0">
                <a:solidFill>
                  <a:schemeClr val="tx2"/>
                </a:solidFill>
              </a:rPr>
              <a:t> </a:t>
            </a:r>
            <a:endParaRPr lang="en-US" sz="1800" b="0" dirty="0">
              <a:solidFill>
                <a:schemeClr val="tx2"/>
              </a:solidFill>
            </a:endParaRPr>
          </a:p>
          <a:p>
            <a:r>
              <a:rPr lang="en-US" b="0" dirty="0">
                <a:solidFill>
                  <a:srgbClr val="002060"/>
                </a:solidFill>
              </a:rPr>
              <a:t>SUBSTANDARD	      NPA UPTO 1 YEAR</a:t>
            </a:r>
          </a:p>
          <a:p>
            <a:r>
              <a:rPr lang="en-US" b="0" dirty="0">
                <a:solidFill>
                  <a:srgbClr val="002060"/>
                </a:solidFill>
              </a:rPr>
              <a:t>DOUBTFUL		     OVER 1 YEAR</a:t>
            </a:r>
          </a:p>
          <a:p>
            <a:r>
              <a:rPr lang="en-US" b="0" dirty="0">
                <a:solidFill>
                  <a:srgbClr val="002060"/>
                </a:solidFill>
              </a:rPr>
              <a:t>LOSS	                                DECLARED AS A LOSS  BY THE AUDITORS</a:t>
            </a:r>
          </a:p>
          <a:p>
            <a:endParaRPr lang="en-US" sz="1800" dirty="0">
              <a:solidFill>
                <a:schemeClr val="accent3">
                  <a:lumMod val="75000"/>
                </a:schemeClr>
              </a:solidFill>
            </a:endParaRPr>
          </a:p>
          <a:p>
            <a:r>
              <a:rPr lang="en-US" sz="1800" dirty="0">
                <a:solidFill>
                  <a:schemeClr val="accent3">
                    <a:lumMod val="75000"/>
                  </a:schemeClr>
                </a:solidFill>
              </a:rPr>
              <a:t> </a:t>
            </a:r>
          </a:p>
          <a:p>
            <a:endParaRPr lang="en-US" sz="1800" dirty="0">
              <a:solidFill>
                <a:schemeClr val="accent3">
                  <a:lumMod val="75000"/>
                </a:schemeClr>
              </a:solidFill>
            </a:endParaRPr>
          </a:p>
          <a:p>
            <a:endParaRPr lang="en-US" sz="1800" dirty="0">
              <a:solidFill>
                <a:schemeClr val="accent3">
                  <a:lumMod val="75000"/>
                </a:schemeClr>
              </a:solidFill>
            </a:endParaRPr>
          </a:p>
          <a:p>
            <a:pPr marL="285750" indent="-285750">
              <a:buFont typeface="Arial" panose="020B0604020202020204" pitchFamily="34" charset="0"/>
              <a:buChar char="•"/>
            </a:pPr>
            <a:r>
              <a:rPr lang="en-US" sz="1800" dirty="0">
                <a:solidFill>
                  <a:srgbClr val="002060"/>
                </a:solidFill>
              </a:rPr>
              <a:t>IF THERE IS AN EROSION IN THE VALUE OF ASSETS </a:t>
            </a:r>
          </a:p>
          <a:p>
            <a:r>
              <a:rPr lang="en-US" b="0" dirty="0">
                <a:solidFill>
                  <a:srgbClr val="002060"/>
                </a:solidFill>
              </a:rPr>
              <a:t>BETWEEN 50% TO 90%		               DOUBTFUL</a:t>
            </a:r>
          </a:p>
          <a:p>
            <a:r>
              <a:rPr lang="en-US" b="0" dirty="0">
                <a:solidFill>
                  <a:srgbClr val="002060"/>
                </a:solidFill>
              </a:rPr>
              <a:t>OVER 90%				                LOSS</a:t>
            </a:r>
          </a:p>
          <a:p>
            <a:endParaRPr lang="en-US" dirty="0">
              <a:solidFill>
                <a:schemeClr val="accent3">
                  <a:lumMod val="75000"/>
                </a:schemeClr>
              </a:solidFill>
            </a:endParaRP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4" name="Rounded Rectangle 3"/>
          <p:cNvSpPr/>
          <p:nvPr/>
        </p:nvSpPr>
        <p:spPr>
          <a:xfrm>
            <a:off x="457200" y="3429000"/>
            <a:ext cx="7598979"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rgbClr val="002060"/>
                </a:solidFill>
              </a:rPr>
              <a:t>INSTANCE WHEN A SUB STANDARD ACCOUNT ( AS PER THE PERIOD) MAY BE DIRECTLY CLASSIED AS DOUBTFUL OR LOSS</a:t>
            </a:r>
          </a:p>
          <a:p>
            <a:pPr algn="ct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0"/>
            <a:ext cx="7772400" cy="5592763"/>
          </a:xfrm>
        </p:spPr>
        <p:style>
          <a:lnRef idx="1">
            <a:schemeClr val="accent4"/>
          </a:lnRef>
          <a:fillRef idx="2">
            <a:schemeClr val="accent4"/>
          </a:fillRef>
          <a:effectRef idx="1">
            <a:schemeClr val="accent4"/>
          </a:effectRef>
          <a:fontRef idx="minor">
            <a:schemeClr val="dk1"/>
          </a:fontRef>
        </p:style>
        <p:txBody>
          <a:bodyPr/>
          <a:lstStyle/>
          <a:p>
            <a:r>
              <a:rPr lang="en-US" sz="3200" dirty="0">
                <a:solidFill>
                  <a:srgbClr val="002060"/>
                </a:solidFill>
              </a:rPr>
              <a:t>NPA NORMS- </a:t>
            </a:r>
          </a:p>
          <a:p>
            <a:endParaRPr lang="en-US" sz="3200" dirty="0">
              <a:solidFill>
                <a:srgbClr val="002060"/>
              </a:solidFill>
            </a:endParaRPr>
          </a:p>
          <a:p>
            <a:endParaRPr lang="en-US" sz="3200" dirty="0">
              <a:solidFill>
                <a:srgbClr val="002060"/>
              </a:solidFill>
            </a:endParaRPr>
          </a:p>
          <a:p>
            <a:r>
              <a:rPr lang="en-US" sz="3200" dirty="0">
                <a:solidFill>
                  <a:srgbClr val="002060"/>
                </a:solidFill>
              </a:rPr>
              <a:t>      CASH CREDIT/OVERDRAFT</a:t>
            </a:r>
          </a:p>
          <a:p>
            <a:endParaRPr lang="en-US" sz="2800" dirty="0">
              <a:solidFill>
                <a:schemeClr val="tx2"/>
              </a:solidFill>
            </a:endParaRPr>
          </a:p>
          <a:p>
            <a:endParaRPr lang="en-US" sz="2800" dirty="0">
              <a:solidFill>
                <a:schemeClr val="tx2"/>
              </a:solidFill>
            </a:endParaRPr>
          </a:p>
          <a:p>
            <a:endParaRPr lang="en-US" sz="2800" dirty="0">
              <a:solidFill>
                <a:schemeClr val="tx2"/>
              </a:solidFill>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0313" y="152400"/>
            <a:ext cx="8245475" cy="609600"/>
          </a:xfrm>
        </p:spPr>
        <p:txBody>
          <a:bodyPr>
            <a:normAutofit fontScale="90000"/>
          </a:bodyPr>
          <a:lstStyle/>
          <a:p>
            <a:r>
              <a:rPr lang="en-US" sz="2800" dirty="0"/>
              <a:t>   </a:t>
            </a:r>
            <a:br>
              <a:rPr lang="en-US" sz="2800" dirty="0"/>
            </a:br>
            <a:r>
              <a:rPr lang="en-US" sz="2800" dirty="0"/>
              <a:t>              </a:t>
            </a:r>
            <a:r>
              <a:rPr lang="en-US" sz="2200" dirty="0"/>
              <a:t>NPA NORMS- CC AND OD</a:t>
            </a:r>
            <a:br>
              <a:rPr lang="en-US" sz="2200" dirty="0"/>
            </a:br>
            <a:endParaRPr lang="en-US" sz="2200" dirty="0"/>
          </a:p>
        </p:txBody>
      </p:sp>
      <p:sp>
        <p:nvSpPr>
          <p:cNvPr id="3" name="Content Placeholder 2"/>
          <p:cNvSpPr>
            <a:spLocks noGrp="1"/>
          </p:cNvSpPr>
          <p:nvPr>
            <p:ph idx="1"/>
          </p:nvPr>
        </p:nvSpPr>
        <p:spPr>
          <a:xfrm>
            <a:off x="381000" y="609600"/>
            <a:ext cx="8153400" cy="5516563"/>
          </a:xfrm>
        </p:spPr>
        <p:txBody>
          <a:bodyPr>
            <a:normAutofit lnSpcReduction="10000"/>
          </a:bodyPr>
          <a:lstStyle/>
          <a:p>
            <a:pPr marL="342900" indent="-342900"/>
            <a:r>
              <a:rPr lang="en-US" sz="1700" dirty="0">
                <a:solidFill>
                  <a:schemeClr val="tx2"/>
                </a:solidFill>
              </a:rPr>
              <a:t>      SUB STANDARD ACCOUNTS- CASH CREDIT/ OD ACCOUNTS - FINANCIAL REASONS</a:t>
            </a:r>
          </a:p>
          <a:p>
            <a:pPr marL="568325" indent="-285750">
              <a:buFont typeface="Wingdings" panose="05000000000000000000" pitchFamily="2" charset="2"/>
              <a:buChar char="v"/>
            </a:pPr>
            <a:r>
              <a:rPr lang="en-US" b="0" dirty="0">
                <a:solidFill>
                  <a:srgbClr val="002060"/>
                </a:solidFill>
              </a:rPr>
              <a:t>Account overdrawn&gt; Lesser of (Sanctioned limit or drawing power)      </a:t>
            </a:r>
          </a:p>
          <a:p>
            <a:pPr marL="282575"/>
            <a:endParaRPr lang="en-US" b="0" dirty="0">
              <a:solidFill>
                <a:srgbClr val="002060"/>
              </a:solidFill>
            </a:endParaRPr>
          </a:p>
          <a:p>
            <a:pPr marL="282575"/>
            <a:endParaRPr lang="en-US" b="0" dirty="0">
              <a:solidFill>
                <a:srgbClr val="002060"/>
              </a:solidFill>
            </a:endParaRPr>
          </a:p>
          <a:p>
            <a:pPr marL="625475" indent="-342900">
              <a:buFont typeface="Wingdings" panose="05000000000000000000" pitchFamily="2" charset="2"/>
              <a:buChar char="v"/>
            </a:pPr>
            <a:r>
              <a:rPr lang="en-US" b="0" dirty="0">
                <a:solidFill>
                  <a:srgbClr val="002060"/>
                </a:solidFill>
              </a:rPr>
              <a:t>No credits or credits insufficient to cover the interest . </a:t>
            </a:r>
          </a:p>
          <a:p>
            <a:pPr marL="282575"/>
            <a:endParaRPr lang="en-US" sz="1700" b="0" dirty="0">
              <a:solidFill>
                <a:schemeClr val="accent3">
                  <a:lumMod val="75000"/>
                </a:schemeClr>
              </a:solidFill>
            </a:endParaRPr>
          </a:p>
          <a:p>
            <a:pPr marL="342900" indent="-342900">
              <a:buFont typeface="Arial" panose="020B0604020202020204" pitchFamily="34" charset="0"/>
              <a:buChar char="•"/>
            </a:pPr>
            <a:r>
              <a:rPr lang="en-US" sz="1700" dirty="0">
                <a:solidFill>
                  <a:schemeClr val="tx2"/>
                </a:solidFill>
              </a:rPr>
              <a:t>SUB STANDARD ACCOUNTS- CASH CREDIT/ OD ACCOUNTS – TEMPORARY DEFICIENCIES </a:t>
            </a:r>
          </a:p>
          <a:p>
            <a:pPr marL="571500" indent="-342900">
              <a:buFont typeface="Wingdings" panose="05000000000000000000" pitchFamily="2" charset="2"/>
              <a:buChar char="v"/>
            </a:pPr>
            <a:r>
              <a:rPr lang="en-US" sz="1700" b="0" dirty="0">
                <a:solidFill>
                  <a:srgbClr val="002060"/>
                </a:solidFill>
              </a:rPr>
              <a:t>Renewal </a:t>
            </a:r>
            <a:r>
              <a:rPr lang="en-US" b="0" dirty="0">
                <a:solidFill>
                  <a:srgbClr val="002060"/>
                </a:solidFill>
              </a:rPr>
              <a:t>pending </a:t>
            </a:r>
          </a:p>
          <a:p>
            <a:pPr marL="571500" indent="-342900">
              <a:buFont typeface="Wingdings" panose="05000000000000000000" pitchFamily="2" charset="2"/>
              <a:buChar char="v"/>
            </a:pPr>
            <a:endParaRPr lang="en-US" b="0" dirty="0">
              <a:solidFill>
                <a:srgbClr val="002060"/>
              </a:solidFill>
            </a:endParaRPr>
          </a:p>
          <a:p>
            <a:pPr marL="571500" indent="-342900">
              <a:buFont typeface="Wingdings" panose="05000000000000000000" pitchFamily="2" charset="2"/>
              <a:buChar char="v"/>
            </a:pPr>
            <a:r>
              <a:rPr lang="en-US" b="0" dirty="0">
                <a:solidFill>
                  <a:srgbClr val="002060"/>
                </a:solidFill>
              </a:rPr>
              <a:t>DP calculated from stock statement older than 3 months and continuance of such irregularity for </a:t>
            </a:r>
          </a:p>
          <a:p>
            <a:r>
              <a:rPr lang="en-US" b="0" dirty="0">
                <a:solidFill>
                  <a:srgbClr val="002060"/>
                </a:solidFill>
              </a:rPr>
              <a:t>    </a:t>
            </a: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
        <p:nvSpPr>
          <p:cNvPr id="7" name="Footer Placeholder 3"/>
          <p:cNvSpPr>
            <a:spLocks noGrp="1"/>
          </p:cNvSpPr>
          <p:nvPr>
            <p:ph type="ftr" sz="quarter" idx="11"/>
          </p:nvPr>
        </p:nvSpPr>
        <p:spPr>
          <a:xfrm>
            <a:off x="457200" y="6477000"/>
            <a:ext cx="8001000" cy="233046"/>
          </a:xfrm>
        </p:spPr>
        <p:txBody>
          <a:bodyPr/>
          <a:lstStyle/>
          <a:p>
            <a:endParaRPr lang="en-US" b="1" dirty="0">
              <a:solidFill>
                <a:srgbClr val="FF0000"/>
              </a:solidFill>
            </a:endParaRPr>
          </a:p>
        </p:txBody>
      </p:sp>
      <p:sp>
        <p:nvSpPr>
          <p:cNvPr id="4" name="Heptagon 3"/>
          <p:cNvSpPr/>
          <p:nvPr/>
        </p:nvSpPr>
        <p:spPr>
          <a:xfrm>
            <a:off x="7315200" y="914400"/>
            <a:ext cx="1219200" cy="980933"/>
          </a:xfrm>
          <a:prstGeom prst="heptagon">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90 days or more</a:t>
            </a:r>
          </a:p>
        </p:txBody>
      </p:sp>
      <p:sp>
        <p:nvSpPr>
          <p:cNvPr id="8" name="Heptagon 7"/>
          <p:cNvSpPr/>
          <p:nvPr/>
        </p:nvSpPr>
        <p:spPr>
          <a:xfrm>
            <a:off x="5943600" y="3886200"/>
            <a:ext cx="2514599" cy="685800"/>
          </a:xfrm>
          <a:prstGeom prst="heptagon">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0800000" scaled="1"/>
            <a:tileRect/>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solidFill>
                  <a:schemeClr val="tx1"/>
                </a:solidFill>
              </a:rPr>
              <a:t>More than 180 days</a:t>
            </a:r>
          </a:p>
        </p:txBody>
      </p:sp>
      <p:sp>
        <p:nvSpPr>
          <p:cNvPr id="9" name="Heptagon 8"/>
          <p:cNvSpPr/>
          <p:nvPr/>
        </p:nvSpPr>
        <p:spPr>
          <a:xfrm>
            <a:off x="5638800" y="5367266"/>
            <a:ext cx="3047999" cy="752333"/>
          </a:xfrm>
          <a:prstGeom prst="heptagon">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More than 90 days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718"/>
            <a:ext cx="5943600" cy="761682"/>
          </a:xfrm>
        </p:spPr>
        <p:txBody>
          <a:bodyPr>
            <a:normAutofit fontScale="90000"/>
          </a:bodyPr>
          <a:lstStyle/>
          <a:p>
            <a:r>
              <a:rPr lang="en-US" dirty="0"/>
              <a:t>         WHAT IS RENEWAL</a:t>
            </a:r>
          </a:p>
        </p:txBody>
      </p:sp>
      <p:sp>
        <p:nvSpPr>
          <p:cNvPr id="3" name="Content Placeholder 2"/>
          <p:cNvSpPr>
            <a:spLocks noGrp="1"/>
          </p:cNvSpPr>
          <p:nvPr>
            <p:ph idx="1"/>
          </p:nvPr>
        </p:nvSpPr>
        <p:spPr>
          <a:xfrm>
            <a:off x="304800" y="990600"/>
            <a:ext cx="7772400" cy="5135563"/>
          </a:xfrm>
        </p:spPr>
        <p:txBody>
          <a:bodyPr>
            <a:noAutofit/>
          </a:bodyPr>
          <a:lstStyle/>
          <a:p>
            <a:pPr algn="just"/>
            <a:r>
              <a:rPr lang="en-US" b="0" dirty="0">
                <a:solidFill>
                  <a:srgbClr val="002060"/>
                </a:solidFill>
              </a:rPr>
              <a:t>CC/OD limits are valid for a period of 12 months. Hence, the same are renewed after every 12 months to assess the working capital requirements of the borrower based on the :</a:t>
            </a:r>
          </a:p>
          <a:p>
            <a:pPr algn="just"/>
            <a:endParaRPr lang="en-US" b="0" dirty="0">
              <a:solidFill>
                <a:srgbClr val="002060"/>
              </a:solidFill>
            </a:endParaRPr>
          </a:p>
          <a:p>
            <a:pPr marL="457200" indent="-457200" algn="just">
              <a:buAutoNum type="alphaLcParenR"/>
            </a:pPr>
            <a:r>
              <a:rPr lang="en-US" b="0" dirty="0">
                <a:solidFill>
                  <a:srgbClr val="002060"/>
                </a:solidFill>
              </a:rPr>
              <a:t>actual as per the audited/unaudited financials of the last year</a:t>
            </a:r>
          </a:p>
          <a:p>
            <a:pPr marL="457200" indent="-457200" algn="just">
              <a:buAutoNum type="alphaLcParenR"/>
            </a:pPr>
            <a:r>
              <a:rPr lang="en-US" b="0" dirty="0">
                <a:solidFill>
                  <a:srgbClr val="002060"/>
                </a:solidFill>
              </a:rPr>
              <a:t>achievement of its projections</a:t>
            </a:r>
          </a:p>
          <a:p>
            <a:pPr marL="457200" indent="-457200" algn="just">
              <a:buAutoNum type="alphaLcParenR"/>
            </a:pPr>
            <a:r>
              <a:rPr lang="en-US" b="0" dirty="0">
                <a:solidFill>
                  <a:srgbClr val="002060"/>
                </a:solidFill>
              </a:rPr>
              <a:t>actual of the current year as per the provisional financials and projections of the next year. </a:t>
            </a:r>
          </a:p>
          <a:p>
            <a:pPr marL="457200" indent="-457200" algn="just"/>
            <a:r>
              <a:rPr lang="en-US" b="0" dirty="0">
                <a:solidFill>
                  <a:srgbClr val="002060"/>
                </a:solidFill>
              </a:rPr>
              <a:t>Based on above , the bank will- </a:t>
            </a:r>
          </a:p>
          <a:p>
            <a:pPr marL="457200" indent="-457200" algn="just">
              <a:buAutoNum type="alphaLcParenR"/>
            </a:pPr>
            <a:r>
              <a:rPr lang="en-US" b="0" dirty="0">
                <a:solidFill>
                  <a:srgbClr val="002060"/>
                </a:solidFill>
              </a:rPr>
              <a:t>Maintain the same level of limits</a:t>
            </a:r>
          </a:p>
          <a:p>
            <a:pPr marL="457200" indent="-457200" algn="just">
              <a:buAutoNum type="alphaLcParenR"/>
            </a:pPr>
            <a:r>
              <a:rPr lang="en-US" b="0" dirty="0">
                <a:solidFill>
                  <a:srgbClr val="002060"/>
                </a:solidFill>
              </a:rPr>
              <a:t>Decrease the limits </a:t>
            </a:r>
          </a:p>
          <a:p>
            <a:pPr marL="457200" indent="-457200" algn="just">
              <a:buAutoNum type="alphaLcParenR"/>
            </a:pPr>
            <a:r>
              <a:rPr lang="en-US" b="0" dirty="0">
                <a:solidFill>
                  <a:srgbClr val="002060"/>
                </a:solidFill>
              </a:rPr>
              <a:t>Increase the limits as per the borrower’s requirements</a:t>
            </a:r>
          </a:p>
          <a:p>
            <a:pPr algn="just"/>
            <a:r>
              <a:rPr lang="en-US" b="0" dirty="0">
                <a:solidFill>
                  <a:srgbClr val="002060"/>
                </a:solidFill>
              </a:rPr>
              <a:t>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746610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718"/>
            <a:ext cx="7620000" cy="1066482"/>
          </a:xfrm>
        </p:spPr>
        <p:txBody>
          <a:bodyPr/>
          <a:lstStyle/>
          <a:p>
            <a:r>
              <a:rPr lang="en-US" dirty="0"/>
              <a:t>What is short review</a:t>
            </a:r>
          </a:p>
        </p:txBody>
      </p:sp>
      <p:sp>
        <p:nvSpPr>
          <p:cNvPr id="3" name="Content Placeholder 2"/>
          <p:cNvSpPr>
            <a:spLocks noGrp="1"/>
          </p:cNvSpPr>
          <p:nvPr>
            <p:ph idx="1"/>
          </p:nvPr>
        </p:nvSpPr>
        <p:spPr>
          <a:xfrm>
            <a:off x="304800" y="1143000"/>
            <a:ext cx="7772400" cy="4983163"/>
          </a:xfrm>
        </p:spPr>
        <p:txBody>
          <a:bodyPr/>
          <a:lstStyle/>
          <a:p>
            <a:endParaRPr lang="en-US" dirty="0"/>
          </a:p>
          <a:p>
            <a:r>
              <a:rPr lang="en-US" b="0" dirty="0">
                <a:solidFill>
                  <a:srgbClr val="002060"/>
                </a:solidFill>
              </a:rPr>
              <a:t>Short review is required where the account has become due for renewal but the same is not yet done due to-</a:t>
            </a:r>
          </a:p>
          <a:p>
            <a:endParaRPr lang="en-US" b="0" dirty="0">
              <a:solidFill>
                <a:srgbClr val="002060"/>
              </a:solidFill>
            </a:endParaRPr>
          </a:p>
          <a:p>
            <a:pPr marL="457200" indent="-457200">
              <a:buAutoNum type="alphaLcParenR"/>
            </a:pPr>
            <a:r>
              <a:rPr lang="en-US" b="0" dirty="0">
                <a:solidFill>
                  <a:srgbClr val="002060"/>
                </a:solidFill>
              </a:rPr>
              <a:t>Non submission of financials including CMA, ITRs, GST returns etc by the borrower or</a:t>
            </a:r>
          </a:p>
          <a:p>
            <a:pPr marL="457200" indent="-457200">
              <a:buAutoNum type="alphaLcParenR"/>
            </a:pPr>
            <a:r>
              <a:rPr lang="en-US" b="0" dirty="0">
                <a:solidFill>
                  <a:srgbClr val="002060"/>
                </a:solidFill>
              </a:rPr>
              <a:t>The requisite papers are submitted by the borrower but renewal is pending at the end of the bank.</a:t>
            </a:r>
          </a:p>
          <a:p>
            <a:pPr marL="457200" indent="-457200">
              <a:buAutoNum type="alphaLcParenR"/>
            </a:pPr>
            <a:endParaRPr lang="en-US" b="0" dirty="0">
              <a:solidFill>
                <a:srgbClr val="002060"/>
              </a:solidFill>
            </a:endParaRPr>
          </a:p>
          <a:p>
            <a:pPr marL="457200" indent="-457200"/>
            <a:r>
              <a:rPr lang="en-US" dirty="0"/>
              <a:t>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859563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r>
              <a:rPr lang="en-US" sz="2200" u="sng" dirty="0">
                <a:solidFill>
                  <a:schemeClr val="tx2"/>
                </a:solidFill>
              </a:rPr>
              <a:t> WHAT IS  DRAWING POWER </a:t>
            </a:r>
          </a:p>
          <a:p>
            <a:r>
              <a:rPr lang="en-US" sz="1800" b="0" dirty="0">
                <a:solidFill>
                  <a:srgbClr val="002060"/>
                </a:solidFill>
              </a:rPr>
              <a:t>DP  is the amount of working capital funds allowed to borrower to draw from the working capital limit allotted to him</a:t>
            </a:r>
          </a:p>
          <a:p>
            <a:r>
              <a:rPr lang="en-US" sz="1800" b="0" dirty="0">
                <a:solidFill>
                  <a:srgbClr val="002060"/>
                </a:solidFill>
              </a:rPr>
              <a:t>Calculated on basis of stock statements submitted by the borrower</a:t>
            </a:r>
          </a:p>
          <a:p>
            <a:endParaRPr lang="en-US" sz="1800" b="0" dirty="0">
              <a:solidFill>
                <a:srgbClr val="002060"/>
              </a:solidFill>
            </a:endParaRPr>
          </a:p>
          <a:p>
            <a:r>
              <a:rPr lang="en-US" sz="1800" b="0" dirty="0">
                <a:solidFill>
                  <a:srgbClr val="002060"/>
                </a:solidFill>
              </a:rPr>
              <a:t>There can be 2 situations:</a:t>
            </a:r>
          </a:p>
          <a:p>
            <a:endParaRPr lang="en-US" sz="1800" dirty="0">
              <a:solidFill>
                <a:schemeClr val="accent3">
                  <a:lumMod val="75000"/>
                </a:schemeClr>
              </a:solidFill>
            </a:endParaRPr>
          </a:p>
          <a:p>
            <a:endParaRPr lang="en-US" sz="2200" u="sng" dirty="0">
              <a:solidFill>
                <a:schemeClr val="tx2"/>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9" name="Right Brace 8"/>
          <p:cNvSpPr/>
          <p:nvPr/>
        </p:nvSpPr>
        <p:spPr>
          <a:xfrm rot="16200000">
            <a:off x="3314700" y="723900"/>
            <a:ext cx="914400" cy="4495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0" name="Rounded Rectangle 9"/>
          <p:cNvSpPr/>
          <p:nvPr/>
        </p:nvSpPr>
        <p:spPr>
          <a:xfrm>
            <a:off x="457200" y="3505200"/>
            <a:ext cx="2819400" cy="762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75000"/>
                  </a:schemeClr>
                </a:solidFill>
              </a:rPr>
              <a:t>DP exceeds sanctioned limit</a:t>
            </a:r>
            <a:endParaRPr lang="en-IN" dirty="0">
              <a:solidFill>
                <a:schemeClr val="accent3">
                  <a:lumMod val="75000"/>
                </a:schemeClr>
              </a:solidFill>
            </a:endParaRPr>
          </a:p>
        </p:txBody>
      </p:sp>
      <p:sp>
        <p:nvSpPr>
          <p:cNvPr id="11" name="Rounded Rectangle 10"/>
          <p:cNvSpPr/>
          <p:nvPr/>
        </p:nvSpPr>
        <p:spPr>
          <a:xfrm>
            <a:off x="4191000" y="3505200"/>
            <a:ext cx="2819400" cy="762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3">
                    <a:lumMod val="75000"/>
                  </a:schemeClr>
                </a:solidFill>
              </a:rPr>
              <a:t>DP lower than sanctioned limit</a:t>
            </a:r>
            <a:endParaRPr lang="en-IN" dirty="0">
              <a:solidFill>
                <a:schemeClr val="accent3">
                  <a:lumMod val="75000"/>
                </a:schemeClr>
              </a:solidFill>
            </a:endParaRPr>
          </a:p>
        </p:txBody>
      </p:sp>
      <p:sp>
        <p:nvSpPr>
          <p:cNvPr id="13" name="Flowchart: Decision 12"/>
          <p:cNvSpPr/>
          <p:nvPr/>
        </p:nvSpPr>
        <p:spPr>
          <a:xfrm>
            <a:off x="1409699" y="4267200"/>
            <a:ext cx="4724400" cy="838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Amount allowed to withdraw</a:t>
            </a:r>
            <a:endParaRPr lang="en-IN" dirty="0"/>
          </a:p>
        </p:txBody>
      </p:sp>
      <p:cxnSp>
        <p:nvCxnSpPr>
          <p:cNvPr id="15" name="Straight Arrow Connector 14"/>
          <p:cNvCxnSpPr>
            <a:stCxn id="13" idx="2"/>
          </p:cNvCxnSpPr>
          <p:nvPr/>
        </p:nvCxnSpPr>
        <p:spPr>
          <a:xfrm flipH="1">
            <a:off x="2057400" y="5105400"/>
            <a:ext cx="1714499"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771899" y="5105400"/>
            <a:ext cx="1943101"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685800" y="5334000"/>
            <a:ext cx="1752600" cy="9525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Sanction limit</a:t>
            </a:r>
            <a:endParaRPr lang="en-IN" dirty="0"/>
          </a:p>
        </p:txBody>
      </p:sp>
      <p:sp>
        <p:nvSpPr>
          <p:cNvPr id="20" name="Oval 19"/>
          <p:cNvSpPr/>
          <p:nvPr/>
        </p:nvSpPr>
        <p:spPr>
          <a:xfrm>
            <a:off x="5600700" y="5508009"/>
            <a:ext cx="1714500" cy="9525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Drawing Power</a:t>
            </a:r>
            <a:endParaRPr lang="en-IN" dirty="0"/>
          </a:p>
        </p:txBody>
      </p:sp>
      <p:sp>
        <p:nvSpPr>
          <p:cNvPr id="14" name="Footer Placeholder 3"/>
          <p:cNvSpPr>
            <a:spLocks noGrp="1"/>
          </p:cNvSpPr>
          <p:nvPr>
            <p:ph type="ftr" sz="quarter" idx="11"/>
          </p:nvPr>
        </p:nvSpPr>
        <p:spPr>
          <a:xfrm>
            <a:off x="457200" y="6492876"/>
            <a:ext cx="8001000" cy="233046"/>
          </a:xfrm>
        </p:spPr>
        <p:txBody>
          <a:bodyPr/>
          <a:lstStyle/>
          <a:p>
            <a:endParaRPr lang="en-US" b="1" dirty="0">
              <a:solidFill>
                <a:srgbClr val="FF0000"/>
              </a:solidFill>
            </a:endParaRPr>
          </a:p>
        </p:txBody>
      </p:sp>
    </p:spTree>
    <p:extLst>
      <p:ext uri="{BB962C8B-B14F-4D97-AF65-F5344CB8AC3E}">
        <p14:creationId xmlns:p14="http://schemas.microsoft.com/office/powerpoint/2010/main" val="109641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718"/>
            <a:ext cx="7315200" cy="990282"/>
          </a:xfrm>
        </p:spPr>
        <p:txBody>
          <a:bodyPr>
            <a:normAutofit/>
          </a:bodyPr>
          <a:lstStyle/>
          <a:p>
            <a:r>
              <a:rPr lang="en-US" sz="2400" dirty="0"/>
              <a:t>GENERAL DP CALCULATION</a:t>
            </a:r>
          </a:p>
        </p:txBody>
      </p:sp>
      <p:sp>
        <p:nvSpPr>
          <p:cNvPr id="3" name="Content Placeholder 2"/>
          <p:cNvSpPr>
            <a:spLocks noGrp="1"/>
          </p:cNvSpPr>
          <p:nvPr>
            <p:ph idx="1"/>
          </p:nvPr>
        </p:nvSpPr>
        <p:spPr>
          <a:xfrm>
            <a:off x="381000" y="1295400"/>
            <a:ext cx="7696200" cy="4830763"/>
          </a:xfrm>
        </p:spPr>
        <p:txBody>
          <a:bodyPr>
            <a:normAutofit fontScale="92500" lnSpcReduction="10000"/>
          </a:bodyPr>
          <a:lstStyle/>
          <a:p>
            <a:r>
              <a:rPr lang="en-US" dirty="0"/>
              <a:t>A) </a:t>
            </a:r>
            <a:r>
              <a:rPr lang="en-US" u="sng" dirty="0">
                <a:solidFill>
                  <a:srgbClr val="002060"/>
                </a:solidFill>
              </a:rPr>
              <a:t>DP AGAINST STOCKS</a:t>
            </a:r>
          </a:p>
          <a:p>
            <a:r>
              <a:rPr lang="en-US" sz="1800" b="0" dirty="0">
                <a:solidFill>
                  <a:srgbClr val="002060"/>
                </a:solidFill>
              </a:rPr>
              <a:t>a)  Total Stocks</a:t>
            </a:r>
          </a:p>
          <a:p>
            <a:r>
              <a:rPr lang="en-US" sz="1800" b="0" dirty="0">
                <a:solidFill>
                  <a:srgbClr val="002060"/>
                </a:solidFill>
              </a:rPr>
              <a:t>b) Less- Obsolete Stocks</a:t>
            </a:r>
          </a:p>
          <a:p>
            <a:r>
              <a:rPr lang="en-US" sz="1800" b="0" dirty="0">
                <a:solidFill>
                  <a:srgbClr val="002060"/>
                </a:solidFill>
              </a:rPr>
              <a:t>c) Less- Trade Payables</a:t>
            </a:r>
          </a:p>
          <a:p>
            <a:r>
              <a:rPr lang="en-US" sz="1800" b="0" dirty="0">
                <a:solidFill>
                  <a:srgbClr val="002060"/>
                </a:solidFill>
              </a:rPr>
              <a:t>d) Less- Margin</a:t>
            </a:r>
          </a:p>
          <a:p>
            <a:r>
              <a:rPr lang="en-US" sz="1800" b="0" dirty="0">
                <a:solidFill>
                  <a:srgbClr val="002060"/>
                </a:solidFill>
              </a:rPr>
              <a:t>e) Balance </a:t>
            </a:r>
            <a:r>
              <a:rPr lang="en-US" sz="1800" b="0" dirty="0" err="1">
                <a:solidFill>
                  <a:srgbClr val="002060"/>
                </a:solidFill>
              </a:rPr>
              <a:t>i.e</a:t>
            </a:r>
            <a:r>
              <a:rPr lang="en-US" sz="1800" b="0" dirty="0">
                <a:solidFill>
                  <a:srgbClr val="002060"/>
                </a:solidFill>
              </a:rPr>
              <a:t> .D P against stocks</a:t>
            </a:r>
          </a:p>
          <a:p>
            <a:r>
              <a:rPr lang="en-US" sz="1800" dirty="0">
                <a:solidFill>
                  <a:srgbClr val="002060"/>
                </a:solidFill>
              </a:rPr>
              <a:t>B) </a:t>
            </a:r>
            <a:r>
              <a:rPr lang="en-US" sz="1800" u="sng" dirty="0">
                <a:solidFill>
                  <a:srgbClr val="002060"/>
                </a:solidFill>
              </a:rPr>
              <a:t>DP AGAINST BOOK DEBTS</a:t>
            </a:r>
          </a:p>
          <a:p>
            <a:pPr marL="342900" indent="-342900">
              <a:buAutoNum type="alphaLcParenR"/>
            </a:pPr>
            <a:r>
              <a:rPr lang="en-US" sz="1800" b="0" dirty="0">
                <a:solidFill>
                  <a:srgbClr val="002060"/>
                </a:solidFill>
              </a:rPr>
              <a:t>Total book debts</a:t>
            </a:r>
          </a:p>
          <a:p>
            <a:pPr marL="342900" indent="-342900">
              <a:buAutoNum type="alphaLcParenR"/>
            </a:pPr>
            <a:r>
              <a:rPr lang="en-US" sz="1800" b="0" dirty="0">
                <a:solidFill>
                  <a:srgbClr val="002060"/>
                </a:solidFill>
              </a:rPr>
              <a:t>Less: book debts above prescribed age</a:t>
            </a:r>
          </a:p>
          <a:p>
            <a:pPr marL="342900" indent="-342900">
              <a:buAutoNum type="alphaLcParenR"/>
            </a:pPr>
            <a:r>
              <a:rPr lang="en-US" sz="1800" b="0" dirty="0">
                <a:solidFill>
                  <a:srgbClr val="002060"/>
                </a:solidFill>
              </a:rPr>
              <a:t>Less: Margin</a:t>
            </a:r>
          </a:p>
          <a:p>
            <a:pPr marL="342900" indent="-342900">
              <a:buAutoNum type="alphaLcParenR"/>
            </a:pPr>
            <a:r>
              <a:rPr lang="en-US" sz="1800" b="0" dirty="0">
                <a:solidFill>
                  <a:srgbClr val="002060"/>
                </a:solidFill>
              </a:rPr>
              <a:t>Balance i.e. DP against book debts</a:t>
            </a:r>
          </a:p>
          <a:p>
            <a:endParaRPr lang="en-US" b="0" dirty="0">
              <a:solidFill>
                <a:srgbClr val="002060"/>
              </a:solidFill>
            </a:endParaRPr>
          </a:p>
          <a:p>
            <a:r>
              <a:rPr lang="en-US" b="0" dirty="0">
                <a:solidFill>
                  <a:srgbClr val="002060"/>
                </a:solidFill>
              </a:rPr>
              <a:t>C) </a:t>
            </a:r>
            <a:r>
              <a:rPr lang="en-US" u="sng" dirty="0">
                <a:solidFill>
                  <a:srgbClr val="002060"/>
                </a:solidFill>
              </a:rPr>
              <a:t>TOTAL DRAWING POWER</a:t>
            </a:r>
            <a:r>
              <a:rPr lang="en-US" b="0" dirty="0">
                <a:solidFill>
                  <a:srgbClr val="002060"/>
                </a:solidFill>
              </a:rPr>
              <a:t>-                 A+B</a:t>
            </a:r>
          </a:p>
          <a:p>
            <a:endParaRPr lang="en-US" b="0" u="sng"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329805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96200" cy="914400"/>
          </a:xfrm>
        </p:spPr>
        <p:txBody>
          <a:bodyPr>
            <a:normAutofit/>
          </a:bodyPr>
          <a:lstStyle/>
          <a:p>
            <a:r>
              <a:rPr lang="en-US" sz="1800" dirty="0"/>
              <a:t>WHAT IF CREDITORS EXCEED THE VALUE OF STOCKS-</a:t>
            </a:r>
            <a:br>
              <a:rPr lang="en-US" sz="1800" dirty="0"/>
            </a:br>
            <a:r>
              <a:rPr lang="en-US" sz="1800" dirty="0"/>
              <a:t> Banks’ Credit policy</a:t>
            </a:r>
          </a:p>
        </p:txBody>
      </p:sp>
      <p:sp>
        <p:nvSpPr>
          <p:cNvPr id="3" name="Content Placeholder 2"/>
          <p:cNvSpPr>
            <a:spLocks noGrp="1"/>
          </p:cNvSpPr>
          <p:nvPr>
            <p:ph idx="1"/>
          </p:nvPr>
        </p:nvSpPr>
        <p:spPr>
          <a:xfrm>
            <a:off x="381000" y="990600"/>
            <a:ext cx="7696200" cy="5135563"/>
          </a:xfrm>
        </p:spPr>
        <p:txBody>
          <a:bodyPr>
            <a:normAutofit fontScale="77500" lnSpcReduction="20000"/>
          </a:bodyPr>
          <a:lstStyle/>
          <a:p>
            <a:r>
              <a:rPr lang="en-US" u="sng" dirty="0">
                <a:solidFill>
                  <a:schemeClr val="accent3">
                    <a:lumMod val="75000"/>
                  </a:schemeClr>
                </a:solidFill>
              </a:rPr>
              <a:t>Example-</a:t>
            </a:r>
          </a:p>
          <a:p>
            <a:endParaRPr lang="en-US" dirty="0"/>
          </a:p>
          <a:p>
            <a:r>
              <a:rPr lang="en-US" dirty="0"/>
              <a:t> </a:t>
            </a:r>
            <a:r>
              <a:rPr lang="en-US" u="sng" dirty="0">
                <a:solidFill>
                  <a:srgbClr val="002060"/>
                </a:solidFill>
              </a:rPr>
              <a:t>DP AGAINST STOCKS</a:t>
            </a:r>
            <a:r>
              <a:rPr lang="en-US" dirty="0">
                <a:solidFill>
                  <a:srgbClr val="002060"/>
                </a:solidFill>
              </a:rPr>
              <a:t>					</a:t>
            </a:r>
            <a:r>
              <a:rPr lang="en-US" u="sng" dirty="0">
                <a:solidFill>
                  <a:srgbClr val="002060"/>
                </a:solidFill>
              </a:rPr>
              <a:t>Rs </a:t>
            </a:r>
          </a:p>
          <a:p>
            <a:r>
              <a:rPr lang="en-US" b="0" dirty="0">
                <a:solidFill>
                  <a:srgbClr val="002060"/>
                </a:solidFill>
              </a:rPr>
              <a:t>a)  Total Stocks						100</a:t>
            </a:r>
          </a:p>
          <a:p>
            <a:r>
              <a:rPr lang="en-US" b="0" dirty="0">
                <a:solidFill>
                  <a:srgbClr val="002060"/>
                </a:solidFill>
              </a:rPr>
              <a:t>b) Less- Obsolete Stocks					--</a:t>
            </a:r>
          </a:p>
          <a:p>
            <a:r>
              <a:rPr lang="en-US" b="0" dirty="0">
                <a:solidFill>
                  <a:srgbClr val="002060"/>
                </a:solidFill>
              </a:rPr>
              <a:t>c) Less- Trade Payables					300</a:t>
            </a:r>
          </a:p>
          <a:p>
            <a:r>
              <a:rPr lang="en-US" b="0" dirty="0">
                <a:solidFill>
                  <a:srgbClr val="002060"/>
                </a:solidFill>
              </a:rPr>
              <a:t>d) Less- Margin						--</a:t>
            </a:r>
          </a:p>
          <a:p>
            <a:r>
              <a:rPr lang="en-US" b="0" dirty="0">
                <a:solidFill>
                  <a:srgbClr val="002060"/>
                </a:solidFill>
              </a:rPr>
              <a:t>e) Balance </a:t>
            </a:r>
            <a:r>
              <a:rPr lang="en-US" b="0" dirty="0" err="1">
                <a:solidFill>
                  <a:srgbClr val="002060"/>
                </a:solidFill>
              </a:rPr>
              <a:t>i.e.DP</a:t>
            </a:r>
            <a:r>
              <a:rPr lang="en-US" b="0" dirty="0">
                <a:solidFill>
                  <a:srgbClr val="002060"/>
                </a:solidFill>
              </a:rPr>
              <a:t> against stocks			             (-) 200</a:t>
            </a:r>
          </a:p>
          <a:p>
            <a:r>
              <a:rPr lang="en-US" dirty="0">
                <a:solidFill>
                  <a:srgbClr val="002060"/>
                </a:solidFill>
              </a:rPr>
              <a:t>B) </a:t>
            </a:r>
            <a:r>
              <a:rPr lang="en-US" u="sng" dirty="0">
                <a:solidFill>
                  <a:srgbClr val="002060"/>
                </a:solidFill>
              </a:rPr>
              <a:t>DP AGAINST BOOK DEBTS</a:t>
            </a:r>
          </a:p>
          <a:p>
            <a:pPr marL="342900" indent="-342900">
              <a:buAutoNum type="alphaLcParenR"/>
            </a:pPr>
            <a:r>
              <a:rPr lang="en-US" b="0" dirty="0">
                <a:solidFill>
                  <a:srgbClr val="002060"/>
                </a:solidFill>
              </a:rPr>
              <a:t>Total book debts		                                                                500   	</a:t>
            </a:r>
          </a:p>
          <a:p>
            <a:pPr marL="342900" indent="-342900">
              <a:buAutoNum type="alphaLcParenR"/>
            </a:pPr>
            <a:r>
              <a:rPr lang="en-US" b="0" dirty="0">
                <a:solidFill>
                  <a:srgbClr val="002060"/>
                </a:solidFill>
              </a:rPr>
              <a:t>Less: book debts above  prescribed age                                             --</a:t>
            </a:r>
          </a:p>
          <a:p>
            <a:pPr marL="342900" indent="-342900">
              <a:buAutoNum type="alphaLcParenR"/>
            </a:pPr>
            <a:r>
              <a:rPr lang="en-US" b="0" dirty="0">
                <a:solidFill>
                  <a:srgbClr val="002060"/>
                </a:solidFill>
              </a:rPr>
              <a:t>Less: Margin @ 40%                                                                         200</a:t>
            </a:r>
          </a:p>
          <a:p>
            <a:pPr marL="342900" indent="-342900">
              <a:buAutoNum type="alphaLcParenR"/>
            </a:pPr>
            <a:r>
              <a:rPr lang="en-US" b="0" dirty="0">
                <a:solidFill>
                  <a:srgbClr val="002060"/>
                </a:solidFill>
              </a:rPr>
              <a:t>Balance i.e. DP against book debts                                                   300</a:t>
            </a:r>
          </a:p>
          <a:p>
            <a:endParaRPr lang="en-US" b="0" dirty="0">
              <a:solidFill>
                <a:srgbClr val="002060"/>
              </a:solidFill>
            </a:endParaRPr>
          </a:p>
          <a:p>
            <a:r>
              <a:rPr lang="en-US" b="0" dirty="0">
                <a:solidFill>
                  <a:srgbClr val="002060"/>
                </a:solidFill>
              </a:rPr>
              <a:t>C) </a:t>
            </a:r>
            <a:r>
              <a:rPr lang="en-US" u="sng" dirty="0">
                <a:solidFill>
                  <a:srgbClr val="002060"/>
                </a:solidFill>
              </a:rPr>
              <a:t>TOTAL DRAWING POWER</a:t>
            </a:r>
            <a:r>
              <a:rPr lang="en-US" b="0" dirty="0">
                <a:solidFill>
                  <a:srgbClr val="002060"/>
                </a:solidFill>
              </a:rPr>
              <a:t>-                                              Rs 100/- or Rs 300/-?</a:t>
            </a:r>
            <a:endParaRPr lang="en-US" u="sng"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870755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disclaimer</a:t>
            </a:r>
            <a:endParaRPr lang="en-IN" dirty="0"/>
          </a:p>
        </p:txBody>
      </p:sp>
      <p:sp>
        <p:nvSpPr>
          <p:cNvPr id="3" name="Content Placeholder 2"/>
          <p:cNvSpPr>
            <a:spLocks noGrp="1"/>
          </p:cNvSpPr>
          <p:nvPr>
            <p:ph idx="1"/>
          </p:nvPr>
        </p:nvSpPr>
        <p:spPr/>
        <p:txBody>
          <a:bodyPr>
            <a:normAutofit/>
          </a:bodyPr>
          <a:lstStyle/>
          <a:p>
            <a:r>
              <a:rPr lang="en-IN" sz="1800" dirty="0">
                <a:solidFill>
                  <a:srgbClr val="002060"/>
                </a:solidFill>
              </a:rPr>
              <a:t>The views expressed in the following presentation should not be construed as the view of ICAI or my firm.</a:t>
            </a:r>
          </a:p>
          <a:p>
            <a:endParaRPr lang="en-IN" sz="1800" dirty="0">
              <a:solidFill>
                <a:srgbClr val="002060"/>
              </a:solidFill>
            </a:endParaRPr>
          </a:p>
          <a:p>
            <a:r>
              <a:rPr lang="en-IN" sz="1800" dirty="0">
                <a:solidFill>
                  <a:srgbClr val="002060"/>
                </a:solidFill>
              </a:rPr>
              <a:t>The views opined herein should not be considered as a professional advice</a:t>
            </a:r>
          </a:p>
          <a:p>
            <a:endParaRPr lang="en-IN" sz="1800" dirty="0">
              <a:solidFill>
                <a:srgbClr val="002060"/>
              </a:solidFill>
            </a:endParaRPr>
          </a:p>
          <a:p>
            <a:r>
              <a:rPr lang="en-IN" sz="1800" dirty="0">
                <a:solidFill>
                  <a:srgbClr val="002060"/>
                </a:solidFill>
              </a:rPr>
              <a:t>This presentation should not be reproduced in part or in whole, in any manner or form, without my written permission.</a:t>
            </a:r>
          </a:p>
          <a:p>
            <a:r>
              <a:rPr lang="en-IN" sz="1800" dirty="0">
                <a:solidFill>
                  <a:srgbClr val="002060"/>
                </a:solidFill>
              </a:rPr>
              <a:t>The failure of such may attract civil or criminal liabilities</a:t>
            </a:r>
            <a:r>
              <a:rPr lang="en-IN" sz="1800" dirty="0">
                <a:solidFill>
                  <a:schemeClr val="accent3">
                    <a:lumMod val="75000"/>
                  </a:schemeClr>
                </a:solidFill>
              </a:rPr>
              <a: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Footer Placeholder 3"/>
          <p:cNvSpPr>
            <a:spLocks noGrp="1"/>
          </p:cNvSpPr>
          <p:nvPr>
            <p:ph type="ftr" sz="quarter" idx="11"/>
          </p:nvPr>
        </p:nvSpPr>
        <p:spPr>
          <a:xfrm>
            <a:off x="457200" y="6477000"/>
            <a:ext cx="8001000" cy="233046"/>
          </a:xfrm>
        </p:spPr>
        <p:txBody>
          <a:bodyPr/>
          <a:lstStyle/>
          <a:p>
            <a:endParaRPr lang="en-US" b="1" dirty="0">
              <a:solidFill>
                <a:srgbClr val="FF0000"/>
              </a:solidFill>
            </a:endParaRPr>
          </a:p>
        </p:txBody>
      </p:sp>
    </p:spTree>
    <p:extLst>
      <p:ext uri="{BB962C8B-B14F-4D97-AF65-F5344CB8AC3E}">
        <p14:creationId xmlns:p14="http://schemas.microsoft.com/office/powerpoint/2010/main" val="382077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543800" cy="837882"/>
          </a:xfrm>
        </p:spPr>
        <p:txBody>
          <a:bodyPr>
            <a:normAutofit fontScale="90000"/>
          </a:bodyPr>
          <a:lstStyle/>
          <a:p>
            <a:r>
              <a:rPr lang="en-US" sz="1800" dirty="0"/>
              <a:t>CAN CREDITORS BE SET OFF FROM DEBTORS-</a:t>
            </a:r>
            <a:br>
              <a:rPr lang="en-US" sz="1800" dirty="0"/>
            </a:br>
            <a:r>
              <a:rPr lang="en-US" sz="1800" dirty="0"/>
              <a:t>Banks’ credit Policy</a:t>
            </a:r>
            <a:br>
              <a:rPr lang="en-US" sz="1800" dirty="0"/>
            </a:br>
            <a:endParaRPr lang="en-US" sz="1800" dirty="0"/>
          </a:p>
        </p:txBody>
      </p:sp>
      <p:sp>
        <p:nvSpPr>
          <p:cNvPr id="3" name="Content Placeholder 2"/>
          <p:cNvSpPr>
            <a:spLocks noGrp="1"/>
          </p:cNvSpPr>
          <p:nvPr>
            <p:ph idx="1"/>
          </p:nvPr>
        </p:nvSpPr>
        <p:spPr>
          <a:xfrm>
            <a:off x="228600" y="914400"/>
            <a:ext cx="7848600" cy="5211763"/>
          </a:xfrm>
        </p:spPr>
        <p:txBody>
          <a:bodyPr>
            <a:normAutofit/>
          </a:bodyPr>
          <a:lstStyle/>
          <a:p>
            <a:r>
              <a:rPr lang="en-US" u="sng" dirty="0">
                <a:solidFill>
                  <a:schemeClr val="accent3">
                    <a:lumMod val="75000"/>
                  </a:schemeClr>
                </a:solidFill>
              </a:rPr>
              <a:t>Example-</a:t>
            </a:r>
          </a:p>
          <a:p>
            <a:r>
              <a:rPr lang="en-US" sz="1800" b="0" u="sng" dirty="0">
                <a:solidFill>
                  <a:srgbClr val="002060"/>
                </a:solidFill>
              </a:rPr>
              <a:t>Calculation of Trade Payables after set off</a:t>
            </a:r>
          </a:p>
          <a:p>
            <a:r>
              <a:rPr lang="en-US" sz="1800" b="0" dirty="0">
                <a:solidFill>
                  <a:srgbClr val="002060"/>
                </a:solidFill>
              </a:rPr>
              <a:t>                                                                                                     </a:t>
            </a:r>
            <a:r>
              <a:rPr lang="en-US" sz="1800" b="0" u="sng" dirty="0">
                <a:solidFill>
                  <a:srgbClr val="002060"/>
                </a:solidFill>
              </a:rPr>
              <a:t>Rs</a:t>
            </a:r>
          </a:p>
          <a:p>
            <a:r>
              <a:rPr lang="en-US" sz="1800" b="0" dirty="0">
                <a:solidFill>
                  <a:srgbClr val="002060"/>
                </a:solidFill>
              </a:rPr>
              <a:t>Total Trade Payable					300</a:t>
            </a:r>
          </a:p>
          <a:p>
            <a:r>
              <a:rPr lang="en-US" sz="1800" b="0" dirty="0">
                <a:solidFill>
                  <a:srgbClr val="002060"/>
                </a:solidFill>
              </a:rPr>
              <a:t>Less- Debtors between 90 to 180 days                                       200</a:t>
            </a:r>
          </a:p>
          <a:p>
            <a:r>
              <a:rPr lang="en-US" sz="1800" b="0" dirty="0">
                <a:solidFill>
                  <a:srgbClr val="002060"/>
                </a:solidFill>
              </a:rPr>
              <a:t>Net Trade Payable after set off				100</a:t>
            </a:r>
          </a:p>
          <a:p>
            <a:endParaRPr lang="en-US" sz="1800" b="0" dirty="0"/>
          </a:p>
          <a:p>
            <a:r>
              <a:rPr lang="en-US" sz="1800" b="0" dirty="0"/>
              <a:t> </a:t>
            </a:r>
            <a:r>
              <a:rPr lang="en-US" sz="1800" b="0" u="sng" dirty="0">
                <a:solidFill>
                  <a:srgbClr val="002060"/>
                </a:solidFill>
              </a:rPr>
              <a:t>DP AGAINST STOCKS</a:t>
            </a:r>
            <a:r>
              <a:rPr lang="en-US" sz="1800" b="0" dirty="0">
                <a:solidFill>
                  <a:srgbClr val="002060"/>
                </a:solidFill>
              </a:rPr>
              <a:t>					</a:t>
            </a:r>
            <a:r>
              <a:rPr lang="en-US" sz="1800" b="0" u="sng" dirty="0">
                <a:solidFill>
                  <a:srgbClr val="002060"/>
                </a:solidFill>
              </a:rPr>
              <a:t> </a:t>
            </a:r>
          </a:p>
          <a:p>
            <a:r>
              <a:rPr lang="en-US" sz="1800" b="0" dirty="0">
                <a:solidFill>
                  <a:srgbClr val="002060"/>
                </a:solidFill>
              </a:rPr>
              <a:t>a)  Total Stocks						500</a:t>
            </a:r>
          </a:p>
          <a:p>
            <a:r>
              <a:rPr lang="en-US" sz="1800" b="0" dirty="0">
                <a:solidFill>
                  <a:srgbClr val="002060"/>
                </a:solidFill>
              </a:rPr>
              <a:t>b) Less- </a:t>
            </a:r>
            <a:r>
              <a:rPr lang="en-US" sz="1800" dirty="0">
                <a:solidFill>
                  <a:srgbClr val="002060"/>
                </a:solidFill>
              </a:rPr>
              <a:t>Trade Payables (after set off)</a:t>
            </a:r>
            <a:r>
              <a:rPr lang="en-US" sz="1800" b="0" dirty="0">
                <a:solidFill>
                  <a:srgbClr val="002060"/>
                </a:solidFill>
              </a:rPr>
              <a:t> 			100</a:t>
            </a:r>
          </a:p>
          <a:p>
            <a:r>
              <a:rPr lang="en-US" sz="1800" b="0" dirty="0">
                <a:solidFill>
                  <a:srgbClr val="002060"/>
                </a:solidFill>
              </a:rPr>
              <a:t>d) Less- Margin	25%                                                                 100                               </a:t>
            </a:r>
          </a:p>
          <a:p>
            <a:r>
              <a:rPr lang="en-US" sz="1800" b="0" dirty="0">
                <a:solidFill>
                  <a:srgbClr val="002060"/>
                </a:solidFill>
              </a:rPr>
              <a:t>e) Balance </a:t>
            </a:r>
            <a:r>
              <a:rPr lang="en-US" sz="1800" b="0" dirty="0" err="1">
                <a:solidFill>
                  <a:srgbClr val="002060"/>
                </a:solidFill>
              </a:rPr>
              <a:t>i.e.DP</a:t>
            </a:r>
            <a:r>
              <a:rPr lang="en-US" sz="1800" b="0" dirty="0">
                <a:solidFill>
                  <a:srgbClr val="002060"/>
                </a:solidFill>
              </a:rPr>
              <a:t> against stocks			               300</a:t>
            </a:r>
          </a:p>
          <a:p>
            <a:endParaRPr lang="en-US" b="0" dirty="0">
              <a:solidFill>
                <a:srgbClr val="002060"/>
              </a:solidFill>
            </a:endParaRPr>
          </a:p>
        </p:txBody>
      </p:sp>
      <p:sp>
        <p:nvSpPr>
          <p:cNvPr id="4" name="Footer Placeholder 3"/>
          <p:cNvSpPr>
            <a:spLocks noGrp="1"/>
          </p:cNvSpPr>
          <p:nvPr>
            <p:ph type="ftr" sz="quarter" idx="11"/>
          </p:nvPr>
        </p:nvSpPr>
        <p:spPr/>
        <p:txBody>
          <a:bodyPr/>
          <a:lstStyle/>
          <a:p>
            <a:endParaRPr lang="en-US" b="1" dirty="0">
              <a:solidFill>
                <a:srgbClr val="FF0000"/>
              </a:solidFill>
            </a:endParaRP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197714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391400" cy="762000"/>
          </a:xfrm>
        </p:spPr>
        <p:txBody>
          <a:bodyPr>
            <a:noAutofit/>
          </a:bodyPr>
          <a:lstStyle/>
          <a:p>
            <a:r>
              <a:rPr lang="en-US" sz="1600" dirty="0"/>
              <a:t>Can certain amount of creditors be  ignored while calculating </a:t>
            </a:r>
            <a:r>
              <a:rPr lang="en-US" sz="1600" dirty="0" err="1"/>
              <a:t>dp</a:t>
            </a:r>
            <a:r>
              <a:rPr lang="en-US" sz="1600" dirty="0"/>
              <a:t>- </a:t>
            </a:r>
            <a:br>
              <a:rPr lang="en-US" sz="1600" dirty="0"/>
            </a:br>
            <a:r>
              <a:rPr lang="en-US" sz="1600" dirty="0"/>
              <a:t>BANK’ CREDIT POLICY AND TERMS OF SANCTION</a:t>
            </a:r>
          </a:p>
        </p:txBody>
      </p:sp>
      <p:sp>
        <p:nvSpPr>
          <p:cNvPr id="3" name="Content Placeholder 2"/>
          <p:cNvSpPr>
            <a:spLocks noGrp="1"/>
          </p:cNvSpPr>
          <p:nvPr>
            <p:ph idx="1"/>
          </p:nvPr>
        </p:nvSpPr>
        <p:spPr>
          <a:xfrm>
            <a:off x="457200" y="1295400"/>
            <a:ext cx="7620000" cy="4830763"/>
          </a:xfrm>
        </p:spPr>
        <p:txBody>
          <a:bodyPr/>
          <a:lstStyle/>
          <a:p>
            <a:r>
              <a:rPr lang="en-US" b="0" dirty="0">
                <a:solidFill>
                  <a:srgbClr val="002060"/>
                </a:solidFill>
              </a:rPr>
              <a:t>Example- </a:t>
            </a:r>
          </a:p>
          <a:p>
            <a:endParaRPr lang="en-US" sz="1800" b="0" dirty="0">
              <a:solidFill>
                <a:srgbClr val="002060"/>
              </a:solidFill>
            </a:endParaRPr>
          </a:p>
          <a:p>
            <a:r>
              <a:rPr lang="en-US" sz="1800" b="0" dirty="0">
                <a:solidFill>
                  <a:srgbClr val="002060"/>
                </a:solidFill>
              </a:rPr>
              <a:t>a) Total Trade Payable-                                           500</a:t>
            </a:r>
          </a:p>
          <a:p>
            <a:r>
              <a:rPr lang="en-US" sz="1800" b="0" dirty="0">
                <a:solidFill>
                  <a:srgbClr val="002060"/>
                </a:solidFill>
              </a:rPr>
              <a:t> b) Trade payable assessed at the </a:t>
            </a:r>
          </a:p>
          <a:p>
            <a:r>
              <a:rPr lang="en-US" sz="1800" b="0" dirty="0">
                <a:solidFill>
                  <a:srgbClr val="002060"/>
                </a:solidFill>
              </a:rPr>
              <a:t>time of sanction which to be ignored for DP   	        300</a:t>
            </a:r>
          </a:p>
          <a:p>
            <a:endParaRPr lang="en-US" sz="1800" b="0" dirty="0">
              <a:solidFill>
                <a:srgbClr val="002060"/>
              </a:solidFill>
            </a:endParaRPr>
          </a:p>
          <a:p>
            <a:r>
              <a:rPr lang="en-US" sz="1800" b="0" dirty="0">
                <a:solidFill>
                  <a:srgbClr val="002060"/>
                </a:solidFill>
              </a:rPr>
              <a:t>c) Net Creditors to be considered for DP                200   </a:t>
            </a:r>
          </a:p>
          <a:p>
            <a:r>
              <a:rPr lang="en-US" sz="1800" b="0" dirty="0">
                <a:solidFill>
                  <a:srgbClr val="002060"/>
                </a:solidFill>
              </a:rPr>
              <a:t>(To be reduced from stocks)  (a-b)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3322469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14680"/>
            <a:ext cx="7772400" cy="5592763"/>
          </a:xfrm>
        </p:spPr>
        <p:style>
          <a:lnRef idx="1">
            <a:schemeClr val="accent4"/>
          </a:lnRef>
          <a:fillRef idx="2">
            <a:schemeClr val="accent4"/>
          </a:fillRef>
          <a:effectRef idx="1">
            <a:schemeClr val="accent4"/>
          </a:effectRef>
          <a:fontRef idx="minor">
            <a:schemeClr val="dk1"/>
          </a:fontRef>
        </p:style>
        <p:txBody>
          <a:bodyPr/>
          <a:lstStyle/>
          <a:p>
            <a:r>
              <a:rPr lang="en-US" sz="3200" dirty="0">
                <a:solidFill>
                  <a:srgbClr val="002060"/>
                </a:solidFill>
              </a:rPr>
              <a:t>NPA NORMS- </a:t>
            </a:r>
          </a:p>
          <a:p>
            <a:endParaRPr lang="en-US" sz="3200" dirty="0">
              <a:solidFill>
                <a:srgbClr val="002060"/>
              </a:solidFill>
            </a:endParaRPr>
          </a:p>
          <a:p>
            <a:endParaRPr lang="en-US" sz="3200" dirty="0">
              <a:solidFill>
                <a:srgbClr val="002060"/>
              </a:solidFill>
            </a:endParaRPr>
          </a:p>
          <a:p>
            <a:r>
              <a:rPr lang="en-US" sz="3200" dirty="0">
                <a:solidFill>
                  <a:srgbClr val="002060"/>
                </a:solidFill>
              </a:rPr>
              <a:t>                  TERM LOANS</a:t>
            </a:r>
          </a:p>
          <a:p>
            <a:endParaRPr lang="en-US" sz="3200" dirty="0">
              <a:solidFill>
                <a:srgbClr val="002060"/>
              </a:solidFill>
            </a:endParaRPr>
          </a:p>
          <a:p>
            <a:endParaRPr lang="en-US" sz="3200" dirty="0">
              <a:solidFill>
                <a:schemeClr val="tx2"/>
              </a:solidFill>
            </a:endParaRPr>
          </a:p>
          <a:p>
            <a:endParaRPr lang="en-US" sz="3200" dirty="0">
              <a:solidFill>
                <a:schemeClr val="tx2"/>
              </a:solidFill>
            </a:endParaRPr>
          </a:p>
          <a:p>
            <a:endParaRPr lang="en-US" sz="3200" dirty="0">
              <a:solidFill>
                <a:schemeClr val="tx2"/>
              </a:solidFill>
            </a:endParaRPr>
          </a:p>
          <a:p>
            <a:endParaRPr lang="en-US" sz="2800" dirty="0">
              <a:solidFill>
                <a:schemeClr val="tx2"/>
              </a:solidFill>
            </a:endParaRPr>
          </a:p>
        </p:txBody>
      </p:sp>
      <p:sp>
        <p:nvSpPr>
          <p:cNvPr id="3" name="Footer Placeholder 2"/>
          <p:cNvSpPr>
            <a:spLocks noGrp="1"/>
          </p:cNvSpPr>
          <p:nvPr>
            <p:ph type="ftr" sz="quarter" idx="11"/>
          </p:nvPr>
        </p:nvSpPr>
        <p:spPr>
          <a:xfrm>
            <a:off x="533400" y="6574155"/>
            <a:ext cx="3429000" cy="283845"/>
          </a:xfrm>
        </p:spPr>
        <p:style>
          <a:lnRef idx="1">
            <a:schemeClr val="accent4"/>
          </a:lnRef>
          <a:fillRef idx="2">
            <a:schemeClr val="accent4"/>
          </a:fillRef>
          <a:effectRef idx="1">
            <a:schemeClr val="accent4"/>
          </a:effectRef>
          <a:fontRef idx="minor">
            <a:schemeClr val="dk1"/>
          </a:fontRef>
        </p:style>
        <p:txBody>
          <a:bodyPr/>
          <a:lstStyle/>
          <a:p>
            <a:endParaRPr lang="en-US" dirty="0"/>
          </a:p>
        </p:txBody>
      </p:sp>
      <p:sp>
        <p:nvSpPr>
          <p:cNvPr id="4" name="Slide Number Placeholder 3"/>
          <p:cNvSpPr>
            <a:spLocks noGrp="1"/>
          </p:cNvSpPr>
          <p:nvPr>
            <p:ph type="sldNum" sz="quarter" idx="12"/>
          </p:nvPr>
        </p:nvSpPr>
        <p:spPr>
          <a:xfrm rot="16200000">
            <a:off x="8303577" y="5966777"/>
            <a:ext cx="1315721" cy="365125"/>
          </a:xfrm>
        </p:spPr>
        <p:style>
          <a:lnRef idx="1">
            <a:schemeClr val="accent4"/>
          </a:lnRef>
          <a:fillRef idx="2">
            <a:schemeClr val="accent4"/>
          </a:fillRef>
          <a:effectRef idx="1">
            <a:schemeClr val="accent4"/>
          </a:effectRef>
          <a:fontRef idx="minor">
            <a:schemeClr val="dk1"/>
          </a:fontRef>
        </p:style>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234" y="304800"/>
            <a:ext cx="8086165" cy="6019800"/>
          </a:xfrm>
        </p:spPr>
        <p:txBody>
          <a:bodyPr>
            <a:normAutofit/>
          </a:bodyPr>
          <a:lstStyle/>
          <a:p>
            <a:pPr marL="342900" indent="-342900">
              <a:buFont typeface="Arial" panose="020B0604020202020204" pitchFamily="34" charset="0"/>
              <a:buChar char="•"/>
            </a:pPr>
            <a:r>
              <a:rPr lang="en-US" dirty="0">
                <a:solidFill>
                  <a:schemeClr val="tx2"/>
                </a:solidFill>
              </a:rPr>
              <a:t>SUB STANDARD ACCOUNTS- TERM LOANS</a:t>
            </a:r>
            <a:endParaRPr lang="en-US" b="0" dirty="0">
              <a:solidFill>
                <a:srgbClr val="002060"/>
              </a:solidFill>
            </a:endParaRPr>
          </a:p>
          <a:p>
            <a:pPr marL="342900" indent="-342900">
              <a:buFont typeface="Wingdings" panose="05000000000000000000" pitchFamily="2" charset="2"/>
              <a:buChar char="v"/>
            </a:pPr>
            <a:endParaRPr lang="en-US" sz="1700" b="0" dirty="0">
              <a:solidFill>
                <a:schemeClr val="accent3">
                  <a:lumMod val="75000"/>
                </a:schemeClr>
              </a:solidFill>
            </a:endParaRPr>
          </a:p>
          <a:p>
            <a:pPr marL="342900" indent="-342900"/>
            <a:r>
              <a:rPr lang="en-US" b="0" dirty="0">
                <a:solidFill>
                  <a:schemeClr val="accent3">
                    <a:lumMod val="75000"/>
                  </a:schemeClr>
                </a:solidFill>
              </a:rPr>
              <a:t>     </a:t>
            </a:r>
            <a:r>
              <a:rPr lang="en-US" b="0" dirty="0">
                <a:solidFill>
                  <a:srgbClr val="002060"/>
                </a:solidFill>
              </a:rPr>
              <a:t> Interest and /or principal remain overdue</a:t>
            </a:r>
          </a:p>
          <a:p>
            <a:pPr marL="342900" indent="-342900"/>
            <a:endParaRPr lang="en-US" b="0" dirty="0">
              <a:solidFill>
                <a:schemeClr val="accent3">
                  <a:lumMod val="75000"/>
                </a:schemeClr>
              </a:solidFill>
            </a:endParaRPr>
          </a:p>
          <a:p>
            <a:pPr marL="342900" indent="-342900"/>
            <a:endParaRPr lang="en-US" b="0" dirty="0">
              <a:solidFill>
                <a:schemeClr val="accent3">
                  <a:lumMod val="75000"/>
                </a:schemeClr>
              </a:solidFill>
            </a:endParaRPr>
          </a:p>
          <a:p>
            <a:pPr marL="342900" indent="-342900"/>
            <a:endParaRPr lang="en-US" b="0" dirty="0">
              <a:solidFill>
                <a:schemeClr val="accent3">
                  <a:lumMod val="75000"/>
                </a:schemeClr>
              </a:solidFill>
            </a:endParaRPr>
          </a:p>
          <a:p>
            <a:pPr marL="342900" indent="-342900"/>
            <a:r>
              <a:rPr lang="en-US" b="0" dirty="0">
                <a:solidFill>
                  <a:schemeClr val="accent3">
                    <a:lumMod val="75000"/>
                  </a:schemeClr>
                </a:solidFill>
              </a:rPr>
              <a:t>    </a:t>
            </a:r>
            <a:r>
              <a:rPr lang="en-US" u="sng" dirty="0">
                <a:solidFill>
                  <a:srgbClr val="002060"/>
                </a:solidFill>
              </a:rPr>
              <a:t>Meaning of Overdue-</a:t>
            </a:r>
          </a:p>
          <a:p>
            <a:pPr marL="342900" indent="-342900"/>
            <a:endParaRPr lang="en-US" b="0" dirty="0">
              <a:solidFill>
                <a:srgbClr val="002060"/>
              </a:solidFill>
            </a:endParaRPr>
          </a:p>
          <a:p>
            <a:pPr marL="342900" indent="-342900" algn="just"/>
            <a:r>
              <a:rPr lang="en-US" b="0" dirty="0">
                <a:solidFill>
                  <a:srgbClr val="002060"/>
                </a:solidFill>
              </a:rPr>
              <a:t>      As per </a:t>
            </a:r>
            <a:r>
              <a:rPr lang="en-US" b="0" dirty="0" err="1">
                <a:solidFill>
                  <a:srgbClr val="002060"/>
                </a:solidFill>
              </a:rPr>
              <a:t>para</a:t>
            </a:r>
            <a:r>
              <a:rPr lang="en-US" b="0" dirty="0">
                <a:solidFill>
                  <a:srgbClr val="002060"/>
                </a:solidFill>
              </a:rPr>
              <a:t> 2.3. of  RBI master circular dated 1</a:t>
            </a:r>
            <a:r>
              <a:rPr lang="en-US" b="0" baseline="30000" dirty="0">
                <a:solidFill>
                  <a:srgbClr val="002060"/>
                </a:solidFill>
              </a:rPr>
              <a:t>st</a:t>
            </a:r>
            <a:r>
              <a:rPr lang="en-US" b="0" dirty="0">
                <a:solidFill>
                  <a:srgbClr val="002060"/>
                </a:solidFill>
              </a:rPr>
              <a:t> July 2015, an account is overdue if not paid on the due date fixed by the bank.</a:t>
            </a:r>
          </a:p>
          <a:p>
            <a:pPr marL="342900" indent="-342900" algn="just"/>
            <a:endParaRPr lang="en-US" b="0" dirty="0">
              <a:solidFill>
                <a:srgbClr val="002060"/>
              </a:solidFill>
            </a:endParaRPr>
          </a:p>
          <a:p>
            <a:pPr marL="342900" indent="-342900" algn="just"/>
            <a:r>
              <a:rPr lang="en-US" b="0" dirty="0">
                <a:solidFill>
                  <a:srgbClr val="002060"/>
                </a:solidFill>
              </a:rPr>
              <a:t>.</a:t>
            </a:r>
          </a:p>
          <a:p>
            <a:pPr algn="just"/>
            <a:endParaRPr lang="en-US" sz="1700" b="0" i="1" dirty="0">
              <a:solidFill>
                <a:schemeClr val="accent3">
                  <a:lumMod val="75000"/>
                </a:schemeClr>
              </a:solidFill>
            </a:endParaRPr>
          </a:p>
          <a:p>
            <a:pPr marL="342900" indent="-342900">
              <a:buClr>
                <a:schemeClr val="accent3">
                  <a:lumMod val="75000"/>
                </a:schemeClr>
              </a:buClr>
              <a:buFont typeface="Arial" panose="020B0604020202020204" pitchFamily="34" charset="0"/>
              <a:buChar char="×"/>
            </a:pPr>
            <a:endParaRPr lang="en-US" b="0" dirty="0">
              <a:solidFill>
                <a:srgbClr val="002060"/>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solidFill>
                <a:schemeClr val="accent3">
                  <a:lumMod val="75000"/>
                </a:schemeClr>
              </a:solidFill>
            </a:endParaRPr>
          </a:p>
          <a:p>
            <a:endParaRPr lang="en-US" b="0" dirty="0"/>
          </a:p>
          <a:p>
            <a:endParaRPr lang="en-US" b="0" dirty="0"/>
          </a:p>
          <a:p>
            <a:endParaRPr lang="en-US" b="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7" name="Footer Placeholder 3"/>
          <p:cNvSpPr>
            <a:spLocks noGrp="1"/>
          </p:cNvSpPr>
          <p:nvPr>
            <p:ph type="ftr" sz="quarter" idx="11"/>
          </p:nvPr>
        </p:nvSpPr>
        <p:spPr>
          <a:xfrm>
            <a:off x="457200" y="6477000"/>
            <a:ext cx="8001000" cy="233046"/>
          </a:xfrm>
        </p:spPr>
        <p:txBody>
          <a:bodyPr/>
          <a:lstStyle/>
          <a:p>
            <a:endParaRPr lang="en-US" b="1" dirty="0">
              <a:solidFill>
                <a:srgbClr val="FF0000"/>
              </a:solidFill>
            </a:endParaRPr>
          </a:p>
        </p:txBody>
      </p:sp>
      <p:sp>
        <p:nvSpPr>
          <p:cNvPr id="8" name="Heptagon 7"/>
          <p:cNvSpPr/>
          <p:nvPr/>
        </p:nvSpPr>
        <p:spPr>
          <a:xfrm>
            <a:off x="5486400" y="685800"/>
            <a:ext cx="2743200" cy="752333"/>
          </a:xfrm>
          <a:prstGeom prst="heptagon">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More than 90 days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7772400" cy="5668963"/>
          </a:xfrm>
        </p:spPr>
        <p:txBody>
          <a:bodyPr/>
          <a:lstStyle/>
          <a:p>
            <a:r>
              <a:rPr lang="en-US" u="sng" dirty="0">
                <a:solidFill>
                  <a:schemeClr val="tx2"/>
                </a:solidFill>
              </a:rPr>
              <a:t>NPA NORMS FOR AGRICULTURE</a:t>
            </a:r>
          </a:p>
          <a:p>
            <a:endParaRPr lang="en-US" b="0" dirty="0">
              <a:solidFill>
                <a:srgbClr val="002060"/>
              </a:solidFill>
            </a:endParaRPr>
          </a:p>
          <a:p>
            <a:pPr marL="457200" indent="-457200" algn="just">
              <a:buFont typeface="+mj-lt"/>
              <a:buAutoNum type="alphaLcParenR"/>
            </a:pPr>
            <a:r>
              <a:rPr lang="en-US" b="0" dirty="0">
                <a:solidFill>
                  <a:srgbClr val="002060"/>
                </a:solidFill>
              </a:rPr>
              <a:t>Separate NPA norms for agriculture is only for farm credit (like crop loans, loans under KCC etc) .</a:t>
            </a:r>
          </a:p>
          <a:p>
            <a:pPr marL="457200" indent="-457200" algn="just">
              <a:buFont typeface="+mj-lt"/>
              <a:buAutoNum type="alphaLcParenR"/>
            </a:pPr>
            <a:endParaRPr lang="en-US" b="0" dirty="0">
              <a:solidFill>
                <a:srgbClr val="002060"/>
              </a:solidFill>
            </a:endParaRPr>
          </a:p>
          <a:p>
            <a:pPr marL="457200" indent="-457200" algn="just">
              <a:buFont typeface="+mj-lt"/>
              <a:buAutoNum type="alphaLcParenR"/>
            </a:pPr>
            <a:r>
              <a:rPr lang="en-US" b="0" dirty="0">
                <a:solidFill>
                  <a:srgbClr val="002060"/>
                </a:solidFill>
              </a:rPr>
              <a:t>Detail for  activities are listed in Annexure 2 of RBI Master Circular dated 1</a:t>
            </a:r>
            <a:r>
              <a:rPr lang="en-US" b="0" baseline="30000" dirty="0">
                <a:solidFill>
                  <a:srgbClr val="002060"/>
                </a:solidFill>
              </a:rPr>
              <a:t>st</a:t>
            </a:r>
            <a:r>
              <a:rPr lang="en-US" b="0" dirty="0">
                <a:solidFill>
                  <a:srgbClr val="002060"/>
                </a:solidFill>
              </a:rPr>
              <a:t> July 2015.</a:t>
            </a:r>
          </a:p>
          <a:p>
            <a:pPr marL="457200" indent="-457200" algn="just">
              <a:buFont typeface="+mj-lt"/>
              <a:buAutoNum type="alphaLcParenR"/>
            </a:pPr>
            <a:endParaRPr lang="en-US" b="0" dirty="0">
              <a:solidFill>
                <a:srgbClr val="002060"/>
              </a:solidFill>
            </a:endParaRPr>
          </a:p>
          <a:p>
            <a:pPr marL="457200" indent="-457200" algn="just">
              <a:buFont typeface="+mj-lt"/>
              <a:buAutoNum type="alphaLcParenR"/>
            </a:pPr>
            <a:r>
              <a:rPr lang="en-US" b="0" dirty="0">
                <a:solidFill>
                  <a:srgbClr val="002060"/>
                </a:solidFill>
              </a:rPr>
              <a:t>For agriculture loans not covered in Annexure 2 of the above Master Circular, normal 90 days  as applicable to non agriculture loans will apply.</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7848600" cy="5897563"/>
          </a:xfrm>
        </p:spPr>
        <p:txBody>
          <a:bodyPr>
            <a:normAutofit lnSpcReduction="10000"/>
          </a:bodyPr>
          <a:lstStyle/>
          <a:p>
            <a:r>
              <a:rPr lang="en-US" dirty="0">
                <a:solidFill>
                  <a:schemeClr val="tx2"/>
                </a:solidFill>
              </a:rPr>
              <a:t>THREE KEY ELEMENTS  FOR AGRICULTURE NPA CLASSIFICATION </a:t>
            </a:r>
          </a:p>
          <a:p>
            <a:pPr lvl="0"/>
            <a:endParaRPr lang="en-US" b="0" u="sng" dirty="0">
              <a:solidFill>
                <a:srgbClr val="002060"/>
              </a:solidFill>
            </a:endParaRPr>
          </a:p>
          <a:p>
            <a:pPr lvl="0"/>
            <a:r>
              <a:rPr lang="en-US" u="sng" dirty="0">
                <a:solidFill>
                  <a:srgbClr val="002060"/>
                </a:solidFill>
              </a:rPr>
              <a:t>Duration of crop-</a:t>
            </a:r>
            <a:r>
              <a:rPr lang="en-US" b="0" u="sng" dirty="0">
                <a:solidFill>
                  <a:srgbClr val="002060"/>
                </a:solidFill>
              </a:rPr>
              <a:t> </a:t>
            </a:r>
            <a:endParaRPr lang="en-US" b="0" dirty="0">
              <a:solidFill>
                <a:srgbClr val="002060"/>
              </a:solidFill>
            </a:endParaRPr>
          </a:p>
          <a:p>
            <a:r>
              <a:rPr lang="en-US" b="0" dirty="0">
                <a:solidFill>
                  <a:srgbClr val="002060"/>
                </a:solidFill>
              </a:rPr>
              <a:t> </a:t>
            </a:r>
          </a:p>
          <a:p>
            <a:r>
              <a:rPr lang="en-US" b="0" dirty="0">
                <a:solidFill>
                  <a:srgbClr val="002060"/>
                </a:solidFill>
              </a:rPr>
              <a:t>Long duration crop-    with crop season longer than 1 year</a:t>
            </a:r>
          </a:p>
          <a:p>
            <a:r>
              <a:rPr lang="en-US" b="0" dirty="0">
                <a:solidFill>
                  <a:srgbClr val="002060"/>
                </a:solidFill>
              </a:rPr>
              <a:t>Short duration crop-    with crop season less than 1 year</a:t>
            </a:r>
          </a:p>
          <a:p>
            <a:r>
              <a:rPr lang="en-US" b="0" dirty="0">
                <a:solidFill>
                  <a:srgbClr val="002060"/>
                </a:solidFill>
              </a:rPr>
              <a:t> </a:t>
            </a:r>
          </a:p>
          <a:p>
            <a:pPr lvl="0"/>
            <a:r>
              <a:rPr lang="en-US" u="sng" dirty="0">
                <a:solidFill>
                  <a:srgbClr val="002060"/>
                </a:solidFill>
              </a:rPr>
              <a:t>Crop season</a:t>
            </a:r>
            <a:endParaRPr lang="en-US" dirty="0">
              <a:solidFill>
                <a:srgbClr val="002060"/>
              </a:solidFill>
            </a:endParaRPr>
          </a:p>
          <a:p>
            <a:endParaRPr lang="en-US" b="0" dirty="0">
              <a:solidFill>
                <a:srgbClr val="002060"/>
              </a:solidFill>
            </a:endParaRPr>
          </a:p>
          <a:p>
            <a:r>
              <a:rPr lang="en-US" b="0" dirty="0">
                <a:solidFill>
                  <a:srgbClr val="002060"/>
                </a:solidFill>
              </a:rPr>
              <a:t>As decided by state level banker’s committee- refer notification of SBLC</a:t>
            </a:r>
          </a:p>
          <a:p>
            <a:r>
              <a:rPr lang="en-US" b="0" dirty="0">
                <a:solidFill>
                  <a:srgbClr val="002060"/>
                </a:solidFill>
              </a:rPr>
              <a:t> </a:t>
            </a:r>
          </a:p>
          <a:p>
            <a:pPr lvl="0"/>
            <a:r>
              <a:rPr lang="en-US" b="0" dirty="0">
                <a:solidFill>
                  <a:srgbClr val="002060"/>
                </a:solidFill>
              </a:rPr>
              <a:t>Repayment period as fixed by bank- Refer sanction letter </a:t>
            </a:r>
          </a:p>
          <a:p>
            <a:endParaRPr lang="en-US" b="0" dirty="0">
              <a:solidFill>
                <a:srgbClr val="002060"/>
              </a:solidFill>
            </a:endParaRP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752600"/>
            <a:ext cx="5791200" cy="990600"/>
          </a:xfrm>
        </p:spPr>
        <p:txBody>
          <a:bodyPr/>
          <a:lstStyle/>
          <a:p>
            <a:endParaRPr lang="en-US" dirty="0"/>
          </a:p>
        </p:txBody>
      </p:sp>
      <p:sp>
        <p:nvSpPr>
          <p:cNvPr id="3" name="Content Placeholder 2"/>
          <p:cNvSpPr>
            <a:spLocks noGrp="1"/>
          </p:cNvSpPr>
          <p:nvPr>
            <p:ph idx="1"/>
          </p:nvPr>
        </p:nvSpPr>
        <p:spPr>
          <a:xfrm>
            <a:off x="304800" y="533400"/>
            <a:ext cx="7772400" cy="5592763"/>
          </a:xfrm>
        </p:spPr>
        <p:txBody>
          <a:bodyPr/>
          <a:lstStyle/>
          <a:p>
            <a:r>
              <a:rPr lang="en-US" u="sng" dirty="0">
                <a:solidFill>
                  <a:schemeClr val="tx2"/>
                </a:solidFill>
              </a:rPr>
              <a:t>Sub Standard Advances- Agriculture Loans</a:t>
            </a:r>
          </a:p>
          <a:p>
            <a:endParaRPr lang="en-US" b="0" dirty="0"/>
          </a:p>
          <a:p>
            <a:pPr marL="342900" indent="-342900" algn="just">
              <a:buFont typeface="Arial" panose="020B0604020202020204" pitchFamily="34" charset="0"/>
              <a:buChar char="•"/>
            </a:pPr>
            <a:r>
              <a:rPr lang="en-US" b="0" u="sng" dirty="0">
                <a:solidFill>
                  <a:srgbClr val="002060"/>
                </a:solidFill>
              </a:rPr>
              <a:t>Short Duration Crops </a:t>
            </a:r>
            <a:r>
              <a:rPr lang="en-US" b="0" dirty="0">
                <a:solidFill>
                  <a:srgbClr val="002060"/>
                </a:solidFill>
              </a:rPr>
              <a:t>: If principal or interest remains overdue for 2 crop seasons</a:t>
            </a:r>
          </a:p>
          <a:p>
            <a:pPr marL="342900" indent="-342900" algn="just">
              <a:buFont typeface="Arial" panose="020B0604020202020204" pitchFamily="34" charset="0"/>
              <a:buChar char="•"/>
            </a:pPr>
            <a:r>
              <a:rPr lang="en-US" b="0" u="sng" dirty="0">
                <a:solidFill>
                  <a:srgbClr val="002060"/>
                </a:solidFill>
              </a:rPr>
              <a:t>Long Duration Crops</a:t>
            </a:r>
            <a:r>
              <a:rPr lang="en-US" b="0" dirty="0">
                <a:solidFill>
                  <a:srgbClr val="002060"/>
                </a:solidFill>
              </a:rPr>
              <a:t> : If principal or interest remains overdue for 1 crop season.</a:t>
            </a:r>
          </a:p>
          <a:p>
            <a:endParaRPr lang="en-US" b="0" dirty="0">
              <a:solidFill>
                <a:srgbClr val="002060"/>
              </a:solidFill>
            </a:endParaRPr>
          </a:p>
          <a:p>
            <a:r>
              <a:rPr lang="en-US" b="0" dirty="0">
                <a:solidFill>
                  <a:srgbClr val="002060"/>
                </a:solidFill>
              </a:rPr>
              <a:t>The crop season is decided by the State Level Bankers’ Committee in each state</a:t>
            </a:r>
            <a:r>
              <a:rPr lang="en-US" sz="1700" b="0" dirty="0">
                <a:solidFill>
                  <a:srgbClr val="002060"/>
                </a:solidFill>
              </a:rPr>
              <a: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pic>
        <p:nvPicPr>
          <p:cNvPr id="1026" name="Picture 2" descr="C:\Users\kvyas101\AppData\Local\Microsoft\Windows\Temporary Internet Files\Content.IE5\24NBRZUT\agricol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848100"/>
            <a:ext cx="3505200" cy="2209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55637"/>
            <a:ext cx="7848600" cy="5592763"/>
          </a:xfrm>
        </p:spPr>
        <p:txBody>
          <a:bodyPr/>
          <a:lstStyle/>
          <a:p>
            <a:r>
              <a:rPr lang="en-US" dirty="0"/>
              <a:t>               </a:t>
            </a:r>
            <a:r>
              <a:rPr lang="en-US" u="sng" dirty="0">
                <a:solidFill>
                  <a:schemeClr val="tx2"/>
                </a:solidFill>
              </a:rPr>
              <a:t>AN EXAMPLE FOR SINGLE CROP LOAN</a:t>
            </a:r>
          </a:p>
          <a:p>
            <a:endParaRPr lang="en-US" dirty="0"/>
          </a:p>
          <a:p>
            <a:endParaRPr lang="en-US" dirty="0"/>
          </a:p>
          <a:p>
            <a:endParaRPr lang="en-US" dirty="0"/>
          </a:p>
          <a:p>
            <a:endParaRPr lang="en-US" dirty="0"/>
          </a:p>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237965693"/>
              </p:ext>
            </p:extLst>
          </p:nvPr>
        </p:nvGraphicFramePr>
        <p:xfrm>
          <a:off x="838200" y="1600200"/>
          <a:ext cx="6096000" cy="3032760"/>
        </p:xfrm>
        <a:graphic>
          <a:graphicData uri="http://schemas.openxmlformats.org/drawingml/2006/table">
            <a:tbl>
              <a:tblPr firstRow="1" bandRow="1">
                <a:tableStyleId>{7DF18680-E054-41AD-8BC1-D1AEF772440D}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dirty="0"/>
                        <a:t>Type of Crop</a:t>
                      </a:r>
                    </a:p>
                  </a:txBody>
                  <a:tcPr/>
                </a:tc>
                <a:tc>
                  <a:txBody>
                    <a:bodyPr/>
                    <a:lstStyle/>
                    <a:p>
                      <a:r>
                        <a:rPr lang="en-US" dirty="0"/>
                        <a:t>Short duration crop</a:t>
                      </a:r>
                    </a:p>
                  </a:txBody>
                  <a:tcPr/>
                </a:tc>
                <a:extLst>
                  <a:ext uri="{0D108BD9-81ED-4DB2-BD59-A6C34878D82A}">
                    <a16:rowId xmlns:a16="http://schemas.microsoft.com/office/drawing/2014/main" val="10000"/>
                  </a:ext>
                </a:extLst>
              </a:tr>
              <a:tr h="370840">
                <a:tc>
                  <a:txBody>
                    <a:bodyPr/>
                    <a:lstStyle/>
                    <a:p>
                      <a:r>
                        <a:rPr lang="en-US" dirty="0">
                          <a:solidFill>
                            <a:srgbClr val="002060"/>
                          </a:solidFill>
                        </a:rPr>
                        <a:t>Date of release of loan</a:t>
                      </a:r>
                    </a:p>
                  </a:txBody>
                  <a:tcPr/>
                </a:tc>
                <a:tc>
                  <a:txBody>
                    <a:bodyPr/>
                    <a:lstStyle/>
                    <a:p>
                      <a:r>
                        <a:rPr lang="en-US" dirty="0">
                          <a:solidFill>
                            <a:srgbClr val="002060"/>
                          </a:solidFill>
                        </a:rPr>
                        <a:t>1/5/2022</a:t>
                      </a:r>
                    </a:p>
                  </a:txBody>
                  <a:tcPr/>
                </a:tc>
                <a:extLst>
                  <a:ext uri="{0D108BD9-81ED-4DB2-BD59-A6C34878D82A}">
                    <a16:rowId xmlns:a16="http://schemas.microsoft.com/office/drawing/2014/main" val="10001"/>
                  </a:ext>
                </a:extLst>
              </a:tr>
              <a:tr h="370840">
                <a:tc>
                  <a:txBody>
                    <a:bodyPr/>
                    <a:lstStyle/>
                    <a:p>
                      <a:r>
                        <a:rPr lang="en-US" dirty="0">
                          <a:solidFill>
                            <a:srgbClr val="002060"/>
                          </a:solidFill>
                        </a:rPr>
                        <a:t>Due date of repayment</a:t>
                      </a:r>
                    </a:p>
                  </a:txBody>
                  <a:tcPr/>
                </a:tc>
                <a:tc>
                  <a:txBody>
                    <a:bodyPr/>
                    <a:lstStyle/>
                    <a:p>
                      <a:r>
                        <a:rPr lang="en-US" dirty="0">
                          <a:solidFill>
                            <a:srgbClr val="002060"/>
                          </a:solidFill>
                        </a:rPr>
                        <a:t>30/9/2022</a:t>
                      </a:r>
                    </a:p>
                  </a:txBody>
                  <a:tcPr/>
                </a:tc>
                <a:extLst>
                  <a:ext uri="{0D108BD9-81ED-4DB2-BD59-A6C34878D82A}">
                    <a16:rowId xmlns:a16="http://schemas.microsoft.com/office/drawing/2014/main" val="10002"/>
                  </a:ext>
                </a:extLst>
              </a:tr>
              <a:tr h="370840">
                <a:tc>
                  <a:txBody>
                    <a:bodyPr/>
                    <a:lstStyle/>
                    <a:p>
                      <a:r>
                        <a:rPr lang="en-US" dirty="0">
                          <a:solidFill>
                            <a:srgbClr val="002060"/>
                          </a:solidFill>
                        </a:rPr>
                        <a:t>Account</a:t>
                      </a:r>
                      <a:r>
                        <a:rPr lang="en-US" baseline="0" dirty="0">
                          <a:solidFill>
                            <a:srgbClr val="002060"/>
                          </a:solidFill>
                        </a:rPr>
                        <a:t> not repaid and became overdue on</a:t>
                      </a:r>
                      <a:endParaRPr lang="en-US" dirty="0">
                        <a:solidFill>
                          <a:srgbClr val="002060"/>
                        </a:solidFill>
                      </a:endParaRPr>
                    </a:p>
                  </a:txBody>
                  <a:tcPr/>
                </a:tc>
                <a:tc>
                  <a:txBody>
                    <a:bodyPr/>
                    <a:lstStyle/>
                    <a:p>
                      <a:r>
                        <a:rPr lang="en-US" dirty="0">
                          <a:solidFill>
                            <a:srgbClr val="002060"/>
                          </a:solidFill>
                        </a:rPr>
                        <a:t>30/9/2022</a:t>
                      </a:r>
                    </a:p>
                  </a:txBody>
                  <a:tcPr/>
                </a:tc>
                <a:extLst>
                  <a:ext uri="{0D108BD9-81ED-4DB2-BD59-A6C34878D82A}">
                    <a16:rowId xmlns:a16="http://schemas.microsoft.com/office/drawing/2014/main" val="10003"/>
                  </a:ext>
                </a:extLst>
              </a:tr>
              <a:tr h="370840">
                <a:tc>
                  <a:txBody>
                    <a:bodyPr/>
                    <a:lstStyle/>
                    <a:p>
                      <a:r>
                        <a:rPr lang="en-US" dirty="0">
                          <a:solidFill>
                            <a:srgbClr val="002060"/>
                          </a:solidFill>
                        </a:rPr>
                        <a:t>Two crop seasons after</a:t>
                      </a:r>
                      <a:r>
                        <a:rPr lang="en-US" baseline="0" dirty="0">
                          <a:solidFill>
                            <a:srgbClr val="002060"/>
                          </a:solidFill>
                        </a:rPr>
                        <a:t> due date</a:t>
                      </a:r>
                      <a:endParaRPr lang="en-US" dirty="0">
                        <a:solidFill>
                          <a:srgbClr val="002060"/>
                        </a:solidFill>
                      </a:endParaRPr>
                    </a:p>
                  </a:txBody>
                  <a:tcPr/>
                </a:tc>
                <a:tc>
                  <a:txBody>
                    <a:bodyPr/>
                    <a:lstStyle/>
                    <a:p>
                      <a:pPr marL="342900" indent="-342900">
                        <a:buNone/>
                      </a:pPr>
                      <a:r>
                        <a:rPr lang="en-US" dirty="0">
                          <a:solidFill>
                            <a:srgbClr val="002060"/>
                          </a:solidFill>
                        </a:rPr>
                        <a:t>First on         31/3/2023</a:t>
                      </a:r>
                    </a:p>
                    <a:p>
                      <a:pPr marL="342900" indent="-342900">
                        <a:buNone/>
                      </a:pPr>
                      <a:r>
                        <a:rPr lang="en-US" dirty="0">
                          <a:solidFill>
                            <a:srgbClr val="002060"/>
                          </a:solidFill>
                        </a:rPr>
                        <a:t>Second on    30/9/2023</a:t>
                      </a:r>
                    </a:p>
                  </a:txBody>
                  <a:tcPr/>
                </a:tc>
                <a:extLst>
                  <a:ext uri="{0D108BD9-81ED-4DB2-BD59-A6C34878D82A}">
                    <a16:rowId xmlns:a16="http://schemas.microsoft.com/office/drawing/2014/main" val="10004"/>
                  </a:ext>
                </a:extLst>
              </a:tr>
              <a:tr h="370840">
                <a:tc>
                  <a:txBody>
                    <a:bodyPr/>
                    <a:lstStyle/>
                    <a:p>
                      <a:r>
                        <a:rPr lang="en-US" dirty="0">
                          <a:solidFill>
                            <a:srgbClr val="002060"/>
                          </a:solidFill>
                        </a:rPr>
                        <a:t>If account is still unpaid it will  </a:t>
                      </a:r>
                      <a:r>
                        <a:rPr lang="en-US" baseline="0" dirty="0">
                          <a:solidFill>
                            <a:srgbClr val="002060"/>
                          </a:solidFill>
                        </a:rPr>
                        <a:t>NPA on </a:t>
                      </a:r>
                      <a:endParaRPr lang="en-US" dirty="0">
                        <a:solidFill>
                          <a:srgbClr val="002060"/>
                        </a:solidFill>
                      </a:endParaRPr>
                    </a:p>
                  </a:txBody>
                  <a:tcPr/>
                </a:tc>
                <a:tc>
                  <a:txBody>
                    <a:bodyPr/>
                    <a:lstStyle/>
                    <a:p>
                      <a:pPr marL="342900" indent="-342900">
                        <a:buNone/>
                      </a:pPr>
                      <a:r>
                        <a:rPr lang="en-US" dirty="0">
                          <a:solidFill>
                            <a:srgbClr val="002060"/>
                          </a:solidFill>
                        </a:rPr>
                        <a:t>30/9/2023</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897563"/>
          </a:xfrm>
        </p:spPr>
        <p:txBody>
          <a:bodyPr>
            <a:normAutofit fontScale="47500" lnSpcReduction="20000"/>
          </a:bodyPr>
          <a:lstStyle/>
          <a:p>
            <a:r>
              <a:rPr lang="en-US" dirty="0">
                <a:solidFill>
                  <a:schemeClr val="tx2"/>
                </a:solidFill>
              </a:rPr>
              <a:t>                                     </a:t>
            </a:r>
            <a:r>
              <a:rPr lang="en-US" sz="3800" dirty="0">
                <a:solidFill>
                  <a:schemeClr val="tx2"/>
                </a:solidFill>
              </a:rPr>
              <a:t>    </a:t>
            </a:r>
            <a:r>
              <a:rPr lang="en-US" sz="3800" u="sng" dirty="0">
                <a:solidFill>
                  <a:schemeClr val="tx2"/>
                </a:solidFill>
              </a:rPr>
              <a:t>PROVISIONING</a:t>
            </a:r>
            <a:endParaRPr lang="en-US" sz="3800" dirty="0">
              <a:solidFill>
                <a:schemeClr val="tx2"/>
              </a:solidFill>
            </a:endParaRPr>
          </a:p>
          <a:p>
            <a:endParaRPr lang="en-US" sz="2500" dirty="0">
              <a:solidFill>
                <a:schemeClr val="accent3">
                  <a:lumMod val="75000"/>
                </a:schemeClr>
              </a:solidFill>
            </a:endParaRPr>
          </a:p>
          <a:p>
            <a:r>
              <a:rPr lang="en-US" sz="2500" u="sng" dirty="0">
                <a:solidFill>
                  <a:schemeClr val="tx2"/>
                </a:solidFill>
              </a:rPr>
              <a:t>STANDARD</a:t>
            </a:r>
          </a:p>
          <a:p>
            <a:r>
              <a:rPr lang="en-US" sz="2500" dirty="0">
                <a:solidFill>
                  <a:srgbClr val="002060"/>
                </a:solidFill>
              </a:rPr>
              <a:t>GENERAL                                                                   0.40%</a:t>
            </a:r>
          </a:p>
          <a:p>
            <a:r>
              <a:rPr lang="en-US" sz="2500" dirty="0">
                <a:solidFill>
                  <a:srgbClr val="002060"/>
                </a:solidFill>
              </a:rPr>
              <a:t>AGRICULTURE &amp; MSME		                    0.25%</a:t>
            </a:r>
          </a:p>
          <a:p>
            <a:r>
              <a:rPr lang="en-US" sz="2500" dirty="0">
                <a:solidFill>
                  <a:srgbClr val="002060"/>
                </a:solidFill>
              </a:rPr>
              <a:t>REAL ESTATE	                                           0.75%</a:t>
            </a:r>
          </a:p>
          <a:p>
            <a:r>
              <a:rPr lang="en-US" sz="2500" dirty="0">
                <a:solidFill>
                  <a:schemeClr val="accent3">
                    <a:lumMod val="75000"/>
                  </a:schemeClr>
                </a:solidFill>
              </a:rPr>
              <a:t> </a:t>
            </a:r>
          </a:p>
          <a:p>
            <a:r>
              <a:rPr lang="en-US" sz="2500" u="sng" dirty="0">
                <a:solidFill>
                  <a:schemeClr val="tx2"/>
                </a:solidFill>
              </a:rPr>
              <a:t>SUBSTANDARD</a:t>
            </a:r>
            <a:endParaRPr lang="en-US" sz="2500" dirty="0">
              <a:solidFill>
                <a:schemeClr val="tx2"/>
              </a:solidFill>
            </a:endParaRPr>
          </a:p>
          <a:p>
            <a:r>
              <a:rPr lang="en-US" sz="2500" dirty="0">
                <a:solidFill>
                  <a:srgbClr val="002060"/>
                </a:solidFill>
              </a:rPr>
              <a:t>SECURED PORTION		                      15%</a:t>
            </a:r>
          </a:p>
          <a:p>
            <a:r>
              <a:rPr lang="en-US" sz="2500" dirty="0">
                <a:solidFill>
                  <a:srgbClr val="002060"/>
                </a:solidFill>
              </a:rPr>
              <a:t>UNSECURED			  25%</a:t>
            </a:r>
          </a:p>
          <a:p>
            <a:r>
              <a:rPr lang="en-US" sz="2500" dirty="0">
                <a:solidFill>
                  <a:schemeClr val="accent3">
                    <a:lumMod val="75000"/>
                  </a:schemeClr>
                </a:solidFill>
              </a:rPr>
              <a:t> </a:t>
            </a:r>
          </a:p>
          <a:p>
            <a:r>
              <a:rPr lang="en-US" sz="2500" u="sng" dirty="0">
                <a:solidFill>
                  <a:schemeClr val="tx2"/>
                </a:solidFill>
              </a:rPr>
              <a:t>DOUBTFUL</a:t>
            </a:r>
            <a:endParaRPr lang="en-US" sz="2500" dirty="0">
              <a:solidFill>
                <a:schemeClr val="tx2"/>
              </a:solidFill>
            </a:endParaRPr>
          </a:p>
          <a:p>
            <a:endParaRPr lang="en-US" sz="2500" dirty="0">
              <a:solidFill>
                <a:schemeClr val="accent3">
                  <a:lumMod val="75000"/>
                </a:schemeClr>
              </a:solidFill>
            </a:endParaRPr>
          </a:p>
          <a:p>
            <a:r>
              <a:rPr lang="en-US" sz="2500" dirty="0">
                <a:solidFill>
                  <a:srgbClr val="002060"/>
                </a:solidFill>
              </a:rPr>
              <a:t>D-1 (UPTO 1 YEAR)		                       25%</a:t>
            </a:r>
          </a:p>
          <a:p>
            <a:r>
              <a:rPr lang="en-US" sz="2500" dirty="0">
                <a:solidFill>
                  <a:srgbClr val="002060"/>
                </a:solidFill>
              </a:rPr>
              <a:t>D-2 (1 TO 3 YEARS)		                       40%</a:t>
            </a:r>
          </a:p>
          <a:p>
            <a:r>
              <a:rPr lang="en-US" sz="2500" dirty="0">
                <a:solidFill>
                  <a:srgbClr val="002060"/>
                </a:solidFill>
              </a:rPr>
              <a:t>D-3  (OVER 3 YEARS)		                     100%</a:t>
            </a:r>
          </a:p>
          <a:p>
            <a:r>
              <a:rPr lang="en-US" sz="2500" dirty="0">
                <a:solidFill>
                  <a:srgbClr val="002060"/>
                </a:solidFill>
              </a:rPr>
              <a:t> </a:t>
            </a:r>
          </a:p>
          <a:p>
            <a:r>
              <a:rPr lang="en-US" sz="2500" dirty="0">
                <a:solidFill>
                  <a:srgbClr val="002060"/>
                </a:solidFill>
              </a:rPr>
              <a:t>UNSECURED PORTION		                     100%</a:t>
            </a:r>
          </a:p>
          <a:p>
            <a:r>
              <a:rPr lang="en-US" sz="2500" dirty="0">
                <a:solidFill>
                  <a:srgbClr val="FF0000"/>
                </a:solidFill>
              </a:rPr>
              <a:t>FRAUD                                                                         100% </a:t>
            </a:r>
          </a:p>
          <a:p>
            <a:endParaRPr lang="en-US" sz="2500" u="sng" dirty="0">
              <a:solidFill>
                <a:srgbClr val="FF0000"/>
              </a:solidFill>
            </a:endParaRPr>
          </a:p>
          <a:p>
            <a:endParaRPr lang="en-US" dirty="0">
              <a:solidFill>
                <a:schemeClr val="accent3">
                  <a:lumMod val="75000"/>
                </a:schemeClr>
              </a:solidFill>
            </a:endParaRPr>
          </a:p>
          <a:p>
            <a:r>
              <a:rPr lang="en-US" dirty="0">
                <a:solidFill>
                  <a:schemeClr val="accent3">
                    <a:lumMod val="75000"/>
                  </a:schemeClr>
                </a:solidFill>
              </a:rPr>
              <a:t>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
        <p:nvSpPr>
          <p:cNvPr id="7" name="Footer Placeholder 3"/>
          <p:cNvSpPr>
            <a:spLocks noGrp="1"/>
          </p:cNvSpPr>
          <p:nvPr>
            <p:ph type="ftr" sz="quarter" idx="11"/>
          </p:nvPr>
        </p:nvSpPr>
        <p:spPr>
          <a:xfrm>
            <a:off x="457200" y="6477000"/>
            <a:ext cx="8001000" cy="233046"/>
          </a:xfrm>
        </p:spPr>
        <p:txBody>
          <a:bodyPr/>
          <a:lstStyle/>
          <a:p>
            <a:r>
              <a:rPr lang="en-IN" b="1" dirty="0">
                <a:solidFill>
                  <a:srgbClr val="FF0000"/>
                </a:solidFill>
              </a:rPr>
              <a:t> </a:t>
            </a:r>
            <a:endParaRPr lang="en-US"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7772400" cy="5745163"/>
          </a:xfrm>
        </p:spPr>
        <p:txBody>
          <a:bodyPr/>
          <a:lstStyle/>
          <a:p>
            <a:pPr algn="just"/>
            <a:r>
              <a:rPr lang="en-US" dirty="0">
                <a:solidFill>
                  <a:schemeClr val="tx2"/>
                </a:solidFill>
              </a:rPr>
              <a:t>UNDESIRABLE PRACTICES FOR AVOIDING SLIPPAGE TO NPA ACCOUNTS-</a:t>
            </a:r>
          </a:p>
          <a:p>
            <a:endParaRPr lang="en-US" dirty="0"/>
          </a:p>
          <a:p>
            <a:pPr marL="457200" indent="-457200" algn="just">
              <a:buAutoNum type="alphaLcParenR"/>
            </a:pPr>
            <a:r>
              <a:rPr lang="en-US" b="0" dirty="0">
                <a:solidFill>
                  <a:srgbClr val="002060"/>
                </a:solidFill>
              </a:rPr>
              <a:t>Ever greening of accounts through new loans for adjusting old  irregular loans </a:t>
            </a:r>
          </a:p>
          <a:p>
            <a:pPr marL="457200" indent="-457200" algn="just">
              <a:buAutoNum type="alphaLcParenR"/>
            </a:pPr>
            <a:r>
              <a:rPr lang="en-US" b="0" dirty="0">
                <a:solidFill>
                  <a:srgbClr val="002060"/>
                </a:solidFill>
              </a:rPr>
              <a:t>Converting non fund based limits to fund based limits</a:t>
            </a:r>
          </a:p>
          <a:p>
            <a:pPr marL="457200" indent="-457200" algn="just">
              <a:buAutoNum type="alphaLcParenR"/>
            </a:pPr>
            <a:r>
              <a:rPr lang="en-US" b="0" dirty="0">
                <a:solidFill>
                  <a:srgbClr val="002060"/>
                </a:solidFill>
              </a:rPr>
              <a:t>Granting TOD  and adjusting irregular loans</a:t>
            </a:r>
          </a:p>
          <a:p>
            <a:pPr marL="457200" indent="-457200" algn="just">
              <a:buAutoNum type="alphaLcParenR"/>
            </a:pPr>
            <a:r>
              <a:rPr lang="en-US" b="0" dirty="0">
                <a:solidFill>
                  <a:srgbClr val="002060"/>
                </a:solidFill>
              </a:rPr>
              <a:t>Discounting bills/cheques not later realized</a:t>
            </a:r>
          </a:p>
          <a:p>
            <a:pPr marL="457200" indent="-457200" algn="just">
              <a:buAutoNum type="alphaLcParenR"/>
            </a:pPr>
            <a:r>
              <a:rPr lang="en-US" b="0" dirty="0">
                <a:solidFill>
                  <a:srgbClr val="002060"/>
                </a:solidFill>
              </a:rPr>
              <a:t>Unauthorized use of office accounts</a:t>
            </a:r>
          </a:p>
          <a:p>
            <a:pPr marL="457200" indent="-457200"/>
            <a:endParaRPr lang="en-US" dirty="0">
              <a:solidFill>
                <a:srgbClr val="002060"/>
              </a:solidFill>
            </a:endParaRPr>
          </a:p>
          <a:p>
            <a:pPr marL="457200" indent="-457200">
              <a:buAutoNum type="alphaLcParenR"/>
            </a:pPr>
            <a:endParaRPr lang="en-US" dirty="0"/>
          </a:p>
          <a:p>
            <a:pPr marL="457200" indent="-457200">
              <a:buAutoNum type="alphaLcParenR"/>
            </a:pP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458200" cy="761682"/>
          </a:xfrm>
        </p:spPr>
        <p:style>
          <a:lnRef idx="1">
            <a:schemeClr val="accent2"/>
          </a:lnRef>
          <a:fillRef idx="3">
            <a:schemeClr val="accent2"/>
          </a:fillRef>
          <a:effectRef idx="2">
            <a:schemeClr val="accent2"/>
          </a:effectRef>
          <a:fontRef idx="minor">
            <a:schemeClr val="lt1"/>
          </a:fontRef>
        </p:style>
        <p:txBody>
          <a:bodyPr>
            <a:normAutofit/>
          </a:bodyPr>
          <a:lstStyle/>
          <a:p>
            <a:r>
              <a:rPr lang="en-US" sz="3000" dirty="0">
                <a:solidFill>
                  <a:srgbClr val="002060"/>
                </a:solidFill>
              </a:rPr>
              <a:t>PRUDENTIAL NORMS CLASSIFICATION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40522469"/>
              </p:ext>
            </p:extLst>
          </p:nvPr>
        </p:nvGraphicFramePr>
        <p:xfrm>
          <a:off x="381000" y="990600"/>
          <a:ext cx="76200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a:xfrm rot="16200000" flipV="1">
            <a:off x="9248139" y="5915658"/>
            <a:ext cx="1315721" cy="304800"/>
          </a:xfrm>
        </p:spPr>
        <p:style>
          <a:lnRef idx="1">
            <a:schemeClr val="accent2"/>
          </a:lnRef>
          <a:fillRef idx="3">
            <a:schemeClr val="accent2"/>
          </a:fillRef>
          <a:effectRef idx="2">
            <a:schemeClr val="accent2"/>
          </a:effectRef>
          <a:fontRef idx="minor">
            <a:schemeClr val="lt1"/>
          </a:fontRef>
        </p:style>
        <p:txBody>
          <a:bodyPr/>
          <a:lstStyle/>
          <a:p>
            <a:endParaRPr lang="en-US" dirty="0"/>
          </a:p>
        </p:txBody>
      </p:sp>
      <p:cxnSp>
        <p:nvCxnSpPr>
          <p:cNvPr id="8" name="Straight Connector 7"/>
          <p:cNvCxnSpPr/>
          <p:nvPr/>
        </p:nvCxnSpPr>
        <p:spPr>
          <a:xfrm rot="5400000">
            <a:off x="1447800" y="5562600"/>
            <a:ext cx="1524000" cy="1588"/>
          </a:xfrm>
          <a:prstGeom prst="line">
            <a:avLst/>
          </a:prstGeom>
        </p:spPr>
        <p:style>
          <a:lnRef idx="1">
            <a:schemeClr val="accent2"/>
          </a:lnRef>
          <a:fillRef idx="3">
            <a:schemeClr val="accent2"/>
          </a:fillRef>
          <a:effectRef idx="2">
            <a:schemeClr val="accent2"/>
          </a:effectRef>
          <a:fontRef idx="minor">
            <a:schemeClr val="lt1"/>
          </a:fontRef>
        </p:style>
      </p:cxnSp>
      <p:cxnSp>
        <p:nvCxnSpPr>
          <p:cNvPr id="10" name="Straight Arrow Connector 9"/>
          <p:cNvCxnSpPr/>
          <p:nvPr/>
        </p:nvCxnSpPr>
        <p:spPr>
          <a:xfrm>
            <a:off x="2209800" y="5105400"/>
            <a:ext cx="381000" cy="1588"/>
          </a:xfrm>
          <a:prstGeom prst="straightConnector1">
            <a:avLst/>
          </a:prstGeom>
          <a:ln>
            <a:tailEnd type="arrow"/>
          </a:ln>
        </p:spPr>
        <p:style>
          <a:lnRef idx="1">
            <a:schemeClr val="accent2"/>
          </a:lnRef>
          <a:fillRef idx="3">
            <a:schemeClr val="accent2"/>
          </a:fillRef>
          <a:effectRef idx="2">
            <a:schemeClr val="accent2"/>
          </a:effectRef>
          <a:fontRef idx="minor">
            <a:schemeClr val="lt1"/>
          </a:fontRef>
        </p:style>
      </p:cxnSp>
      <p:cxnSp>
        <p:nvCxnSpPr>
          <p:cNvPr id="11" name="Straight Arrow Connector 10"/>
          <p:cNvCxnSpPr/>
          <p:nvPr/>
        </p:nvCxnSpPr>
        <p:spPr>
          <a:xfrm>
            <a:off x="2209800" y="5715000"/>
            <a:ext cx="381000" cy="1588"/>
          </a:xfrm>
          <a:prstGeom prst="straightConnector1">
            <a:avLst/>
          </a:prstGeom>
          <a:ln>
            <a:tailEnd type="arrow"/>
          </a:ln>
        </p:spPr>
        <p:style>
          <a:lnRef idx="1">
            <a:schemeClr val="accent2"/>
          </a:lnRef>
          <a:fillRef idx="3">
            <a:schemeClr val="accent2"/>
          </a:fillRef>
          <a:effectRef idx="2">
            <a:schemeClr val="accent2"/>
          </a:effectRef>
          <a:fontRef idx="minor">
            <a:schemeClr val="lt1"/>
          </a:fontRef>
        </p:style>
      </p:cxnSp>
      <p:cxnSp>
        <p:nvCxnSpPr>
          <p:cNvPr id="12" name="Straight Arrow Connector 11"/>
          <p:cNvCxnSpPr/>
          <p:nvPr/>
        </p:nvCxnSpPr>
        <p:spPr>
          <a:xfrm>
            <a:off x="2209800" y="6324600"/>
            <a:ext cx="381000" cy="1588"/>
          </a:xfrm>
          <a:prstGeom prst="straightConnector1">
            <a:avLst/>
          </a:prstGeom>
          <a:ln>
            <a:tailEnd type="arrow"/>
          </a:ln>
        </p:spPr>
        <p:style>
          <a:lnRef idx="1">
            <a:schemeClr val="accent2"/>
          </a:lnRef>
          <a:fillRef idx="3">
            <a:schemeClr val="accent2"/>
          </a:fillRef>
          <a:effectRef idx="2">
            <a:schemeClr val="accent2"/>
          </a:effectRef>
          <a:fontRef idx="minor">
            <a:schemeClr val="lt1"/>
          </a:fontRef>
        </p:style>
      </p:cxnSp>
      <p:sp>
        <p:nvSpPr>
          <p:cNvPr id="13" name="Rounded Rectangle 12"/>
          <p:cNvSpPr/>
          <p:nvPr/>
        </p:nvSpPr>
        <p:spPr>
          <a:xfrm>
            <a:off x="2590800" y="4953000"/>
            <a:ext cx="2667000" cy="4572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r>
              <a:rPr lang="en-US" sz="1400" dirty="0">
                <a:solidFill>
                  <a:srgbClr val="002060"/>
                </a:solidFill>
              </a:rPr>
              <a:t>SMA 0 (Overdue </a:t>
            </a:r>
            <a:r>
              <a:rPr lang="en-US" sz="1400" dirty="0" err="1">
                <a:solidFill>
                  <a:srgbClr val="002060"/>
                </a:solidFill>
              </a:rPr>
              <a:t>upto</a:t>
            </a:r>
            <a:r>
              <a:rPr lang="en-US" sz="1400" dirty="0">
                <a:solidFill>
                  <a:srgbClr val="002060"/>
                </a:solidFill>
              </a:rPr>
              <a:t> 30 days)</a:t>
            </a:r>
          </a:p>
        </p:txBody>
      </p:sp>
      <p:sp>
        <p:nvSpPr>
          <p:cNvPr id="14" name="Rounded Rectangle 13"/>
          <p:cNvSpPr/>
          <p:nvPr/>
        </p:nvSpPr>
        <p:spPr>
          <a:xfrm>
            <a:off x="2590800" y="5486400"/>
            <a:ext cx="2667000" cy="4572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r>
              <a:rPr lang="en-US" sz="1400" dirty="0">
                <a:solidFill>
                  <a:srgbClr val="002060"/>
                </a:solidFill>
              </a:rPr>
              <a:t>SMA 1 (Overdue between 31 to 60 days)</a:t>
            </a:r>
          </a:p>
        </p:txBody>
      </p:sp>
      <p:sp>
        <p:nvSpPr>
          <p:cNvPr id="15" name="Rounded Rectangle 14"/>
          <p:cNvSpPr/>
          <p:nvPr/>
        </p:nvSpPr>
        <p:spPr>
          <a:xfrm>
            <a:off x="2590800" y="6019800"/>
            <a:ext cx="2667000" cy="4572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r>
              <a:rPr lang="en-US" sz="1400" dirty="0">
                <a:solidFill>
                  <a:srgbClr val="002060"/>
                </a:solidFill>
              </a:rPr>
              <a:t>SMA 2 (Overdue between 61 days to 90 days)</a:t>
            </a:r>
          </a:p>
        </p:txBody>
      </p:sp>
      <p:sp>
        <p:nvSpPr>
          <p:cNvPr id="16" name="Footer Placeholder 3"/>
          <p:cNvSpPr>
            <a:spLocks noGrp="1"/>
          </p:cNvSpPr>
          <p:nvPr>
            <p:ph type="ftr" sz="quarter" idx="11"/>
          </p:nvPr>
        </p:nvSpPr>
        <p:spPr>
          <a:xfrm>
            <a:off x="457200" y="6492876"/>
            <a:ext cx="8001000" cy="233046"/>
          </a:xfrm>
        </p:spPr>
        <p:style>
          <a:lnRef idx="1">
            <a:schemeClr val="accent2"/>
          </a:lnRef>
          <a:fillRef idx="3">
            <a:schemeClr val="accent2"/>
          </a:fillRef>
          <a:effectRef idx="2">
            <a:schemeClr val="accent2"/>
          </a:effectRef>
          <a:fontRef idx="minor">
            <a:schemeClr val="lt1"/>
          </a:fontRef>
        </p:style>
        <p:txBody>
          <a:bodyPr/>
          <a:lstStyle/>
          <a:p>
            <a:endParaRPr lang="en-US"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F6401F-DD3D-0475-1AD2-E1337DDFBE64}"/>
              </a:ext>
            </a:extLst>
          </p:cNvPr>
          <p:cNvSpPr>
            <a:spLocks noGrp="1"/>
          </p:cNvSpPr>
          <p:nvPr>
            <p:ph idx="1"/>
          </p:nvPr>
        </p:nvSpPr>
        <p:spPr>
          <a:xfrm>
            <a:off x="609600" y="304800"/>
            <a:ext cx="7467600" cy="5821363"/>
          </a:xfrm>
        </p:spPr>
        <p:txBody>
          <a:bodyPr/>
          <a:lstStyle/>
          <a:p>
            <a:r>
              <a:rPr lang="en-US" u="sng" dirty="0">
                <a:solidFill>
                  <a:schemeClr val="tx2"/>
                </a:solidFill>
              </a:rPr>
              <a:t>ACCOUNTS NOT IDENTIFIED BY CBS </a:t>
            </a:r>
          </a:p>
          <a:p>
            <a:r>
              <a:rPr lang="en-US" u="sng" dirty="0">
                <a:solidFill>
                  <a:schemeClr val="tx2"/>
                </a:solidFill>
              </a:rPr>
              <a:t>CASE STUDY- 1</a:t>
            </a:r>
          </a:p>
          <a:p>
            <a:endParaRPr lang="en-US" u="sng" dirty="0">
              <a:solidFill>
                <a:schemeClr val="tx2"/>
              </a:solidFill>
            </a:endParaRPr>
          </a:p>
          <a:p>
            <a:r>
              <a:rPr lang="en-US" u="sng" dirty="0">
                <a:solidFill>
                  <a:schemeClr val="tx2"/>
                </a:solidFill>
              </a:rPr>
              <a:t>Facts of the case</a:t>
            </a:r>
          </a:p>
          <a:p>
            <a:r>
              <a:rPr lang="en-US" b="0" dirty="0">
                <a:solidFill>
                  <a:srgbClr val="002060"/>
                </a:solidFill>
              </a:rPr>
              <a:t>Party availing CC limit of Rs 1.95 crore. Limit last renewed on 23.2.2023 , As per terms of sanction, limit to be gradually reduced by Rs 2.50 lacs per month ( as past performance is not satisfactory) w.e.f.1.3.23 till it is reduced at Rs 1.70 Crore on 1.12.23, However, No reduction in limit made and the balance remains around Rs 1.95 Crore since last renewal.</a:t>
            </a:r>
          </a:p>
          <a:p>
            <a:endParaRPr lang="en-US" b="0" dirty="0">
              <a:solidFill>
                <a:srgbClr val="002060"/>
              </a:solidFill>
            </a:endParaRPr>
          </a:p>
          <a:p>
            <a:r>
              <a:rPr lang="en-US" u="sng" dirty="0">
                <a:solidFill>
                  <a:srgbClr val="C00000"/>
                </a:solidFill>
              </a:rPr>
              <a:t>Reasons for Non classification by CBS</a:t>
            </a:r>
          </a:p>
          <a:p>
            <a:r>
              <a:rPr lang="en-US" b="0" dirty="0">
                <a:solidFill>
                  <a:srgbClr val="002060"/>
                </a:solidFill>
              </a:rPr>
              <a:t>In CBS , the sanctioned limit remains Rs 1.95 crore and balance remains within the original sanctioned limit.</a:t>
            </a:r>
          </a:p>
          <a:p>
            <a:endParaRPr lang="en-IN" u="sng" dirty="0">
              <a:solidFill>
                <a:schemeClr val="tx2"/>
              </a:solidFill>
            </a:endParaRPr>
          </a:p>
        </p:txBody>
      </p:sp>
      <p:sp>
        <p:nvSpPr>
          <p:cNvPr id="3" name="Footer Placeholder 2">
            <a:extLst>
              <a:ext uri="{FF2B5EF4-FFF2-40B4-BE49-F238E27FC236}">
                <a16:creationId xmlns:a16="http://schemas.microsoft.com/office/drawing/2014/main" id="{5C15AC10-1DB4-F5CC-7A69-D501C983F08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ABF742C-B4E6-CE4F-5DAA-86F0777796E7}"/>
              </a:ext>
            </a:extLst>
          </p:cNvPr>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45042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460AD4-5132-E78C-8BCB-7C24FB1F6DEA}"/>
              </a:ext>
            </a:extLst>
          </p:cNvPr>
          <p:cNvSpPr>
            <a:spLocks noGrp="1"/>
          </p:cNvSpPr>
          <p:nvPr>
            <p:ph idx="1"/>
          </p:nvPr>
        </p:nvSpPr>
        <p:spPr>
          <a:xfrm>
            <a:off x="381000" y="533400"/>
            <a:ext cx="7620000" cy="4373563"/>
          </a:xfrm>
        </p:spPr>
        <p:txBody>
          <a:bodyPr>
            <a:normAutofit lnSpcReduction="10000"/>
          </a:bodyPr>
          <a:lstStyle/>
          <a:p>
            <a:r>
              <a:rPr lang="en-US" u="sng" dirty="0">
                <a:solidFill>
                  <a:srgbClr val="C00000"/>
                </a:solidFill>
              </a:rPr>
              <a:t>Case Study- 2</a:t>
            </a:r>
          </a:p>
          <a:p>
            <a:endParaRPr lang="en-US" u="sng" dirty="0">
              <a:solidFill>
                <a:srgbClr val="C00000"/>
              </a:solidFill>
            </a:endParaRPr>
          </a:p>
          <a:p>
            <a:r>
              <a:rPr lang="en-US" u="sng" dirty="0">
                <a:solidFill>
                  <a:srgbClr val="C00000"/>
                </a:solidFill>
              </a:rPr>
              <a:t>Facts of the case</a:t>
            </a:r>
          </a:p>
          <a:p>
            <a:r>
              <a:rPr lang="en-US" b="0" dirty="0">
                <a:solidFill>
                  <a:srgbClr val="002060"/>
                </a:solidFill>
              </a:rPr>
              <a:t>Account remains without renewal as financials are not submitted by the borrower. No reasons for non submission available. Account renewed in the system without actual renewal.</a:t>
            </a:r>
          </a:p>
          <a:p>
            <a:endParaRPr lang="en-US" b="0" dirty="0">
              <a:solidFill>
                <a:srgbClr val="002060"/>
              </a:solidFill>
            </a:endParaRPr>
          </a:p>
          <a:p>
            <a:r>
              <a:rPr lang="en-US" u="sng" dirty="0">
                <a:solidFill>
                  <a:srgbClr val="C00000"/>
                </a:solidFill>
              </a:rPr>
              <a:t>Reasons for Non classification by CBS</a:t>
            </a:r>
          </a:p>
          <a:p>
            <a:endParaRPr lang="en-US" b="0" dirty="0">
              <a:solidFill>
                <a:srgbClr val="002060"/>
              </a:solidFill>
            </a:endParaRPr>
          </a:p>
          <a:p>
            <a:r>
              <a:rPr lang="en-US" b="0" dirty="0">
                <a:solidFill>
                  <a:srgbClr val="002060"/>
                </a:solidFill>
              </a:rPr>
              <a:t>In CBS, the account has been renewed , hence, out of criteria of 6 months non renewal</a:t>
            </a:r>
          </a:p>
          <a:p>
            <a:endParaRPr lang="en-US" u="sng" dirty="0">
              <a:solidFill>
                <a:srgbClr val="C00000"/>
              </a:solidFill>
            </a:endParaRPr>
          </a:p>
          <a:p>
            <a:endParaRPr lang="en-IN" u="sng" dirty="0">
              <a:solidFill>
                <a:srgbClr val="C00000"/>
              </a:solidFill>
            </a:endParaRPr>
          </a:p>
        </p:txBody>
      </p:sp>
      <p:sp>
        <p:nvSpPr>
          <p:cNvPr id="3" name="Footer Placeholder 2">
            <a:extLst>
              <a:ext uri="{FF2B5EF4-FFF2-40B4-BE49-F238E27FC236}">
                <a16:creationId xmlns:a16="http://schemas.microsoft.com/office/drawing/2014/main" id="{F2A76E83-2950-7DE8-0B5D-7E1BEE55C33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0254C-AE32-C8FB-4D85-0FCDFD266F7B}"/>
              </a:ext>
            </a:extLst>
          </p:cNvPr>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3898070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72400" cy="137160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dirty="0"/>
              <a:t>KEY RISK INDICATORS</a:t>
            </a:r>
          </a:p>
        </p:txBody>
      </p:sp>
      <p:sp>
        <p:nvSpPr>
          <p:cNvPr id="4" name="Footer Placeholder 3"/>
          <p:cNvSpPr>
            <a:spLocks noGrp="1"/>
          </p:cNvSpPr>
          <p:nvPr>
            <p:ph type="ftr" sz="quarter" idx="11"/>
          </p:nvPr>
        </p:nvSpPr>
        <p:spPr>
          <a:xfrm>
            <a:off x="457200" y="7315200"/>
            <a:ext cx="3429000" cy="152400"/>
          </a:xfrm>
        </p:spPr>
        <p:style>
          <a:lnRef idx="2">
            <a:schemeClr val="accent3">
              <a:shade val="50000"/>
            </a:schemeClr>
          </a:lnRef>
          <a:fillRef idx="1">
            <a:schemeClr val="accent3"/>
          </a:fillRef>
          <a:effectRef idx="0">
            <a:schemeClr val="accent3"/>
          </a:effectRef>
          <a:fontRef idx="minor">
            <a:schemeClr val="lt1"/>
          </a:fontRef>
        </p:style>
        <p:txBody>
          <a:bodyPr/>
          <a:lstStyle/>
          <a:p>
            <a:endParaRPr lang="en-US" dirty="0"/>
          </a:p>
        </p:txBody>
      </p:sp>
      <p:sp>
        <p:nvSpPr>
          <p:cNvPr id="5" name="Slide Number Placeholder 4"/>
          <p:cNvSpPr>
            <a:spLocks noGrp="1"/>
          </p:cNvSpPr>
          <p:nvPr>
            <p:ph type="sldNum" sz="quarter" idx="12"/>
          </p:nvPr>
        </p:nvSpPr>
        <p:spPr>
          <a:xfrm rot="16200000">
            <a:off x="9430702" y="6017577"/>
            <a:ext cx="1315721" cy="365125"/>
          </a:xfrm>
        </p:spPr>
        <p:style>
          <a:lnRef idx="2">
            <a:schemeClr val="accent3">
              <a:shade val="50000"/>
            </a:schemeClr>
          </a:lnRef>
          <a:fillRef idx="1">
            <a:schemeClr val="accent3"/>
          </a:fillRef>
          <a:effectRef idx="0">
            <a:schemeClr val="accent3"/>
          </a:effectRef>
          <a:fontRef idx="minor">
            <a:schemeClr val="lt1"/>
          </a:fontRef>
        </p:style>
        <p:txBody>
          <a:bodyPr/>
          <a:lstStyle/>
          <a:p>
            <a:fld id="{B6F15528-21DE-4FAA-801E-634DDDAF4B2B}" type="slidenum">
              <a:rPr lang="en-US" smtClean="0"/>
              <a:pPr/>
              <a:t>32</a:t>
            </a:fld>
            <a:endParaRPr lang="en-US"/>
          </a:p>
        </p:txBody>
      </p:sp>
      <p:pic>
        <p:nvPicPr>
          <p:cNvPr id="1026" name="Picture 2" descr="C:\Users\SATGURU\Desktop\EWS.jpg"/>
          <p:cNvPicPr>
            <a:picLocks noGrp="1" noChangeAspect="1" noChangeArrowheads="1"/>
          </p:cNvPicPr>
          <p:nvPr>
            <p:ph idx="1"/>
          </p:nvPr>
        </p:nvPicPr>
        <p:blipFill>
          <a:blip r:embed="rId2"/>
          <a:srcRect/>
          <a:stretch>
            <a:fillRect/>
          </a:stretch>
        </p:blipFill>
        <p:spPr bwMode="auto">
          <a:xfrm>
            <a:off x="2514600" y="2624931"/>
            <a:ext cx="2419350" cy="1814513"/>
          </a:xfrm>
          <a:prstGeom prst="rect">
            <a:avLst/>
          </a:prstGeom>
        </p:spPr>
        <p:style>
          <a:lnRef idx="2">
            <a:schemeClr val="accent3">
              <a:shade val="50000"/>
            </a:schemeClr>
          </a:lnRef>
          <a:fillRef idx="1">
            <a:schemeClr val="accent3"/>
          </a:fillRef>
          <a:effectRef idx="0">
            <a:schemeClr val="accent3"/>
          </a:effectRef>
          <a:fontRef idx="minor">
            <a:schemeClr val="lt1"/>
          </a:fontRef>
        </p:style>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718"/>
            <a:ext cx="8229600" cy="990282"/>
          </a:xfrm>
        </p:spPr>
        <p:txBody>
          <a:bodyPr>
            <a:normAutofit/>
          </a:bodyPr>
          <a:lstStyle/>
          <a:p>
            <a:r>
              <a:rPr lang="en-US" dirty="0"/>
              <a:t>OPERATIONS IN CC ACCOUNTS</a:t>
            </a:r>
          </a:p>
        </p:txBody>
      </p:sp>
      <p:sp>
        <p:nvSpPr>
          <p:cNvPr id="3" name="Content Placeholder 2"/>
          <p:cNvSpPr>
            <a:spLocks noGrp="1"/>
          </p:cNvSpPr>
          <p:nvPr>
            <p:ph idx="1"/>
          </p:nvPr>
        </p:nvSpPr>
        <p:spPr>
          <a:xfrm>
            <a:off x="381000" y="1219200"/>
            <a:ext cx="7696200" cy="4906963"/>
          </a:xfrm>
        </p:spPr>
        <p:txBody>
          <a:bodyPr>
            <a:normAutofit/>
          </a:bodyPr>
          <a:lstStyle/>
          <a:p>
            <a:pPr marL="457200" indent="-457200">
              <a:buFont typeface="+mj-lt"/>
              <a:buAutoNum type="alphaLcParenR"/>
            </a:pPr>
            <a:r>
              <a:rPr lang="en-US" b="0" dirty="0">
                <a:solidFill>
                  <a:srgbClr val="002060"/>
                </a:solidFill>
              </a:rPr>
              <a:t>Turnover in account does not commensurate with the sanctioned limit and the sales given in stock statement/MSOD/QIS</a:t>
            </a:r>
          </a:p>
          <a:p>
            <a:pPr marL="457200" indent="-457200">
              <a:buFont typeface="+mj-lt"/>
              <a:buAutoNum type="alphaLcParenR"/>
            </a:pPr>
            <a:r>
              <a:rPr lang="en-US" b="0" dirty="0">
                <a:solidFill>
                  <a:srgbClr val="002060"/>
                </a:solidFill>
              </a:rPr>
              <a:t>Frequent TOD/Adhoc requests</a:t>
            </a:r>
          </a:p>
          <a:p>
            <a:pPr marL="457200" indent="-457200">
              <a:buFont typeface="+mj-lt"/>
              <a:buAutoNum type="alphaLcParenR"/>
            </a:pPr>
            <a:r>
              <a:rPr lang="en-US" b="0" dirty="0">
                <a:solidFill>
                  <a:srgbClr val="002060"/>
                </a:solidFill>
              </a:rPr>
              <a:t>Stagnant balance in CC account</a:t>
            </a:r>
          </a:p>
          <a:p>
            <a:pPr marL="457200" indent="-457200">
              <a:buFont typeface="+mj-lt"/>
              <a:buAutoNum type="alphaLcParenR"/>
            </a:pPr>
            <a:r>
              <a:rPr lang="en-US" b="0" dirty="0">
                <a:solidFill>
                  <a:srgbClr val="002060"/>
                </a:solidFill>
              </a:rPr>
              <a:t>Frequent returning of cheques</a:t>
            </a:r>
          </a:p>
          <a:p>
            <a:pPr marL="457200" indent="-457200">
              <a:buFont typeface="+mj-lt"/>
              <a:buAutoNum type="alphaLcParenR"/>
            </a:pPr>
            <a:r>
              <a:rPr lang="en-US" b="0" dirty="0">
                <a:solidFill>
                  <a:srgbClr val="002060"/>
                </a:solidFill>
              </a:rPr>
              <a:t>Frequent devolvement of LCs , round tripping, unsatisfactory credit report of beneficiary</a:t>
            </a:r>
          </a:p>
          <a:p>
            <a:pPr marL="457200" indent="-457200">
              <a:buFont typeface="+mj-lt"/>
              <a:buAutoNum type="alphaLcParenR"/>
            </a:pPr>
            <a:r>
              <a:rPr lang="en-US" b="0" dirty="0">
                <a:solidFill>
                  <a:srgbClr val="002060"/>
                </a:solidFill>
              </a:rPr>
              <a:t>Frequent invocation of BGs</a:t>
            </a:r>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718"/>
            <a:ext cx="5867400" cy="837882"/>
          </a:xfrm>
        </p:spPr>
        <p:txBody>
          <a:bodyPr/>
          <a:lstStyle/>
          <a:p>
            <a:r>
              <a:rPr lang="en-US" dirty="0"/>
              <a:t>STOCK STATEMENTS</a:t>
            </a:r>
          </a:p>
        </p:txBody>
      </p:sp>
      <p:sp>
        <p:nvSpPr>
          <p:cNvPr id="3" name="Content Placeholder 2"/>
          <p:cNvSpPr>
            <a:spLocks noGrp="1"/>
          </p:cNvSpPr>
          <p:nvPr>
            <p:ph idx="1"/>
          </p:nvPr>
        </p:nvSpPr>
        <p:spPr>
          <a:xfrm>
            <a:off x="228600" y="1066800"/>
            <a:ext cx="7848600" cy="5059363"/>
          </a:xfrm>
        </p:spPr>
        <p:txBody>
          <a:bodyPr>
            <a:normAutofit lnSpcReduction="10000"/>
          </a:bodyPr>
          <a:lstStyle/>
          <a:p>
            <a:pPr marL="342900" indent="-342900"/>
            <a:endParaRPr lang="en-US" sz="1800" b="0" dirty="0">
              <a:solidFill>
                <a:srgbClr val="002060"/>
              </a:solidFill>
            </a:endParaRPr>
          </a:p>
          <a:p>
            <a:pPr marL="342900" indent="-342900" algn="just">
              <a:buFont typeface="+mj-lt"/>
              <a:buAutoNum type="alphaLcParenR"/>
            </a:pPr>
            <a:r>
              <a:rPr lang="en-US" b="0" dirty="0">
                <a:solidFill>
                  <a:srgbClr val="002060"/>
                </a:solidFill>
              </a:rPr>
              <a:t>Huge difference in stocks as per the last year audited Balance Sheet and the stocks declared in the stock statement as on 31</a:t>
            </a:r>
            <a:r>
              <a:rPr lang="en-US" b="0" baseline="30000" dirty="0">
                <a:solidFill>
                  <a:srgbClr val="002060"/>
                </a:solidFill>
              </a:rPr>
              <a:t>st</a:t>
            </a:r>
            <a:r>
              <a:rPr lang="en-US" b="0" dirty="0">
                <a:solidFill>
                  <a:srgbClr val="002060"/>
                </a:solidFill>
              </a:rPr>
              <a:t> March of previous year.</a:t>
            </a:r>
          </a:p>
          <a:p>
            <a:pPr marL="342900" indent="-342900" algn="just"/>
            <a:endParaRPr lang="en-US" b="0" dirty="0">
              <a:solidFill>
                <a:srgbClr val="002060"/>
              </a:solidFill>
            </a:endParaRPr>
          </a:p>
          <a:p>
            <a:pPr marL="342900" indent="-342900" algn="just">
              <a:buFont typeface="+mj-lt"/>
              <a:buAutoNum type="alphaLcParenR"/>
            </a:pPr>
            <a:r>
              <a:rPr lang="en-US" b="0" dirty="0">
                <a:solidFill>
                  <a:srgbClr val="002060"/>
                </a:solidFill>
              </a:rPr>
              <a:t>Stock statement has huge level of inventory as compared to the level of inventory originally assessed by the bank on appraisal of limit.  -   Inflated stocks for DP, Obsolete stocks</a:t>
            </a:r>
          </a:p>
          <a:p>
            <a:pPr marL="342900" indent="-342900" algn="just">
              <a:buFont typeface="+mj-lt"/>
              <a:buAutoNum type="alphaLcParenR"/>
            </a:pPr>
            <a:endParaRPr lang="en-US" b="0" dirty="0">
              <a:solidFill>
                <a:srgbClr val="002060"/>
              </a:solidFill>
            </a:endParaRPr>
          </a:p>
          <a:p>
            <a:pPr marL="342900" indent="-342900" algn="just">
              <a:buFont typeface="+mj-lt"/>
              <a:buAutoNum type="alphaLcParenR"/>
            </a:pPr>
            <a:r>
              <a:rPr lang="en-US" b="0" dirty="0">
                <a:solidFill>
                  <a:srgbClr val="002060"/>
                </a:solidFill>
              </a:rPr>
              <a:t>Abnormally huge  percentage of WIP and Stock in Transit – Inflated stocks</a:t>
            </a:r>
          </a:p>
          <a:p>
            <a:pPr marL="342900" indent="-342900" algn="just">
              <a:buFont typeface="+mj-lt"/>
              <a:buAutoNum type="alphaLcParenR"/>
            </a:pPr>
            <a:endParaRPr lang="en-US" b="0" dirty="0">
              <a:solidFill>
                <a:srgbClr val="002060"/>
              </a:solidFill>
            </a:endParaRPr>
          </a:p>
          <a:p>
            <a:pPr marL="342900" indent="-342900" algn="just">
              <a:buFont typeface="+mj-lt"/>
              <a:buAutoNum type="alphaLcParenR"/>
            </a:pPr>
            <a:r>
              <a:rPr lang="en-US" b="0" dirty="0">
                <a:solidFill>
                  <a:srgbClr val="002060"/>
                </a:solidFill>
              </a:rPr>
              <a:t>Abnormally low level of creditors in stock statement as compared to original assessment- under reported creditors</a:t>
            </a:r>
          </a:p>
          <a:p>
            <a:pPr algn="just"/>
            <a:endParaRPr lang="en-US" dirty="0"/>
          </a:p>
          <a:p>
            <a:endParaRPr lang="en-US" dirty="0"/>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718"/>
            <a:ext cx="7467600" cy="990282"/>
          </a:xfrm>
        </p:spPr>
        <p:txBody>
          <a:bodyPr/>
          <a:lstStyle/>
          <a:p>
            <a:r>
              <a:rPr lang="en-US" dirty="0"/>
              <a:t>AUDITED BALANCE SHEET</a:t>
            </a:r>
          </a:p>
        </p:txBody>
      </p:sp>
      <p:sp>
        <p:nvSpPr>
          <p:cNvPr id="3" name="Content Placeholder 2"/>
          <p:cNvSpPr>
            <a:spLocks noGrp="1"/>
          </p:cNvSpPr>
          <p:nvPr>
            <p:ph idx="1"/>
          </p:nvPr>
        </p:nvSpPr>
        <p:spPr>
          <a:xfrm>
            <a:off x="381000" y="1524000"/>
            <a:ext cx="7696200" cy="4602163"/>
          </a:xfrm>
        </p:spPr>
        <p:txBody>
          <a:bodyPr/>
          <a:lstStyle/>
          <a:p>
            <a:pPr marL="457200" indent="-457200"/>
            <a:r>
              <a:rPr lang="en-US" dirty="0">
                <a:solidFill>
                  <a:srgbClr val="002060"/>
                </a:solidFill>
              </a:rPr>
              <a:t>a)</a:t>
            </a:r>
            <a:r>
              <a:rPr lang="en-US" b="0" dirty="0">
                <a:solidFill>
                  <a:srgbClr val="002060"/>
                </a:solidFill>
              </a:rPr>
              <a:t> Statutory auditor’s qualification in Audited Balance Sheet</a:t>
            </a:r>
          </a:p>
          <a:p>
            <a:pPr marL="457200" indent="-457200"/>
            <a:r>
              <a:rPr lang="en-US" b="0" dirty="0">
                <a:solidFill>
                  <a:srgbClr val="002060"/>
                </a:solidFill>
              </a:rPr>
              <a:t>b) Abnormally high transactions with related parties</a:t>
            </a:r>
          </a:p>
          <a:p>
            <a:pPr marL="457200" indent="-457200"/>
            <a:r>
              <a:rPr lang="en-US" b="0" dirty="0">
                <a:solidFill>
                  <a:srgbClr val="002060"/>
                </a:solidFill>
              </a:rPr>
              <a:t>c) Huge unadjusted old advances to suppliers</a:t>
            </a:r>
          </a:p>
          <a:p>
            <a:pPr marL="457200" indent="-457200"/>
            <a:r>
              <a:rPr lang="en-US" b="0" dirty="0">
                <a:solidFill>
                  <a:srgbClr val="002060"/>
                </a:solidFill>
              </a:rPr>
              <a:t>d) Investments in subsidiaries</a:t>
            </a:r>
          </a:p>
          <a:p>
            <a:pPr marL="457200" indent="-457200"/>
            <a:r>
              <a:rPr lang="en-US" b="0" dirty="0">
                <a:solidFill>
                  <a:srgbClr val="002060"/>
                </a:solidFill>
              </a:rPr>
              <a:t>e) Unpaid undisputed statutory dues</a:t>
            </a:r>
          </a:p>
          <a:p>
            <a:pPr marL="457200" indent="-457200"/>
            <a:r>
              <a:rPr lang="en-US" b="0" dirty="0">
                <a:solidFill>
                  <a:srgbClr val="002060"/>
                </a:solidFill>
              </a:rPr>
              <a:t>f) Mid term resignation of auditors</a:t>
            </a:r>
          </a:p>
          <a:p>
            <a:pPr marL="457200" indent="-457200"/>
            <a:r>
              <a:rPr lang="en-US" b="0" dirty="0">
                <a:solidFill>
                  <a:srgbClr val="002060"/>
                </a:solidFill>
              </a:rPr>
              <a:t>g) Excess provision of Deferred taxes in non compliance of AS-22</a:t>
            </a:r>
          </a:p>
          <a:p>
            <a:pPr marL="457200" indent="-457200"/>
            <a:endParaRPr lang="en-US" b="0" dirty="0">
              <a:solidFill>
                <a:srgbClr val="002060"/>
              </a:solidFill>
            </a:endParaRPr>
          </a:p>
          <a:p>
            <a:pPr marL="457200" indent="-457200"/>
            <a:endParaRPr lang="en-US" dirty="0">
              <a:solidFill>
                <a:srgbClr val="002060"/>
              </a:solidFill>
            </a:endParaRPr>
          </a:p>
          <a:p>
            <a:endParaRPr lang="en-US" dirty="0"/>
          </a:p>
          <a:p>
            <a:endParaRPr lang="en-US" dirty="0"/>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718"/>
            <a:ext cx="7620000" cy="1233170"/>
          </a:xfrm>
        </p:spPr>
        <p:txBody>
          <a:bodyPr>
            <a:normAutofit/>
          </a:bodyPr>
          <a:lstStyle/>
          <a:p>
            <a:r>
              <a:rPr lang="en-US" sz="2800" dirty="0"/>
              <a:t>STOCK AUDIT/UNIT VISIT REPORTS</a:t>
            </a:r>
          </a:p>
        </p:txBody>
      </p:sp>
      <p:sp>
        <p:nvSpPr>
          <p:cNvPr id="3" name="Content Placeholder 2"/>
          <p:cNvSpPr>
            <a:spLocks noGrp="1"/>
          </p:cNvSpPr>
          <p:nvPr>
            <p:ph idx="1"/>
          </p:nvPr>
        </p:nvSpPr>
        <p:spPr/>
        <p:txBody>
          <a:bodyPr/>
          <a:lstStyle/>
          <a:p>
            <a:endParaRPr lang="en-US" dirty="0"/>
          </a:p>
          <a:p>
            <a:pPr marL="457200" indent="-457200">
              <a:buFont typeface="+mj-lt"/>
              <a:buAutoNum type="alphaLcParenR"/>
            </a:pPr>
            <a:r>
              <a:rPr lang="en-US" b="0" dirty="0">
                <a:solidFill>
                  <a:srgbClr val="002060"/>
                </a:solidFill>
              </a:rPr>
              <a:t>Lower DP as per stock auditor</a:t>
            </a:r>
          </a:p>
          <a:p>
            <a:pPr marL="457200" indent="-457200">
              <a:buFont typeface="+mj-lt"/>
              <a:buAutoNum type="alphaLcParenR"/>
            </a:pPr>
            <a:r>
              <a:rPr lang="en-US" b="0" dirty="0">
                <a:solidFill>
                  <a:srgbClr val="002060"/>
                </a:solidFill>
              </a:rPr>
              <a:t>Reporting of diversion of funds</a:t>
            </a:r>
          </a:p>
          <a:p>
            <a:pPr marL="457200" indent="-457200">
              <a:buFont typeface="+mj-lt"/>
              <a:buAutoNum type="alphaLcParenR"/>
            </a:pPr>
            <a:r>
              <a:rPr lang="en-US" b="0" dirty="0">
                <a:solidFill>
                  <a:srgbClr val="002060"/>
                </a:solidFill>
              </a:rPr>
              <a:t>Low level of operations</a:t>
            </a:r>
          </a:p>
          <a:p>
            <a:pPr marL="457200" indent="-457200">
              <a:buFont typeface="+mj-lt"/>
              <a:buAutoNum type="alphaLcParenR"/>
            </a:pPr>
            <a:r>
              <a:rPr lang="en-US" b="0" dirty="0">
                <a:solidFill>
                  <a:srgbClr val="002060"/>
                </a:solidFill>
              </a:rPr>
              <a:t>Low stocks</a:t>
            </a:r>
          </a:p>
          <a:p>
            <a:pPr marL="457200" indent="-457200">
              <a:buFont typeface="+mj-lt"/>
              <a:buAutoNum type="alphaLcParenR"/>
            </a:pPr>
            <a:endParaRPr lang="en-US" b="0" dirty="0">
              <a:solidFill>
                <a:srgbClr val="002060"/>
              </a:solidFill>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718"/>
            <a:ext cx="7315200" cy="685482"/>
          </a:xfrm>
        </p:spPr>
        <p:txBody>
          <a:bodyPr>
            <a:normAutofit/>
          </a:bodyPr>
          <a:lstStyle/>
          <a:p>
            <a:r>
              <a:rPr lang="en-US" sz="2000" dirty="0"/>
              <a:t>Case study- WARNING SIGNALS</a:t>
            </a:r>
          </a:p>
        </p:txBody>
      </p:sp>
      <p:sp>
        <p:nvSpPr>
          <p:cNvPr id="3" name="Content Placeholder 2"/>
          <p:cNvSpPr>
            <a:spLocks noGrp="1"/>
          </p:cNvSpPr>
          <p:nvPr>
            <p:ph idx="1"/>
          </p:nvPr>
        </p:nvSpPr>
        <p:spPr>
          <a:xfrm>
            <a:off x="152400" y="762000"/>
            <a:ext cx="7924800" cy="5364163"/>
          </a:xfrm>
        </p:spPr>
        <p:txBody>
          <a:bodyPr>
            <a:normAutofit lnSpcReduction="10000"/>
          </a:bodyPr>
          <a:lstStyle/>
          <a:p>
            <a:pPr algn="just"/>
            <a:endParaRPr lang="en-US" sz="1400" dirty="0">
              <a:solidFill>
                <a:srgbClr val="002060"/>
              </a:solidFill>
            </a:endParaRPr>
          </a:p>
          <a:p>
            <a:pPr algn="just"/>
            <a:r>
              <a:rPr lang="en-US" sz="1400" dirty="0">
                <a:solidFill>
                  <a:srgbClr val="002060"/>
                </a:solidFill>
              </a:rPr>
              <a:t>The company is availing cash credit limit of Rs 15 crore from the bank</a:t>
            </a:r>
          </a:p>
          <a:p>
            <a:pPr algn="just"/>
            <a:r>
              <a:rPr lang="en-US" sz="1800" b="0" u="sng" dirty="0">
                <a:solidFill>
                  <a:schemeClr val="tx2"/>
                </a:solidFill>
              </a:rPr>
              <a:t>Warning signals as on 28</a:t>
            </a:r>
            <a:r>
              <a:rPr lang="en-US" sz="1800" b="0" u="sng" baseline="30000" dirty="0">
                <a:solidFill>
                  <a:schemeClr val="tx2"/>
                </a:solidFill>
              </a:rPr>
              <a:t>th</a:t>
            </a:r>
            <a:r>
              <a:rPr lang="en-US" sz="1800" b="0" u="sng" dirty="0">
                <a:solidFill>
                  <a:schemeClr val="tx2"/>
                </a:solidFill>
              </a:rPr>
              <a:t> Feb 2025</a:t>
            </a:r>
          </a:p>
          <a:p>
            <a:pPr algn="just"/>
            <a:endParaRPr lang="en-US" sz="1400" b="0" dirty="0">
              <a:solidFill>
                <a:srgbClr val="002060"/>
              </a:solidFill>
            </a:endParaRPr>
          </a:p>
          <a:p>
            <a:pPr marL="457200" indent="-457200" algn="just">
              <a:buAutoNum type="alphaLcParenR"/>
            </a:pPr>
            <a:r>
              <a:rPr lang="en-US" sz="1400" b="0" dirty="0">
                <a:solidFill>
                  <a:srgbClr val="002060"/>
                </a:solidFill>
              </a:rPr>
              <a:t>The account is continuously overdrawn since 1.1.2025. </a:t>
            </a:r>
          </a:p>
          <a:p>
            <a:pPr marL="457200" indent="-457200" algn="just">
              <a:buAutoNum type="alphaLcParenR"/>
            </a:pPr>
            <a:r>
              <a:rPr lang="en-US" sz="1400" b="0" dirty="0">
                <a:solidFill>
                  <a:srgbClr val="002060"/>
                </a:solidFill>
              </a:rPr>
              <a:t>Difference of Rs 35.60 Crore in the total realization of debtors as per the ABS (2024) and actual credit turnover in the account.</a:t>
            </a:r>
          </a:p>
          <a:p>
            <a:pPr marL="457200" indent="-457200" algn="just">
              <a:buAutoNum type="alphaLcParenR"/>
            </a:pPr>
            <a:r>
              <a:rPr lang="en-US" sz="1400" b="0" dirty="0">
                <a:solidFill>
                  <a:srgbClr val="002060"/>
                </a:solidFill>
              </a:rPr>
              <a:t>The audited Balance Sheet as at 31</a:t>
            </a:r>
            <a:r>
              <a:rPr lang="en-US" sz="1400" b="0" baseline="30000" dirty="0">
                <a:solidFill>
                  <a:srgbClr val="002060"/>
                </a:solidFill>
              </a:rPr>
              <a:t>st</a:t>
            </a:r>
            <a:r>
              <a:rPr lang="en-US" sz="1400" b="0" dirty="0">
                <a:solidFill>
                  <a:srgbClr val="002060"/>
                </a:solidFill>
              </a:rPr>
              <a:t> March 2024 is without Auditors report under the Companies Act 2013, Tax Audit report and significant notes to accounts and accounting policies</a:t>
            </a:r>
          </a:p>
          <a:p>
            <a:pPr marL="457200" indent="-457200" algn="just">
              <a:buAutoNum type="alphaLcParenR"/>
            </a:pPr>
            <a:r>
              <a:rPr lang="en-US" sz="1400" b="0" dirty="0">
                <a:solidFill>
                  <a:srgbClr val="002060"/>
                </a:solidFill>
              </a:rPr>
              <a:t>Stock statement of March 24 is as on 24</a:t>
            </a:r>
            <a:r>
              <a:rPr lang="en-US" sz="1400" b="0" baseline="30000" dirty="0">
                <a:solidFill>
                  <a:srgbClr val="002060"/>
                </a:solidFill>
              </a:rPr>
              <a:t>th</a:t>
            </a:r>
            <a:r>
              <a:rPr lang="en-US" sz="1400" b="0" dirty="0">
                <a:solidFill>
                  <a:srgbClr val="002060"/>
                </a:solidFill>
              </a:rPr>
              <a:t> March 2024 instead of 31</a:t>
            </a:r>
            <a:r>
              <a:rPr lang="en-US" sz="1400" b="0" baseline="30000" dirty="0">
                <a:solidFill>
                  <a:srgbClr val="002060"/>
                </a:solidFill>
              </a:rPr>
              <a:t>st</a:t>
            </a:r>
            <a:r>
              <a:rPr lang="en-US" sz="1400" b="0" dirty="0">
                <a:solidFill>
                  <a:srgbClr val="002060"/>
                </a:solidFill>
              </a:rPr>
              <a:t> March 24 to avoid comparisons between audited financial statements and the stock statement as on 31</a:t>
            </a:r>
            <a:r>
              <a:rPr lang="en-US" sz="1400" b="0" baseline="30000" dirty="0">
                <a:solidFill>
                  <a:srgbClr val="002060"/>
                </a:solidFill>
              </a:rPr>
              <a:t>st</a:t>
            </a:r>
            <a:r>
              <a:rPr lang="en-US" sz="1400" b="0" dirty="0">
                <a:solidFill>
                  <a:srgbClr val="002060"/>
                </a:solidFill>
              </a:rPr>
              <a:t> March 2024</a:t>
            </a:r>
          </a:p>
          <a:p>
            <a:pPr marL="457200" indent="-457200" algn="just">
              <a:buAutoNum type="alphaLcParenR"/>
            </a:pPr>
            <a:r>
              <a:rPr lang="en-US" sz="1400" b="0" dirty="0">
                <a:solidFill>
                  <a:srgbClr val="002060"/>
                </a:solidFill>
              </a:rPr>
              <a:t>Major abnormalities in the stock statements e.g.</a:t>
            </a:r>
          </a:p>
          <a:p>
            <a:pPr marL="457200" indent="-457200" algn="just"/>
            <a:r>
              <a:rPr lang="en-US" sz="1400" b="0" dirty="0">
                <a:solidFill>
                  <a:srgbClr val="002060"/>
                </a:solidFill>
              </a:rPr>
              <a:t>           Raw Material is in minus </a:t>
            </a:r>
          </a:p>
          <a:p>
            <a:pPr marL="457200" indent="-457200" algn="just"/>
            <a:r>
              <a:rPr lang="en-US" sz="1400" b="0" dirty="0">
                <a:solidFill>
                  <a:srgbClr val="002060"/>
                </a:solidFill>
              </a:rPr>
              <a:t>          Reduction in WIP Rs 6.41 Crore , addition in Finished Goods Rs 3.56 Crore ,difference of Rs 2.85 Crore </a:t>
            </a:r>
          </a:p>
          <a:p>
            <a:pPr marL="457200" indent="-457200" algn="just"/>
            <a:r>
              <a:rPr lang="en-US" sz="1400" b="0" dirty="0">
                <a:solidFill>
                  <a:srgbClr val="002060"/>
                </a:solidFill>
              </a:rPr>
              <a:t>f)      Group account already restructured and subsequently settled in OTS</a:t>
            </a:r>
          </a:p>
          <a:p>
            <a:pPr marL="457200" indent="-457200">
              <a:buAutoNum type="alphaLcParenR"/>
            </a:pPr>
            <a:endParaRPr lang="en-US" sz="1200" dirty="0"/>
          </a:p>
          <a:p>
            <a:pPr marL="457200" indent="-457200">
              <a:buAutoNum type="alphaLcParenR"/>
            </a:pPr>
            <a:endParaRPr lang="en-US" sz="1200" dirty="0"/>
          </a:p>
          <a:p>
            <a:endParaRPr lang="en-US" sz="1200" dirty="0"/>
          </a:p>
          <a:p>
            <a:endParaRPr lang="en-US" sz="1200" dirty="0"/>
          </a:p>
          <a:p>
            <a:endParaRPr lang="en-US" sz="12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DFDBB-9CBD-AE07-3534-B4B5A8810C74}"/>
              </a:ext>
            </a:extLst>
          </p:cNvPr>
          <p:cNvSpPr>
            <a:spLocks noGrp="1"/>
          </p:cNvSpPr>
          <p:nvPr>
            <p:ph type="title"/>
          </p:nvPr>
        </p:nvSpPr>
        <p:spPr/>
        <p:txBody>
          <a:bodyPr/>
          <a:lstStyle/>
          <a:p>
            <a:r>
              <a:rPr lang="en-US" dirty="0"/>
              <a:t>RED FLAGS AND FRAUD INDICATORS </a:t>
            </a:r>
            <a:endParaRPr lang="en-IN" dirty="0"/>
          </a:p>
        </p:txBody>
      </p:sp>
      <p:sp>
        <p:nvSpPr>
          <p:cNvPr id="4" name="Footer Placeholder 3">
            <a:extLst>
              <a:ext uri="{FF2B5EF4-FFF2-40B4-BE49-F238E27FC236}">
                <a16:creationId xmlns:a16="http://schemas.microsoft.com/office/drawing/2014/main" id="{07CFF1B9-03A3-3B35-4F7F-2737779CE3D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36234B5-1742-F1FE-4D6B-19047A5107DB}"/>
              </a:ext>
            </a:extLst>
          </p:cNvPr>
          <p:cNvSpPr>
            <a:spLocks noGrp="1"/>
          </p:cNvSpPr>
          <p:nvPr>
            <p:ph type="sldNum" sz="quarter" idx="12"/>
          </p:nvPr>
        </p:nvSpPr>
        <p:spPr/>
        <p:txBody>
          <a:bodyPr/>
          <a:lstStyle/>
          <a:p>
            <a:fld id="{B6F15528-21DE-4FAA-801E-634DDDAF4B2B}" type="slidenum">
              <a:rPr lang="en-US" smtClean="0"/>
              <a:pPr/>
              <a:t>38</a:t>
            </a:fld>
            <a:endParaRPr lang="en-US"/>
          </a:p>
        </p:txBody>
      </p:sp>
      <p:pic>
        <p:nvPicPr>
          <p:cNvPr id="1026" name="Picture 2" descr="Image result for FRUADS">
            <a:extLst>
              <a:ext uri="{FF2B5EF4-FFF2-40B4-BE49-F238E27FC236}">
                <a16:creationId xmlns:a16="http://schemas.microsoft.com/office/drawing/2014/main" id="{5EB01989-0543-E789-AB2F-A2871360348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4600" y="2514600"/>
            <a:ext cx="2990850" cy="223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9035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Lfar</a:t>
            </a:r>
            <a:r>
              <a:rPr lang="en-US" dirty="0"/>
              <a:t> – </a:t>
            </a:r>
          </a:p>
        </p:txBody>
      </p:sp>
      <p:sp>
        <p:nvSpPr>
          <p:cNvPr id="3" name="Content Placeholder 2"/>
          <p:cNvSpPr>
            <a:spLocks noGrp="1"/>
          </p:cNvSpPr>
          <p:nvPr>
            <p:ph idx="1"/>
          </p:nvPr>
        </p:nvSpPr>
        <p:spPr/>
        <p:txBody>
          <a:bodyPr>
            <a:normAutofit/>
          </a:bodyPr>
          <a:lstStyle/>
          <a:p>
            <a:r>
              <a:rPr lang="en-US" dirty="0">
                <a:solidFill>
                  <a:srgbClr val="002060"/>
                </a:solidFill>
              </a:rPr>
              <a:t>Clause 4 (frauds)</a:t>
            </a:r>
            <a:r>
              <a:rPr lang="en-US" b="0" dirty="0">
                <a:solidFill>
                  <a:srgbClr val="002060"/>
                </a:solidFill>
              </a:rPr>
              <a:t> </a:t>
            </a:r>
          </a:p>
          <a:p>
            <a:pPr algn="just"/>
            <a:r>
              <a:rPr lang="en-US" b="0" dirty="0">
                <a:solidFill>
                  <a:srgbClr val="002060"/>
                </a:solidFill>
              </a:rPr>
              <a:t>In respect of frauds, based on your overall observations, your comments on the potential risk areas which might lead to perpetuation of fraud like- Misappropriation of funds through related party/shell companies, Fabrication of stock statements, round tripping of funds</a:t>
            </a:r>
          </a:p>
          <a:p>
            <a:pPr marL="457200" indent="-457200"/>
            <a:endParaRPr lang="en-US" dirty="0">
              <a:solidFill>
                <a:srgbClr val="002060"/>
              </a:solidFill>
            </a:endParaRPr>
          </a:p>
          <a:p>
            <a:pPr marL="457200" indent="-457200"/>
            <a:r>
              <a:rPr lang="en-US" dirty="0">
                <a:solidFill>
                  <a:srgbClr val="002060"/>
                </a:solidFill>
              </a:rPr>
              <a:t>Clause 5 ( g) Non fund facilities</a:t>
            </a:r>
            <a:r>
              <a:rPr lang="en-US" b="0" dirty="0">
                <a:solidFill>
                  <a:srgbClr val="002060"/>
                </a:solidFill>
              </a:rPr>
              <a:t>- </a:t>
            </a:r>
          </a:p>
          <a:p>
            <a:pPr marL="457200" indent="-457200" algn="just"/>
            <a:r>
              <a:rPr lang="en-US" b="0" dirty="0">
                <a:solidFill>
                  <a:srgbClr val="002060"/>
                </a:solidFill>
              </a:rPr>
              <a:t>List of instances where interchangeability between fund based</a:t>
            </a:r>
          </a:p>
          <a:p>
            <a:pPr marL="457200" indent="-457200" algn="just"/>
            <a:r>
              <a:rPr lang="en-US" b="0" dirty="0">
                <a:solidFill>
                  <a:srgbClr val="002060"/>
                </a:solidFill>
              </a:rPr>
              <a:t>and non fund based were allowed subsequent to devolvement of </a:t>
            </a:r>
          </a:p>
          <a:p>
            <a:pPr marL="457200" indent="-457200" algn="just"/>
            <a:r>
              <a:rPr lang="en-US" b="0" dirty="0">
                <a:solidFill>
                  <a:srgbClr val="002060"/>
                </a:solidFill>
              </a:rPr>
              <a:t>LC/Invocation of BG</a:t>
            </a:r>
            <a:r>
              <a:rPr lang="en-US" dirty="0"/>
              <a:t>.</a:t>
            </a:r>
          </a:p>
          <a:p>
            <a:pPr marL="457200" indent="-457200"/>
            <a:endParaRPr lang="en-US" b="0" dirty="0">
              <a:solidFill>
                <a:srgbClr val="002060"/>
              </a:solidFill>
            </a:endParaRPr>
          </a:p>
          <a:p>
            <a:pPr marL="457200" indent="-457200"/>
            <a:endParaRPr lang="en-US" b="0" dirty="0">
              <a:solidFill>
                <a:srgbClr val="002060"/>
              </a:solidFill>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718"/>
            <a:ext cx="7315200" cy="761682"/>
          </a:xfrm>
        </p:spPr>
        <p:txBody>
          <a:bodyPr/>
          <a:lstStyle/>
          <a:p>
            <a:r>
              <a:rPr lang="en-US" dirty="0"/>
              <a:t>CONSEQUENCES OF NPA </a:t>
            </a:r>
          </a:p>
        </p:txBody>
      </p:sp>
      <p:sp>
        <p:nvSpPr>
          <p:cNvPr id="3" name="Content Placeholder 2"/>
          <p:cNvSpPr>
            <a:spLocks noGrp="1"/>
          </p:cNvSpPr>
          <p:nvPr>
            <p:ph idx="1"/>
          </p:nvPr>
        </p:nvSpPr>
        <p:spPr>
          <a:xfrm>
            <a:off x="457200" y="990601"/>
            <a:ext cx="8153400" cy="914399"/>
          </a:xfrm>
        </p:spPr>
        <p:txBody>
          <a:bodyPr>
            <a:normAutofit/>
          </a:bodyPr>
          <a:lstStyle/>
          <a:p>
            <a:pPr algn="just"/>
            <a:r>
              <a:rPr lang="en-US" sz="1700" dirty="0">
                <a:solidFill>
                  <a:schemeClr val="accent3">
                    <a:lumMod val="75000"/>
                  </a:schemeClr>
                </a:solidFill>
              </a:rPr>
              <a:t>Causes a direct hit on the bottom line of the bank when an account becomes NPA. Lets see this through the time frame diagram.</a:t>
            </a:r>
          </a:p>
          <a:p>
            <a:endParaRPr lang="en-US" dirty="0">
              <a:solidFill>
                <a:schemeClr val="accent3">
                  <a:lumMod val="7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Footer Placeholder 3"/>
          <p:cNvSpPr>
            <a:spLocks noGrp="1"/>
          </p:cNvSpPr>
          <p:nvPr>
            <p:ph type="ftr" sz="quarter" idx="11"/>
          </p:nvPr>
        </p:nvSpPr>
        <p:spPr>
          <a:xfrm>
            <a:off x="457200" y="6477000"/>
            <a:ext cx="8001000" cy="233046"/>
          </a:xfrm>
        </p:spPr>
        <p:txBody>
          <a:bodyPr/>
          <a:lstStyle/>
          <a:p>
            <a:endParaRPr lang="en-US" b="1" dirty="0">
              <a:solidFill>
                <a:srgbClr val="FF0000"/>
              </a:solidFill>
            </a:endParaRPr>
          </a:p>
        </p:txBody>
      </p:sp>
      <p:grpSp>
        <p:nvGrpSpPr>
          <p:cNvPr id="4" name="Group 6"/>
          <p:cNvGrpSpPr/>
          <p:nvPr/>
        </p:nvGrpSpPr>
        <p:grpSpPr>
          <a:xfrm>
            <a:off x="685800" y="1905000"/>
            <a:ext cx="7391400" cy="2544583"/>
            <a:chOff x="685800" y="3580945"/>
            <a:chExt cx="7391400" cy="2544583"/>
          </a:xfrm>
        </p:grpSpPr>
        <p:cxnSp>
          <p:nvCxnSpPr>
            <p:cNvPr id="8" name="Straight Connector 7"/>
            <p:cNvCxnSpPr/>
            <p:nvPr/>
          </p:nvCxnSpPr>
          <p:spPr>
            <a:xfrm>
              <a:off x="685800" y="3886200"/>
              <a:ext cx="7391400" cy="0"/>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a:off x="3352800" y="3733800"/>
              <a:ext cx="0" cy="304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878282" y="4038600"/>
              <a:ext cx="1312718" cy="923330"/>
            </a:xfrm>
            <a:prstGeom prst="rect">
              <a:avLst/>
            </a:prstGeom>
            <a:noFill/>
          </p:spPr>
          <p:txBody>
            <a:bodyPr wrap="square" rtlCol="0">
              <a:spAutoFit/>
            </a:bodyPr>
            <a:lstStyle/>
            <a:p>
              <a:r>
                <a:rPr lang="en-US" dirty="0">
                  <a:solidFill>
                    <a:schemeClr val="tx2"/>
                  </a:solidFill>
                </a:rPr>
                <a:t>Date of becoming NPA</a:t>
              </a:r>
            </a:p>
          </p:txBody>
        </p:sp>
        <p:sp>
          <p:nvSpPr>
            <p:cNvPr id="12" name="Left Brace 11"/>
            <p:cNvSpPr/>
            <p:nvPr/>
          </p:nvSpPr>
          <p:spPr>
            <a:xfrm rot="16200000">
              <a:off x="5627042" y="2278708"/>
              <a:ext cx="556915" cy="3886200"/>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3" name="TextBox 12"/>
            <p:cNvSpPr txBox="1"/>
            <p:nvPr/>
          </p:nvSpPr>
          <p:spPr>
            <a:xfrm>
              <a:off x="4191000" y="4648200"/>
              <a:ext cx="3657600" cy="147732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No further interest to be charged</a:t>
              </a:r>
            </a:p>
            <a:p>
              <a:pPr marL="285750" indent="-285750">
                <a:buFont typeface="Arial" panose="020B0604020202020204" pitchFamily="34" charset="0"/>
                <a:buChar char="•"/>
              </a:pPr>
              <a:r>
                <a:rPr lang="en-US" dirty="0">
                  <a:solidFill>
                    <a:schemeClr val="tx2"/>
                  </a:solidFill>
                </a:rPr>
                <a:t>Provisioning as per norms</a:t>
              </a:r>
            </a:p>
            <a:p>
              <a:pPr marL="285750" indent="-285750">
                <a:buFont typeface="Arial" panose="020B0604020202020204" pitchFamily="34" charset="0"/>
                <a:buChar char="•"/>
              </a:pPr>
              <a:r>
                <a:rPr lang="en-US" dirty="0">
                  <a:solidFill>
                    <a:schemeClr val="tx2"/>
                  </a:solidFill>
                </a:rPr>
                <a:t>Reversal of all unrealized interest</a:t>
              </a:r>
            </a:p>
          </p:txBody>
        </p:sp>
        <p:sp>
          <p:nvSpPr>
            <p:cNvPr id="14" name="TextBox 13"/>
            <p:cNvSpPr txBox="1"/>
            <p:nvPr/>
          </p:nvSpPr>
          <p:spPr>
            <a:xfrm>
              <a:off x="685800" y="3580945"/>
              <a:ext cx="1371600" cy="369332"/>
            </a:xfrm>
            <a:prstGeom prst="rect">
              <a:avLst/>
            </a:prstGeom>
            <a:noFill/>
          </p:spPr>
          <p:txBody>
            <a:bodyPr wrap="square" rtlCol="0">
              <a:spAutoFit/>
            </a:bodyPr>
            <a:lstStyle/>
            <a:p>
              <a:r>
                <a:rPr lang="en-US" dirty="0">
                  <a:solidFill>
                    <a:schemeClr val="tx2"/>
                  </a:solidFill>
                </a:rPr>
                <a:t>Time frame</a:t>
              </a:r>
            </a:p>
          </p:txBody>
        </p:sp>
        <p:cxnSp>
          <p:nvCxnSpPr>
            <p:cNvPr id="16" name="Curved Connector 15"/>
            <p:cNvCxnSpPr>
              <a:stCxn id="14" idx="2"/>
            </p:cNvCxnSpPr>
            <p:nvPr/>
          </p:nvCxnSpPr>
          <p:spPr>
            <a:xfrm rot="16200000" flipH="1">
              <a:off x="1898939" y="3422938"/>
              <a:ext cx="1764723" cy="2819400"/>
            </a:xfrm>
            <a:prstGeom prst="curvedConnector2">
              <a:avLst/>
            </a:prstGeom>
            <a:ln>
              <a:tailEnd type="arrow"/>
            </a:ln>
          </p:spPr>
          <p:style>
            <a:lnRef idx="3">
              <a:schemeClr val="accent2"/>
            </a:lnRef>
            <a:fillRef idx="0">
              <a:schemeClr val="accent2"/>
            </a:fillRef>
            <a:effectRef idx="2">
              <a:schemeClr val="accent2"/>
            </a:effectRef>
            <a:fontRef idx="minor">
              <a:schemeClr val="tx1"/>
            </a:fontRef>
          </p:style>
        </p:cxnSp>
      </p:grpSp>
      <p:sp>
        <p:nvSpPr>
          <p:cNvPr id="9" name="Rounded Rectangular Callout 8"/>
          <p:cNvSpPr/>
          <p:nvPr/>
        </p:nvSpPr>
        <p:spPr>
          <a:xfrm>
            <a:off x="5715000" y="4840014"/>
            <a:ext cx="3048000" cy="1371600"/>
          </a:xfrm>
          <a:prstGeom prst="wedgeRoundRectCallout">
            <a:avLst>
              <a:gd name="adj1" fmla="val 1926"/>
              <a:gd name="adj2" fmla="val -130603"/>
              <a:gd name="adj3" fmla="val 16667"/>
            </a:avLst>
          </a:prstGeom>
          <a:ln>
            <a:no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The total amount of provision as compared to gross NPA is called </a:t>
            </a:r>
            <a:r>
              <a:rPr lang="en-US" dirty="0">
                <a:solidFill>
                  <a:schemeClr val="tx2"/>
                </a:solidFill>
              </a:rPr>
              <a:t>Provision Coverage Ratio</a:t>
            </a:r>
            <a:endParaRPr lang="en-US" dirty="0"/>
          </a:p>
        </p:txBody>
      </p:sp>
    </p:spTree>
    <p:extLst>
      <p:ext uri="{BB962C8B-B14F-4D97-AF65-F5344CB8AC3E}">
        <p14:creationId xmlns:p14="http://schemas.microsoft.com/office/powerpoint/2010/main" val="13969026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a:t>CASE STUDY-1</a:t>
            </a:r>
          </a:p>
        </p:txBody>
      </p:sp>
      <p:sp>
        <p:nvSpPr>
          <p:cNvPr id="3" name="Content Placeholder 2"/>
          <p:cNvSpPr>
            <a:spLocks noGrp="1"/>
          </p:cNvSpPr>
          <p:nvPr>
            <p:ph idx="1"/>
          </p:nvPr>
        </p:nvSpPr>
        <p:spPr>
          <a:xfrm>
            <a:off x="304800" y="990600"/>
            <a:ext cx="7772400" cy="5135563"/>
          </a:xfrm>
        </p:spPr>
        <p:txBody>
          <a:bodyPr>
            <a:normAutofit/>
          </a:bodyPr>
          <a:lstStyle/>
          <a:p>
            <a:r>
              <a:rPr lang="en-US" u="sng" dirty="0">
                <a:solidFill>
                  <a:srgbClr val="FF0000"/>
                </a:solidFill>
              </a:rPr>
              <a:t>Facts</a:t>
            </a:r>
          </a:p>
          <a:p>
            <a:r>
              <a:rPr lang="en-US" sz="1400" b="0" dirty="0">
                <a:solidFill>
                  <a:srgbClr val="002060"/>
                </a:solidFill>
              </a:rPr>
              <a:t>ABC Ltd enjoying  huge CC and LC limits under consortium banking</a:t>
            </a:r>
          </a:p>
          <a:p>
            <a:r>
              <a:rPr lang="en-US" sz="1400" b="0" dirty="0">
                <a:solidFill>
                  <a:srgbClr val="002060"/>
                </a:solidFill>
              </a:rPr>
              <a:t>Account became NPA due to LC devolvement.</a:t>
            </a:r>
          </a:p>
          <a:p>
            <a:endParaRPr lang="en-US" u="sng" dirty="0">
              <a:solidFill>
                <a:srgbClr val="002060"/>
              </a:solidFill>
            </a:endParaRPr>
          </a:p>
          <a:p>
            <a:r>
              <a:rPr lang="en-US" u="sng" dirty="0">
                <a:solidFill>
                  <a:srgbClr val="FF0000"/>
                </a:solidFill>
              </a:rPr>
              <a:t>Findings</a:t>
            </a:r>
          </a:p>
          <a:p>
            <a:pPr marL="342900" indent="-342900" algn="just">
              <a:buFont typeface="+mj-lt"/>
              <a:buAutoNum type="alphaLcParenR"/>
            </a:pPr>
            <a:r>
              <a:rPr lang="en-US" sz="1400" b="0" dirty="0">
                <a:solidFill>
                  <a:srgbClr val="002060"/>
                </a:solidFill>
              </a:rPr>
              <a:t>All LCs issued in </a:t>
            </a:r>
            <a:r>
              <a:rPr lang="en-US" sz="1400" b="0" dirty="0" err="1">
                <a:solidFill>
                  <a:srgbClr val="002060"/>
                </a:solidFill>
              </a:rPr>
              <a:t>favour</a:t>
            </a:r>
            <a:r>
              <a:rPr lang="en-US" sz="1400" b="0" dirty="0">
                <a:solidFill>
                  <a:srgbClr val="002060"/>
                </a:solidFill>
              </a:rPr>
              <a:t> of a single party.</a:t>
            </a:r>
          </a:p>
          <a:p>
            <a:pPr marL="342900" indent="-342900" algn="just">
              <a:buFont typeface="+mj-lt"/>
              <a:buAutoNum type="alphaLcParenR"/>
            </a:pPr>
            <a:r>
              <a:rPr lang="en-US" sz="1400" b="0" dirty="0">
                <a:solidFill>
                  <a:srgbClr val="002060"/>
                </a:solidFill>
              </a:rPr>
              <a:t>LCs issued much higher than the sanctioned limit.</a:t>
            </a:r>
          </a:p>
          <a:p>
            <a:pPr marL="342900" indent="-342900" algn="just">
              <a:buFont typeface="+mj-lt"/>
              <a:buAutoNum type="alphaLcParenR"/>
            </a:pPr>
            <a:r>
              <a:rPr lang="en-US" sz="1400" b="0" dirty="0">
                <a:solidFill>
                  <a:srgbClr val="002060"/>
                </a:solidFill>
              </a:rPr>
              <a:t>Goods transported through  a single transporter not under IBA approved transporters’ list.</a:t>
            </a:r>
          </a:p>
          <a:p>
            <a:pPr marL="342900" indent="-342900" algn="just">
              <a:buFont typeface="+mj-lt"/>
              <a:buAutoNum type="alphaLcParenR"/>
            </a:pPr>
            <a:r>
              <a:rPr lang="en-US" sz="1400" b="0" dirty="0">
                <a:solidFill>
                  <a:srgbClr val="002060"/>
                </a:solidFill>
              </a:rPr>
              <a:t>Prescribed margin not maintained while issuing LCs. Short fall of Rs. 10.52 </a:t>
            </a:r>
            <a:r>
              <a:rPr lang="en-US" sz="1400" b="0" dirty="0" err="1">
                <a:solidFill>
                  <a:srgbClr val="002060"/>
                </a:solidFill>
              </a:rPr>
              <a:t>crore</a:t>
            </a:r>
            <a:r>
              <a:rPr lang="en-US" sz="1400" b="0" dirty="0">
                <a:solidFill>
                  <a:srgbClr val="002060"/>
                </a:solidFill>
              </a:rPr>
              <a:t> in margin</a:t>
            </a:r>
          </a:p>
          <a:p>
            <a:pPr marL="342900" indent="-342900" algn="just">
              <a:buFont typeface="+mj-lt"/>
              <a:buAutoNum type="alphaLcParenR"/>
            </a:pPr>
            <a:r>
              <a:rPr lang="en-US" sz="1400" b="0" dirty="0">
                <a:solidFill>
                  <a:srgbClr val="002060"/>
                </a:solidFill>
              </a:rPr>
              <a:t>Nearly 50% of  total stocks are in shape of stock in transit.</a:t>
            </a:r>
          </a:p>
          <a:p>
            <a:pPr marL="342900" indent="-342900" algn="just">
              <a:buFont typeface="+mj-lt"/>
              <a:buAutoNum type="alphaLcParenR"/>
            </a:pPr>
            <a:r>
              <a:rPr lang="en-US" sz="1400" b="0" dirty="0">
                <a:solidFill>
                  <a:srgbClr val="002060"/>
                </a:solidFill>
              </a:rPr>
              <a:t>Year end regularization of account through clearing cheques from sister concerns. Clearing cheques not sent in clearing immediately. Later on, all cheques returned back.</a:t>
            </a:r>
          </a:p>
          <a:p>
            <a:pPr marL="342900" indent="-342900" algn="just">
              <a:buFont typeface="+mj-lt"/>
              <a:buAutoNum type="alphaLcParenR"/>
            </a:pPr>
            <a:r>
              <a:rPr lang="en-US" sz="1400" dirty="0">
                <a:solidFill>
                  <a:srgbClr val="002060"/>
                </a:solidFill>
              </a:rPr>
              <a:t>Round tripping of funds on LC devolvement</a:t>
            </a:r>
            <a:r>
              <a:rPr lang="en-US" sz="1400" b="0" dirty="0">
                <a:solidFill>
                  <a:srgbClr val="002060"/>
                </a:solidFill>
              </a:rPr>
              <a:t>. Funds transferred from the account of the beneficiary (supplier) to a  common third party account and subsequently to the current account of the sister concerns.</a:t>
            </a:r>
          </a:p>
          <a:p>
            <a:endParaRPr lang="en-US" sz="1800" b="0" dirty="0"/>
          </a:p>
          <a:p>
            <a:endParaRPr lang="en-US" u="sng" dirty="0"/>
          </a:p>
        </p:txBody>
      </p:sp>
      <p:sp>
        <p:nvSpPr>
          <p:cNvPr id="4" name="Footer Placeholder 3"/>
          <p:cNvSpPr>
            <a:spLocks noGrp="1"/>
          </p:cNvSpPr>
          <p:nvPr>
            <p:ph type="ftr" sz="quarter" idx="11"/>
          </p:nvPr>
        </p:nvSpPr>
        <p:spPr>
          <a:xfrm>
            <a:off x="457200" y="6400801"/>
            <a:ext cx="4876800" cy="375920"/>
          </a:xfrm>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371600" y="-1828800"/>
            <a:ext cx="4876800" cy="990918"/>
          </a:xfrm>
        </p:spPr>
        <p:txBody>
          <a:bodyPr>
            <a:normAutofit/>
          </a:bodyPr>
          <a:lstStyle/>
          <a:p>
            <a:endParaRPr lang="en-US" dirty="0"/>
          </a:p>
        </p:txBody>
      </p:sp>
      <p:sp>
        <p:nvSpPr>
          <p:cNvPr id="3" name="Content Placeholder 2"/>
          <p:cNvSpPr>
            <a:spLocks noGrp="1"/>
          </p:cNvSpPr>
          <p:nvPr>
            <p:ph idx="1"/>
          </p:nvPr>
        </p:nvSpPr>
        <p:spPr>
          <a:xfrm>
            <a:off x="304800" y="533400"/>
            <a:ext cx="7772400" cy="5592763"/>
          </a:xfrm>
        </p:spPr>
        <p:txBody>
          <a:bodyPr>
            <a:normAutofit/>
          </a:bodyPr>
          <a:lstStyle/>
          <a:p>
            <a:pPr marL="342900" indent="-342900"/>
            <a:r>
              <a:rPr lang="en-US" sz="1600" b="0" dirty="0"/>
              <a:t>h)   </a:t>
            </a:r>
            <a:r>
              <a:rPr lang="en-US" sz="1600" b="0" dirty="0">
                <a:solidFill>
                  <a:srgbClr val="002060"/>
                </a:solidFill>
              </a:rPr>
              <a:t> DP calculated by the stock auditor Rs. 480 </a:t>
            </a:r>
            <a:r>
              <a:rPr lang="en-US" sz="1600" b="0" dirty="0" err="1">
                <a:solidFill>
                  <a:srgbClr val="002060"/>
                </a:solidFill>
              </a:rPr>
              <a:t>crores</a:t>
            </a:r>
            <a:r>
              <a:rPr lang="en-US" sz="1600" b="0" dirty="0">
                <a:solidFill>
                  <a:srgbClr val="002060"/>
                </a:solidFill>
              </a:rPr>
              <a:t> as against branch assessed   </a:t>
            </a:r>
          </a:p>
          <a:p>
            <a:pPr marL="342900" indent="-342900"/>
            <a:r>
              <a:rPr lang="en-US" sz="1600" b="0" dirty="0">
                <a:solidFill>
                  <a:srgbClr val="002060"/>
                </a:solidFill>
              </a:rPr>
              <a:t>       DP of Rs 750 </a:t>
            </a:r>
            <a:r>
              <a:rPr lang="en-US" sz="1600" b="0" dirty="0" err="1">
                <a:solidFill>
                  <a:srgbClr val="002060"/>
                </a:solidFill>
              </a:rPr>
              <a:t>crore</a:t>
            </a:r>
            <a:r>
              <a:rPr lang="en-US" sz="1600" b="0" dirty="0">
                <a:solidFill>
                  <a:srgbClr val="002060"/>
                </a:solidFill>
              </a:rPr>
              <a:t>.</a:t>
            </a:r>
          </a:p>
          <a:p>
            <a:pPr marL="400050" indent="-400050">
              <a:buAutoNum type="romanLcParenR"/>
            </a:pPr>
            <a:r>
              <a:rPr lang="en-US" sz="1600" b="0" dirty="0">
                <a:solidFill>
                  <a:srgbClr val="002060"/>
                </a:solidFill>
              </a:rPr>
              <a:t>Debtors credentials highly  unsatisfactory as per the credit rating agency. Some debtors not found at the given addresses. In certain cases, debtors found to be dealing in different products. </a:t>
            </a:r>
          </a:p>
          <a:p>
            <a:pPr marL="400050" indent="-400050"/>
            <a:r>
              <a:rPr lang="en-US" sz="1600" b="0" dirty="0">
                <a:solidFill>
                  <a:srgbClr val="002060"/>
                </a:solidFill>
              </a:rPr>
              <a:t>j)      As per subsequent stock statement, 4 parties constitute 70% of the debtors of Rs. 823 </a:t>
            </a:r>
            <a:r>
              <a:rPr lang="en-US" sz="1600" b="0" dirty="0" err="1">
                <a:solidFill>
                  <a:srgbClr val="002060"/>
                </a:solidFill>
              </a:rPr>
              <a:t>crore</a:t>
            </a:r>
            <a:r>
              <a:rPr lang="en-US" sz="1600" b="0" dirty="0">
                <a:solidFill>
                  <a:srgbClr val="002060"/>
                </a:solidFill>
              </a:rPr>
              <a:t>.</a:t>
            </a:r>
          </a:p>
          <a:p>
            <a:pPr marL="342900" indent="-342900">
              <a:buAutoNum type="alphaLcParenR" startAt="11"/>
            </a:pPr>
            <a:r>
              <a:rPr lang="en-US" sz="1600" b="0" dirty="0">
                <a:solidFill>
                  <a:srgbClr val="002060"/>
                </a:solidFill>
              </a:rPr>
              <a:t>  Transfer of funds to  an overseas subsidiary company from  CC account which       was already overdrawn.</a:t>
            </a:r>
          </a:p>
          <a:p>
            <a:pPr marL="342900" indent="-342900">
              <a:buAutoNum type="alphaLcParenR" startAt="11"/>
            </a:pPr>
            <a:r>
              <a:rPr lang="en-US" sz="1600" b="0" dirty="0">
                <a:solidFill>
                  <a:srgbClr val="002060"/>
                </a:solidFill>
              </a:rPr>
              <a:t> Sale of around Rs 3500 </a:t>
            </a:r>
            <a:r>
              <a:rPr lang="en-US" sz="1600" b="0" dirty="0" err="1">
                <a:solidFill>
                  <a:srgbClr val="002060"/>
                </a:solidFill>
              </a:rPr>
              <a:t>crore</a:t>
            </a:r>
            <a:r>
              <a:rPr lang="en-US" sz="1600" b="0" dirty="0">
                <a:solidFill>
                  <a:srgbClr val="002060"/>
                </a:solidFill>
              </a:rPr>
              <a:t> to 3 parties having total net worth of around Rs 2  </a:t>
            </a:r>
            <a:r>
              <a:rPr lang="en-US" sz="1600" b="0" dirty="0" err="1">
                <a:solidFill>
                  <a:srgbClr val="002060"/>
                </a:solidFill>
              </a:rPr>
              <a:t>crore</a:t>
            </a:r>
            <a:r>
              <a:rPr lang="en-US" sz="1600" b="0" dirty="0">
                <a:solidFill>
                  <a:srgbClr val="002060"/>
                </a:solidFill>
              </a:rPr>
              <a:t>.</a:t>
            </a:r>
          </a:p>
          <a:p>
            <a:endParaRPr lang="en-US" sz="1600" b="0" dirty="0"/>
          </a:p>
          <a:p>
            <a:endParaRPr lang="en-US" sz="1600" b="0" dirty="0"/>
          </a:p>
          <a:p>
            <a:r>
              <a:rPr lang="en-US" sz="1600" b="0" dirty="0"/>
              <a:t> </a:t>
            </a:r>
          </a:p>
          <a:p>
            <a:endParaRPr lang="en-US" sz="1600" b="0" dirty="0"/>
          </a:p>
          <a:p>
            <a:endParaRPr lang="en-US" sz="1600" b="0" dirty="0"/>
          </a:p>
        </p:txBody>
      </p:sp>
      <p:sp>
        <p:nvSpPr>
          <p:cNvPr id="4" name="Footer Placeholder 3"/>
          <p:cNvSpPr>
            <a:spLocks noGrp="1"/>
          </p:cNvSpPr>
          <p:nvPr>
            <p:ph type="ftr" sz="quarter" idx="11"/>
          </p:nvPr>
        </p:nvSpPr>
        <p:spPr>
          <a:xfrm>
            <a:off x="2438400" y="6388774"/>
            <a:ext cx="4953000" cy="452120"/>
          </a:xfrm>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09282"/>
          </a:xfrm>
        </p:spPr>
        <p:txBody>
          <a:bodyPr>
            <a:normAutofit fontScale="90000"/>
          </a:bodyPr>
          <a:lstStyle/>
          <a:p>
            <a:r>
              <a:rPr lang="en-US" dirty="0"/>
              <a:t>CASE STUDY-2</a:t>
            </a:r>
          </a:p>
        </p:txBody>
      </p:sp>
      <p:sp>
        <p:nvSpPr>
          <p:cNvPr id="3" name="Content Placeholder 2"/>
          <p:cNvSpPr>
            <a:spLocks noGrp="1"/>
          </p:cNvSpPr>
          <p:nvPr>
            <p:ph idx="1"/>
          </p:nvPr>
        </p:nvSpPr>
        <p:spPr>
          <a:xfrm>
            <a:off x="304800" y="990600"/>
            <a:ext cx="7772400" cy="5135563"/>
          </a:xfrm>
        </p:spPr>
        <p:txBody>
          <a:bodyPr>
            <a:normAutofit lnSpcReduction="10000"/>
          </a:bodyPr>
          <a:lstStyle/>
          <a:p>
            <a:r>
              <a:rPr lang="en-US" u="sng" dirty="0">
                <a:solidFill>
                  <a:srgbClr val="FF0000"/>
                </a:solidFill>
              </a:rPr>
              <a:t>Facts</a:t>
            </a:r>
          </a:p>
          <a:p>
            <a:pPr algn="just"/>
            <a:r>
              <a:rPr lang="en-US" sz="1500" b="0" dirty="0">
                <a:solidFill>
                  <a:srgbClr val="002060"/>
                </a:solidFill>
              </a:rPr>
              <a:t>ABC Ltd enjoying CC and LC limits under sole banking.</a:t>
            </a:r>
          </a:p>
          <a:p>
            <a:pPr algn="just"/>
            <a:r>
              <a:rPr lang="en-US" sz="1500" b="0" dirty="0">
                <a:solidFill>
                  <a:srgbClr val="002060"/>
                </a:solidFill>
              </a:rPr>
              <a:t>Account facing liquidity problem. Frequent LC devolvement </a:t>
            </a:r>
            <a:r>
              <a:rPr lang="en-US" sz="1500" b="0" dirty="0" err="1">
                <a:solidFill>
                  <a:srgbClr val="002060"/>
                </a:solidFill>
              </a:rPr>
              <a:t>inspite</a:t>
            </a:r>
            <a:r>
              <a:rPr lang="en-US" sz="1500" b="0" dirty="0">
                <a:solidFill>
                  <a:srgbClr val="002060"/>
                </a:solidFill>
              </a:rPr>
              <a:t> of healthy financials as per audited balance sheet (huge turnover, healthy profits, all debtors outstanding below 6 months)</a:t>
            </a:r>
          </a:p>
          <a:p>
            <a:pPr algn="just"/>
            <a:endParaRPr lang="en-US" sz="1500" b="0" dirty="0">
              <a:solidFill>
                <a:srgbClr val="002060"/>
              </a:solidFill>
            </a:endParaRPr>
          </a:p>
          <a:p>
            <a:r>
              <a:rPr lang="en-US" u="sng" dirty="0">
                <a:solidFill>
                  <a:srgbClr val="FF0000"/>
                </a:solidFill>
              </a:rPr>
              <a:t>Findings</a:t>
            </a:r>
          </a:p>
          <a:p>
            <a:endParaRPr lang="en-US" u="sng" dirty="0">
              <a:solidFill>
                <a:srgbClr val="FF0000"/>
              </a:solidFill>
            </a:endParaRPr>
          </a:p>
          <a:p>
            <a:pPr marL="342900" indent="-342900" algn="just">
              <a:buFont typeface="+mj-lt"/>
              <a:buAutoNum type="alphaLcParenR"/>
            </a:pPr>
            <a:r>
              <a:rPr lang="en-US" sz="1500" b="0" dirty="0">
                <a:solidFill>
                  <a:srgbClr val="002060"/>
                </a:solidFill>
              </a:rPr>
              <a:t>Audited financials submitted to the branch not filed with ROC for 3 years</a:t>
            </a:r>
          </a:p>
          <a:p>
            <a:pPr marL="342900" indent="-342900" algn="just">
              <a:buFont typeface="+mj-lt"/>
              <a:buAutoNum type="alphaLcParenR"/>
            </a:pPr>
            <a:r>
              <a:rPr lang="en-US" sz="1500" b="0" dirty="0">
                <a:solidFill>
                  <a:srgbClr val="002060"/>
                </a:solidFill>
              </a:rPr>
              <a:t>Borrower dealing in steel items as per records, LCs of Rs. 15 </a:t>
            </a:r>
            <a:r>
              <a:rPr lang="en-US" sz="1500" b="0" dirty="0" err="1">
                <a:solidFill>
                  <a:srgbClr val="002060"/>
                </a:solidFill>
              </a:rPr>
              <a:t>crore</a:t>
            </a:r>
            <a:r>
              <a:rPr lang="en-US" sz="1500" b="0" dirty="0">
                <a:solidFill>
                  <a:srgbClr val="002060"/>
                </a:solidFill>
              </a:rPr>
              <a:t> issued for purchase of rice, </a:t>
            </a:r>
          </a:p>
          <a:p>
            <a:pPr marL="342900" indent="-342900" algn="just">
              <a:buFont typeface="+mj-lt"/>
              <a:buAutoNum type="alphaLcParenR"/>
            </a:pPr>
            <a:r>
              <a:rPr lang="en-US" sz="1500" b="0" dirty="0">
                <a:solidFill>
                  <a:srgbClr val="002060"/>
                </a:solidFill>
              </a:rPr>
              <a:t>In stock statement, the amount due to sundry creditor is only Rs. 4.31 </a:t>
            </a:r>
            <a:r>
              <a:rPr lang="en-US" sz="1500" b="0" dirty="0" err="1">
                <a:solidFill>
                  <a:srgbClr val="002060"/>
                </a:solidFill>
              </a:rPr>
              <a:t>lacs</a:t>
            </a:r>
            <a:r>
              <a:rPr lang="en-US" sz="1500" b="0" dirty="0">
                <a:solidFill>
                  <a:srgbClr val="002060"/>
                </a:solidFill>
              </a:rPr>
              <a:t>. As per explanation later provided by the borrower, the amount due to the suppliers under LC  are not credited to  party’s account but  credited to LC Payable account. </a:t>
            </a:r>
          </a:p>
          <a:p>
            <a:pPr marL="342900" indent="-342900" algn="just">
              <a:buFont typeface="+mj-lt"/>
              <a:buAutoNum type="alphaLcParenR"/>
            </a:pPr>
            <a:r>
              <a:rPr lang="en-US" sz="1500" b="0" dirty="0">
                <a:solidFill>
                  <a:srgbClr val="002060"/>
                </a:solidFill>
              </a:rPr>
              <a:t>Underreporting of Creditors with excess DP allowed.</a:t>
            </a:r>
          </a:p>
          <a:p>
            <a:pPr marL="342900" indent="-342900" algn="just">
              <a:buFont typeface="+mj-lt"/>
              <a:buAutoNum type="alphaLcParenR"/>
            </a:pPr>
            <a:r>
              <a:rPr lang="en-US" sz="1500" b="0" dirty="0">
                <a:solidFill>
                  <a:srgbClr val="002060"/>
                </a:solidFill>
              </a:rPr>
              <a:t>Major debtor one party which deals in IT products</a:t>
            </a:r>
          </a:p>
          <a:p>
            <a:pPr>
              <a:buFontTx/>
              <a:buChar char="-"/>
            </a:pPr>
            <a:endParaRPr lang="en-US" b="0" dirty="0"/>
          </a:p>
          <a:p>
            <a:endParaRPr lang="en-US" u="sng" dirty="0"/>
          </a:p>
        </p:txBody>
      </p:sp>
      <p:sp>
        <p:nvSpPr>
          <p:cNvPr id="4" name="Footer Placeholder 3"/>
          <p:cNvSpPr>
            <a:spLocks noGrp="1"/>
          </p:cNvSpPr>
          <p:nvPr>
            <p:ph type="ftr" sz="quarter" idx="11"/>
          </p:nvPr>
        </p:nvSpPr>
        <p:spPr>
          <a:xfrm>
            <a:off x="457200" y="6477001"/>
            <a:ext cx="4724400" cy="299720"/>
          </a:xfrm>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685482"/>
          </a:xfrm>
        </p:spPr>
        <p:txBody>
          <a:bodyPr/>
          <a:lstStyle/>
          <a:p>
            <a:r>
              <a:rPr lang="en-US" dirty="0"/>
              <a:t>CASE STUDY-3</a:t>
            </a:r>
          </a:p>
        </p:txBody>
      </p:sp>
      <p:sp>
        <p:nvSpPr>
          <p:cNvPr id="3" name="Content Placeholder 2"/>
          <p:cNvSpPr>
            <a:spLocks noGrp="1"/>
          </p:cNvSpPr>
          <p:nvPr>
            <p:ph idx="1"/>
          </p:nvPr>
        </p:nvSpPr>
        <p:spPr>
          <a:xfrm>
            <a:off x="381000" y="1036637"/>
            <a:ext cx="7696200" cy="5135563"/>
          </a:xfrm>
        </p:spPr>
        <p:txBody>
          <a:bodyPr/>
          <a:lstStyle/>
          <a:p>
            <a:r>
              <a:rPr lang="en-US" u="sng" dirty="0">
                <a:solidFill>
                  <a:srgbClr val="FF0000"/>
                </a:solidFill>
              </a:rPr>
              <a:t>Facts</a:t>
            </a:r>
          </a:p>
          <a:p>
            <a:endParaRPr lang="en-US" sz="1400" b="0" dirty="0">
              <a:solidFill>
                <a:schemeClr val="accent3">
                  <a:lumMod val="50000"/>
                </a:schemeClr>
              </a:solidFill>
            </a:endParaRPr>
          </a:p>
          <a:p>
            <a:r>
              <a:rPr lang="en-US" sz="1400" b="0" dirty="0">
                <a:solidFill>
                  <a:srgbClr val="002060"/>
                </a:solidFill>
              </a:rPr>
              <a:t>ABC Ltd availing CC as well LC limits from the consortium of  bankers .</a:t>
            </a:r>
          </a:p>
          <a:p>
            <a:r>
              <a:rPr lang="en-US" sz="1400" b="0" dirty="0">
                <a:solidFill>
                  <a:srgbClr val="002060"/>
                </a:solidFill>
              </a:rPr>
              <a:t>Account turning NPA due to irregular CC caused by LC devolvement</a:t>
            </a:r>
          </a:p>
          <a:p>
            <a:endParaRPr lang="en-US" u="sng" dirty="0">
              <a:solidFill>
                <a:srgbClr val="002060"/>
              </a:solidFill>
            </a:endParaRPr>
          </a:p>
          <a:p>
            <a:r>
              <a:rPr lang="en-US" u="sng" dirty="0">
                <a:solidFill>
                  <a:srgbClr val="FF0000"/>
                </a:solidFill>
              </a:rPr>
              <a:t>Findings</a:t>
            </a:r>
          </a:p>
          <a:p>
            <a:endParaRPr lang="en-US" b="0" dirty="0"/>
          </a:p>
          <a:p>
            <a:pPr marL="342900" indent="-342900">
              <a:buFont typeface="+mj-lt"/>
              <a:buAutoNum type="alphaLcParenR"/>
            </a:pPr>
            <a:r>
              <a:rPr lang="en-US" sz="1400" b="0" dirty="0">
                <a:solidFill>
                  <a:srgbClr val="002060"/>
                </a:solidFill>
              </a:rPr>
              <a:t>LCs issued in </a:t>
            </a:r>
            <a:r>
              <a:rPr lang="en-US" sz="1400" b="0" dirty="0" err="1">
                <a:solidFill>
                  <a:srgbClr val="002060"/>
                </a:solidFill>
              </a:rPr>
              <a:t>favour</a:t>
            </a:r>
            <a:r>
              <a:rPr lang="en-US" sz="1400" b="0" dirty="0">
                <a:solidFill>
                  <a:srgbClr val="002060"/>
                </a:solidFill>
              </a:rPr>
              <a:t> of parties with dubious credentials.  VAT registration cancelled with pending  CBI cases for fraudulent activities. Goods transported through unapproved transporters.</a:t>
            </a:r>
          </a:p>
          <a:p>
            <a:pPr marL="342900" indent="-342900">
              <a:buFont typeface="+mj-lt"/>
              <a:buAutoNum type="alphaLcParenR"/>
            </a:pPr>
            <a:r>
              <a:rPr lang="en-US" sz="1400" b="0" dirty="0">
                <a:solidFill>
                  <a:srgbClr val="002060"/>
                </a:solidFill>
              </a:rPr>
              <a:t>Cases of round tripping.</a:t>
            </a:r>
          </a:p>
          <a:p>
            <a:pPr marL="342900" indent="-342900">
              <a:buFont typeface="+mj-lt"/>
              <a:buAutoNum type="alphaLcParenR"/>
            </a:pPr>
            <a:r>
              <a:rPr lang="en-US" sz="1400" b="0" dirty="0">
                <a:solidFill>
                  <a:srgbClr val="002060"/>
                </a:solidFill>
              </a:rPr>
              <a:t>Use of short term funds amounting to Rs. 20.81 </a:t>
            </a:r>
            <a:r>
              <a:rPr lang="en-US" sz="1400" b="0" dirty="0" err="1">
                <a:solidFill>
                  <a:srgbClr val="002060"/>
                </a:solidFill>
              </a:rPr>
              <a:t>crore</a:t>
            </a:r>
            <a:r>
              <a:rPr lang="en-US" sz="1400" b="0" dirty="0">
                <a:solidFill>
                  <a:srgbClr val="002060"/>
                </a:solidFill>
              </a:rPr>
              <a:t> for long term purposes.</a:t>
            </a:r>
          </a:p>
          <a:p>
            <a:pPr marL="457200" indent="-457200">
              <a:buFont typeface="+mj-lt"/>
              <a:buAutoNum type="alphaLcParenR"/>
            </a:pPr>
            <a:endParaRPr lang="en-US" dirty="0">
              <a:solidFill>
                <a:srgbClr val="002060"/>
              </a:solidFill>
            </a:endParaRPr>
          </a:p>
        </p:txBody>
      </p:sp>
      <p:sp>
        <p:nvSpPr>
          <p:cNvPr id="4" name="Footer Placeholder 3"/>
          <p:cNvSpPr>
            <a:spLocks noGrp="1"/>
          </p:cNvSpPr>
          <p:nvPr>
            <p:ph type="ftr" sz="quarter" idx="11"/>
          </p:nvPr>
        </p:nvSpPr>
        <p:spPr>
          <a:xfrm>
            <a:off x="457200" y="6324601"/>
            <a:ext cx="4572000" cy="452120"/>
          </a:xfrm>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5257800" cy="152400"/>
          </a:xfrm>
        </p:spPr>
        <p:txBody>
          <a:bodyPr>
            <a:normAutofit fontScale="90000"/>
          </a:bodyPr>
          <a:lstStyle/>
          <a:p>
            <a:endParaRPr lang="en-US" dirty="0"/>
          </a:p>
        </p:txBody>
      </p:sp>
      <p:sp>
        <p:nvSpPr>
          <p:cNvPr id="3" name="Content Placeholder 2"/>
          <p:cNvSpPr>
            <a:spLocks noGrp="1"/>
          </p:cNvSpPr>
          <p:nvPr>
            <p:ph idx="1"/>
          </p:nvPr>
        </p:nvSpPr>
        <p:spPr>
          <a:xfrm>
            <a:off x="381000" y="228600"/>
            <a:ext cx="7696200" cy="5897563"/>
          </a:xfrm>
        </p:spPr>
        <p:txBody>
          <a:bodyPr>
            <a:normAutofit/>
          </a:bodyPr>
          <a:lstStyle/>
          <a:p>
            <a:pPr algn="just"/>
            <a:r>
              <a:rPr lang="en-US" sz="1600" b="0" dirty="0">
                <a:solidFill>
                  <a:srgbClr val="002060"/>
                </a:solidFill>
              </a:rPr>
              <a:t>Concealment of facts at the time of initial sanction</a:t>
            </a:r>
            <a:r>
              <a:rPr lang="en-US" sz="1600" dirty="0">
                <a:solidFill>
                  <a:srgbClr val="002060"/>
                </a:solidFill>
              </a:rPr>
              <a:t>. Net profit of Rs. 43 </a:t>
            </a:r>
            <a:r>
              <a:rPr lang="en-US" sz="1600" dirty="0" err="1">
                <a:solidFill>
                  <a:srgbClr val="002060"/>
                </a:solidFill>
              </a:rPr>
              <a:t>crore</a:t>
            </a:r>
            <a:r>
              <a:rPr lang="en-US" sz="1600" dirty="0">
                <a:solidFill>
                  <a:srgbClr val="002060"/>
                </a:solidFill>
              </a:rPr>
              <a:t> as per audited balance sheet without considering Rs. 63 </a:t>
            </a:r>
            <a:r>
              <a:rPr lang="en-US" sz="1600" dirty="0" err="1">
                <a:solidFill>
                  <a:srgbClr val="002060"/>
                </a:solidFill>
              </a:rPr>
              <a:t>crore</a:t>
            </a:r>
            <a:r>
              <a:rPr lang="en-US" sz="1600" dirty="0">
                <a:solidFill>
                  <a:srgbClr val="002060"/>
                </a:solidFill>
              </a:rPr>
              <a:t> of bad debts claimed in ITR .Undisputed statutory dues of Rs 30.84 </a:t>
            </a:r>
            <a:r>
              <a:rPr lang="en-US" sz="1600" dirty="0" err="1">
                <a:solidFill>
                  <a:srgbClr val="002060"/>
                </a:solidFill>
              </a:rPr>
              <a:t>crore</a:t>
            </a:r>
            <a:r>
              <a:rPr lang="en-US" sz="1600" dirty="0">
                <a:solidFill>
                  <a:srgbClr val="002060"/>
                </a:solidFill>
              </a:rPr>
              <a:t> as  per  CARO.</a:t>
            </a:r>
          </a:p>
          <a:p>
            <a:pPr algn="just"/>
            <a:endParaRPr lang="en-US" sz="1800" b="0" u="sng" dirty="0">
              <a:solidFill>
                <a:srgbClr val="002060"/>
              </a:solidFill>
            </a:endParaRPr>
          </a:p>
          <a:p>
            <a:pPr algn="just"/>
            <a:r>
              <a:rPr lang="en-US" sz="1800" b="0" u="sng" dirty="0">
                <a:solidFill>
                  <a:srgbClr val="FF0000"/>
                </a:solidFill>
              </a:rPr>
              <a:t>Huge decline in financials :</a:t>
            </a:r>
            <a:endParaRPr lang="en-US" sz="1800" dirty="0">
              <a:solidFill>
                <a:srgbClr val="FF0000"/>
              </a:solidFill>
            </a:endParaRPr>
          </a:p>
        </p:txBody>
      </p:sp>
      <p:sp>
        <p:nvSpPr>
          <p:cNvPr id="4" name="Footer Placeholder 3"/>
          <p:cNvSpPr>
            <a:spLocks noGrp="1"/>
          </p:cNvSpPr>
          <p:nvPr>
            <p:ph type="ftr" sz="quarter" idx="11"/>
          </p:nvPr>
        </p:nvSpPr>
        <p:spPr>
          <a:xfrm>
            <a:off x="457200" y="6248401"/>
            <a:ext cx="4724400" cy="528320"/>
          </a:xfrm>
        </p:spPr>
        <p:txBody>
          <a:bodyPr/>
          <a:lstStyle/>
          <a:p>
            <a:endParaRPr lang="en-US" dirty="0"/>
          </a:p>
          <a:p>
            <a:endParaRPr lang="en-US" b="1" dirty="0">
              <a:solidFill>
                <a:srgbClr val="FF0000"/>
              </a:solidFill>
            </a:endParaRP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036591267"/>
              </p:ext>
            </p:extLst>
          </p:nvPr>
        </p:nvGraphicFramePr>
        <p:xfrm>
          <a:off x="304800" y="2458929"/>
          <a:ext cx="7239000" cy="3368818"/>
        </p:xfrm>
        <a:graphic>
          <a:graphicData uri="http://schemas.openxmlformats.org/drawingml/2006/table">
            <a:tbl>
              <a:tblPr firstRow="1" bandRow="1">
                <a:tableStyleId>{7DF18680-E054-41AD-8BC1-D1AEF772440D}</a:tableStyleId>
              </a:tblPr>
              <a:tblGrid>
                <a:gridCol w="3076575">
                  <a:extLst>
                    <a:ext uri="{9D8B030D-6E8A-4147-A177-3AD203B41FA5}">
                      <a16:colId xmlns:a16="http://schemas.microsoft.com/office/drawing/2014/main" val="20000"/>
                    </a:ext>
                  </a:extLst>
                </a:gridCol>
                <a:gridCol w="2294296">
                  <a:extLst>
                    <a:ext uri="{9D8B030D-6E8A-4147-A177-3AD203B41FA5}">
                      <a16:colId xmlns:a16="http://schemas.microsoft.com/office/drawing/2014/main" val="20001"/>
                    </a:ext>
                  </a:extLst>
                </a:gridCol>
                <a:gridCol w="1868129">
                  <a:extLst>
                    <a:ext uri="{9D8B030D-6E8A-4147-A177-3AD203B41FA5}">
                      <a16:colId xmlns:a16="http://schemas.microsoft.com/office/drawing/2014/main" val="20002"/>
                    </a:ext>
                  </a:extLst>
                </a:gridCol>
              </a:tblGrid>
              <a:tr h="970071">
                <a:tc>
                  <a:txBody>
                    <a:bodyPr/>
                    <a:lstStyle/>
                    <a:p>
                      <a:r>
                        <a:rPr lang="en-US" sz="1500" dirty="0">
                          <a:solidFill>
                            <a:srgbClr val="002060"/>
                          </a:solidFill>
                        </a:rPr>
                        <a:t>Financials</a:t>
                      </a:r>
                    </a:p>
                  </a:txBody>
                  <a:tcPr marT="37785" marB="37785"/>
                </a:tc>
                <a:tc>
                  <a:txBody>
                    <a:bodyPr/>
                    <a:lstStyle/>
                    <a:p>
                      <a:r>
                        <a:rPr lang="en-US" sz="1500" dirty="0">
                          <a:solidFill>
                            <a:srgbClr val="002060"/>
                          </a:solidFill>
                        </a:rPr>
                        <a:t>Year of sanction</a:t>
                      </a:r>
                    </a:p>
                  </a:txBody>
                  <a:tcPr marT="37785" marB="37785"/>
                </a:tc>
                <a:tc>
                  <a:txBody>
                    <a:bodyPr/>
                    <a:lstStyle/>
                    <a:p>
                      <a:r>
                        <a:rPr lang="en-US" sz="1500" dirty="0">
                          <a:solidFill>
                            <a:srgbClr val="002060"/>
                          </a:solidFill>
                        </a:rPr>
                        <a:t>Year of NPA</a:t>
                      </a:r>
                    </a:p>
                  </a:txBody>
                  <a:tcPr marT="37785" marB="37785"/>
                </a:tc>
                <a:extLst>
                  <a:ext uri="{0D108BD9-81ED-4DB2-BD59-A6C34878D82A}">
                    <a16:rowId xmlns:a16="http://schemas.microsoft.com/office/drawing/2014/main" val="10000"/>
                  </a:ext>
                </a:extLst>
              </a:tr>
              <a:tr h="699635">
                <a:tc>
                  <a:txBody>
                    <a:bodyPr/>
                    <a:lstStyle/>
                    <a:p>
                      <a:r>
                        <a:rPr lang="en-US" sz="1500" dirty="0">
                          <a:solidFill>
                            <a:srgbClr val="002060"/>
                          </a:solidFill>
                        </a:rPr>
                        <a:t>Raw material consumption to sales</a:t>
                      </a:r>
                    </a:p>
                  </a:txBody>
                  <a:tcPr marT="37785" marB="37785"/>
                </a:tc>
                <a:tc>
                  <a:txBody>
                    <a:bodyPr/>
                    <a:lstStyle/>
                    <a:p>
                      <a:r>
                        <a:rPr lang="en-US" sz="1500" dirty="0">
                          <a:solidFill>
                            <a:srgbClr val="002060"/>
                          </a:solidFill>
                        </a:rPr>
                        <a:t>67.59%</a:t>
                      </a:r>
                    </a:p>
                  </a:txBody>
                  <a:tcPr marT="37785" marB="37785"/>
                </a:tc>
                <a:tc>
                  <a:txBody>
                    <a:bodyPr/>
                    <a:lstStyle/>
                    <a:p>
                      <a:r>
                        <a:rPr lang="en-US" sz="1500" dirty="0">
                          <a:solidFill>
                            <a:srgbClr val="002060"/>
                          </a:solidFill>
                        </a:rPr>
                        <a:t>99.51% </a:t>
                      </a:r>
                    </a:p>
                  </a:txBody>
                  <a:tcPr marT="37785" marB="37785"/>
                </a:tc>
                <a:extLst>
                  <a:ext uri="{0D108BD9-81ED-4DB2-BD59-A6C34878D82A}">
                    <a16:rowId xmlns:a16="http://schemas.microsoft.com/office/drawing/2014/main" val="10001"/>
                  </a:ext>
                </a:extLst>
              </a:tr>
              <a:tr h="999477">
                <a:tc>
                  <a:txBody>
                    <a:bodyPr/>
                    <a:lstStyle/>
                    <a:p>
                      <a:r>
                        <a:rPr lang="en-US" sz="1500" dirty="0">
                          <a:solidFill>
                            <a:srgbClr val="002060"/>
                          </a:solidFill>
                        </a:rPr>
                        <a:t>Sundry Debtors over 6 months</a:t>
                      </a:r>
                    </a:p>
                  </a:txBody>
                  <a:tcPr marT="37785" marB="37785"/>
                </a:tc>
                <a:tc>
                  <a:txBody>
                    <a:bodyPr/>
                    <a:lstStyle/>
                    <a:p>
                      <a:r>
                        <a:rPr lang="en-US" sz="1500" dirty="0">
                          <a:solidFill>
                            <a:srgbClr val="002060"/>
                          </a:solidFill>
                        </a:rPr>
                        <a:t>Rs 28.25</a:t>
                      </a:r>
                    </a:p>
                    <a:p>
                      <a:r>
                        <a:rPr lang="en-US" sz="1500" dirty="0" err="1">
                          <a:solidFill>
                            <a:srgbClr val="002060"/>
                          </a:solidFill>
                        </a:rPr>
                        <a:t>Lacs</a:t>
                      </a:r>
                      <a:endParaRPr lang="en-US" sz="1500" dirty="0">
                        <a:solidFill>
                          <a:srgbClr val="002060"/>
                        </a:solidFill>
                      </a:endParaRPr>
                    </a:p>
                  </a:txBody>
                  <a:tcPr marT="37785" marB="37785"/>
                </a:tc>
                <a:tc>
                  <a:txBody>
                    <a:bodyPr/>
                    <a:lstStyle/>
                    <a:p>
                      <a:r>
                        <a:rPr lang="en-US" sz="1500" dirty="0">
                          <a:solidFill>
                            <a:srgbClr val="002060"/>
                          </a:solidFill>
                        </a:rPr>
                        <a:t>Rs 280.60 </a:t>
                      </a:r>
                      <a:r>
                        <a:rPr lang="en-US" sz="1500" dirty="0" err="1">
                          <a:solidFill>
                            <a:srgbClr val="002060"/>
                          </a:solidFill>
                        </a:rPr>
                        <a:t>crore</a:t>
                      </a:r>
                      <a:endParaRPr lang="en-US" sz="1500" dirty="0">
                        <a:solidFill>
                          <a:srgbClr val="002060"/>
                        </a:solidFill>
                      </a:endParaRPr>
                    </a:p>
                    <a:p>
                      <a:r>
                        <a:rPr lang="en-US" sz="1500" dirty="0">
                          <a:solidFill>
                            <a:srgbClr val="002060"/>
                          </a:solidFill>
                        </a:rPr>
                        <a:t>(76% of total debtors)</a:t>
                      </a:r>
                    </a:p>
                  </a:txBody>
                  <a:tcPr marT="37785" marB="37785"/>
                </a:tc>
                <a:extLst>
                  <a:ext uri="{0D108BD9-81ED-4DB2-BD59-A6C34878D82A}">
                    <a16:rowId xmlns:a16="http://schemas.microsoft.com/office/drawing/2014/main" val="10002"/>
                  </a:ext>
                </a:extLst>
              </a:tr>
              <a:tr h="699635">
                <a:tc>
                  <a:txBody>
                    <a:bodyPr/>
                    <a:lstStyle/>
                    <a:p>
                      <a:r>
                        <a:rPr lang="en-US" sz="1500" dirty="0">
                          <a:solidFill>
                            <a:srgbClr val="002060"/>
                          </a:solidFill>
                        </a:rPr>
                        <a:t>Net profit/Loss</a:t>
                      </a:r>
                    </a:p>
                  </a:txBody>
                  <a:tcPr marT="37785" marB="37785"/>
                </a:tc>
                <a:tc>
                  <a:txBody>
                    <a:bodyPr/>
                    <a:lstStyle/>
                    <a:p>
                      <a:r>
                        <a:rPr lang="en-US" sz="1500" dirty="0">
                          <a:solidFill>
                            <a:srgbClr val="002060"/>
                          </a:solidFill>
                        </a:rPr>
                        <a:t>Rs 42.57 </a:t>
                      </a:r>
                      <a:r>
                        <a:rPr lang="en-US" sz="1500" dirty="0" err="1">
                          <a:solidFill>
                            <a:srgbClr val="002060"/>
                          </a:solidFill>
                        </a:rPr>
                        <a:t>crore</a:t>
                      </a:r>
                      <a:endParaRPr lang="en-US" sz="1500" dirty="0">
                        <a:solidFill>
                          <a:srgbClr val="002060"/>
                        </a:solidFill>
                      </a:endParaRPr>
                    </a:p>
                  </a:txBody>
                  <a:tcPr marT="37785" marB="37785"/>
                </a:tc>
                <a:tc>
                  <a:txBody>
                    <a:bodyPr/>
                    <a:lstStyle/>
                    <a:p>
                      <a:r>
                        <a:rPr lang="en-US" sz="1500" dirty="0">
                          <a:solidFill>
                            <a:srgbClr val="002060"/>
                          </a:solidFill>
                        </a:rPr>
                        <a:t>(-) Rs 105.94 </a:t>
                      </a:r>
                      <a:r>
                        <a:rPr lang="en-US" sz="1500" dirty="0" err="1">
                          <a:solidFill>
                            <a:srgbClr val="002060"/>
                          </a:solidFill>
                        </a:rPr>
                        <a:t>Crore</a:t>
                      </a:r>
                      <a:endParaRPr lang="en-US" sz="1500" dirty="0">
                        <a:solidFill>
                          <a:srgbClr val="002060"/>
                        </a:solidFill>
                      </a:endParaRPr>
                    </a:p>
                  </a:txBody>
                  <a:tcPr marT="37785" marB="37785"/>
                </a:tc>
                <a:extLst>
                  <a:ext uri="{0D108BD9-81ED-4DB2-BD59-A6C34878D82A}">
                    <a16:rowId xmlns:a16="http://schemas.microsoft.com/office/drawing/2014/main" val="10003"/>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5410200" cy="685800"/>
          </a:xfrm>
        </p:spPr>
        <p:txBody>
          <a:bodyPr>
            <a:normAutofit/>
          </a:bodyPr>
          <a:lstStyle/>
          <a:p>
            <a:endParaRPr lang="en-US" dirty="0"/>
          </a:p>
        </p:txBody>
      </p:sp>
      <p:sp>
        <p:nvSpPr>
          <p:cNvPr id="3" name="Content Placeholder 2"/>
          <p:cNvSpPr>
            <a:spLocks noGrp="1"/>
          </p:cNvSpPr>
          <p:nvPr>
            <p:ph idx="1"/>
          </p:nvPr>
        </p:nvSpPr>
        <p:spPr>
          <a:xfrm>
            <a:off x="381000" y="533400"/>
            <a:ext cx="7696200" cy="5592763"/>
          </a:xfrm>
        </p:spPr>
        <p:txBody>
          <a:bodyPr>
            <a:normAutofit lnSpcReduction="10000"/>
          </a:bodyPr>
          <a:lstStyle/>
          <a:p>
            <a:r>
              <a:rPr lang="en-US" sz="2800" dirty="0">
                <a:solidFill>
                  <a:schemeClr val="tx2"/>
                </a:solidFill>
              </a:rPr>
              <a:t>CASE STUDY-4</a:t>
            </a:r>
          </a:p>
          <a:p>
            <a:r>
              <a:rPr lang="en-US" sz="2400" u="sng" dirty="0">
                <a:solidFill>
                  <a:srgbClr val="FF0000"/>
                </a:solidFill>
              </a:rPr>
              <a:t>Facts</a:t>
            </a:r>
          </a:p>
          <a:p>
            <a:r>
              <a:rPr lang="en-US" sz="1400" b="0" dirty="0">
                <a:solidFill>
                  <a:srgbClr val="002060"/>
                </a:solidFill>
              </a:rPr>
              <a:t>ABC Ltd availing CC as well LC limits from the consortium of 4 bankers .</a:t>
            </a:r>
          </a:p>
          <a:p>
            <a:r>
              <a:rPr lang="en-US" sz="1400" b="0" dirty="0">
                <a:solidFill>
                  <a:srgbClr val="002060"/>
                </a:solidFill>
              </a:rPr>
              <a:t>Account turning NPA due to irregular CC caused by LC devolvement.</a:t>
            </a:r>
          </a:p>
          <a:p>
            <a:r>
              <a:rPr lang="en-US" sz="1400" b="0" dirty="0">
                <a:solidFill>
                  <a:srgbClr val="002060"/>
                </a:solidFill>
              </a:rPr>
              <a:t>ABC Ltd filed petition with NCLT under IBC for resolution  due to huge losses and inability to pay bank dues.</a:t>
            </a:r>
          </a:p>
          <a:p>
            <a:endParaRPr lang="en-US" sz="1400" u="sng" dirty="0">
              <a:solidFill>
                <a:srgbClr val="FF0000"/>
              </a:solidFill>
            </a:endParaRPr>
          </a:p>
          <a:p>
            <a:r>
              <a:rPr lang="en-US" sz="2400" u="sng" dirty="0">
                <a:solidFill>
                  <a:srgbClr val="FF0000"/>
                </a:solidFill>
              </a:rPr>
              <a:t>Findings :</a:t>
            </a:r>
          </a:p>
          <a:p>
            <a:endParaRPr lang="en-US" sz="1400" u="sng" dirty="0">
              <a:solidFill>
                <a:srgbClr val="FF0000"/>
              </a:solidFill>
            </a:endParaRPr>
          </a:p>
          <a:p>
            <a:pPr marL="342900" indent="-342900">
              <a:buFont typeface="+mj-lt"/>
              <a:buAutoNum type="alphaLcParenR"/>
            </a:pPr>
            <a:r>
              <a:rPr lang="en-US" sz="1400" b="0" dirty="0">
                <a:solidFill>
                  <a:srgbClr val="002060"/>
                </a:solidFill>
              </a:rPr>
              <a:t>Increase in share capital of Rs. 23 </a:t>
            </a:r>
            <a:r>
              <a:rPr lang="en-US" sz="1400" b="0" dirty="0" err="1">
                <a:solidFill>
                  <a:srgbClr val="002060"/>
                </a:solidFill>
              </a:rPr>
              <a:t>crore</a:t>
            </a:r>
            <a:r>
              <a:rPr lang="en-US" sz="1400" b="0" dirty="0">
                <a:solidFill>
                  <a:srgbClr val="002060"/>
                </a:solidFill>
              </a:rPr>
              <a:t> out of which 41% fresh capital introduced through transfer of funds from CC account to various sister concern accounts.</a:t>
            </a:r>
          </a:p>
          <a:p>
            <a:pPr marL="342900" indent="-342900">
              <a:buFont typeface="+mj-lt"/>
              <a:buAutoNum type="alphaLcParenR"/>
            </a:pPr>
            <a:endParaRPr lang="en-US" sz="1400" b="0" dirty="0">
              <a:solidFill>
                <a:srgbClr val="002060"/>
              </a:solidFill>
            </a:endParaRPr>
          </a:p>
          <a:p>
            <a:pPr marL="342900" indent="-342900">
              <a:buFont typeface="+mj-lt"/>
              <a:buAutoNum type="alphaLcParenR"/>
            </a:pPr>
            <a:r>
              <a:rPr lang="en-US" sz="1400" b="0" dirty="0">
                <a:solidFill>
                  <a:srgbClr val="002060"/>
                </a:solidFill>
              </a:rPr>
              <a:t>LCs  issued in </a:t>
            </a:r>
            <a:r>
              <a:rPr lang="en-US" sz="1400" b="0" dirty="0" err="1">
                <a:solidFill>
                  <a:srgbClr val="002060"/>
                </a:solidFill>
              </a:rPr>
              <a:t>favour</a:t>
            </a:r>
            <a:r>
              <a:rPr lang="en-US" sz="1400" b="0" dirty="0">
                <a:solidFill>
                  <a:srgbClr val="002060"/>
                </a:solidFill>
              </a:rPr>
              <a:t> of related party. Cases of round tripping. Movement of goods through unapproved transporters. </a:t>
            </a:r>
          </a:p>
          <a:p>
            <a:pPr marL="342900" indent="-342900">
              <a:buFont typeface="+mj-lt"/>
              <a:buAutoNum type="alphaLcParenR"/>
            </a:pPr>
            <a:endParaRPr lang="en-US" sz="1400" b="0" dirty="0">
              <a:solidFill>
                <a:srgbClr val="002060"/>
              </a:solidFill>
            </a:endParaRPr>
          </a:p>
          <a:p>
            <a:pPr marL="342900" indent="-342900">
              <a:buFont typeface="+mj-lt"/>
              <a:buAutoNum type="alphaLcParenR"/>
            </a:pPr>
            <a:r>
              <a:rPr lang="en-US" sz="1400" b="0" dirty="0">
                <a:solidFill>
                  <a:srgbClr val="002060"/>
                </a:solidFill>
              </a:rPr>
              <a:t>Accumulated Losses of Rs. 166 </a:t>
            </a:r>
            <a:r>
              <a:rPr lang="en-US" sz="1400" b="0" dirty="0" err="1">
                <a:solidFill>
                  <a:srgbClr val="002060"/>
                </a:solidFill>
              </a:rPr>
              <a:t>crore</a:t>
            </a:r>
            <a:r>
              <a:rPr lang="en-US" sz="1400" b="0" dirty="0">
                <a:solidFill>
                  <a:srgbClr val="002060"/>
                </a:solidFill>
              </a:rPr>
              <a:t> claimed on basis of  huge provision of debtors (around Rs. 100 </a:t>
            </a:r>
            <a:r>
              <a:rPr lang="en-US" sz="1400" b="0" dirty="0" err="1">
                <a:solidFill>
                  <a:srgbClr val="002060"/>
                </a:solidFill>
              </a:rPr>
              <a:t>crore</a:t>
            </a:r>
            <a:r>
              <a:rPr lang="en-US" sz="1400" b="0" dirty="0">
                <a:solidFill>
                  <a:srgbClr val="002060"/>
                </a:solidFill>
              </a:rPr>
              <a:t>) in last 2 years not  supported by Income tax returns. No filing with MCA. Debtors unconfirmed. </a:t>
            </a:r>
          </a:p>
          <a:p>
            <a:endParaRPr lang="en-US" sz="1400" b="0" dirty="0">
              <a:solidFill>
                <a:srgbClr val="002060"/>
              </a:solidFill>
            </a:endParaRPr>
          </a:p>
          <a:p>
            <a:endParaRPr lang="en-US" sz="2400" dirty="0">
              <a:solidFill>
                <a:schemeClr val="accent5"/>
              </a:solidFill>
            </a:endParaRPr>
          </a:p>
          <a:p>
            <a:endParaRPr lang="en-US" sz="2400" dirty="0">
              <a:solidFill>
                <a:schemeClr val="accent5"/>
              </a:solidFill>
            </a:endParaRPr>
          </a:p>
        </p:txBody>
      </p:sp>
      <p:sp>
        <p:nvSpPr>
          <p:cNvPr id="4" name="Footer Placeholder 3"/>
          <p:cNvSpPr>
            <a:spLocks noGrp="1"/>
          </p:cNvSpPr>
          <p:nvPr>
            <p:ph type="ftr" sz="quarter" idx="11"/>
          </p:nvPr>
        </p:nvSpPr>
        <p:spPr>
          <a:xfrm>
            <a:off x="457200" y="6400801"/>
            <a:ext cx="4876800" cy="375920"/>
          </a:xfrm>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524000" y="-1066800"/>
            <a:ext cx="4724400" cy="685800"/>
          </a:xfrm>
        </p:spPr>
        <p:txBody>
          <a:bodyPr/>
          <a:lstStyle/>
          <a:p>
            <a:endParaRPr lang="en-US" dirty="0"/>
          </a:p>
        </p:txBody>
      </p:sp>
      <p:sp>
        <p:nvSpPr>
          <p:cNvPr id="3" name="Content Placeholder 2"/>
          <p:cNvSpPr>
            <a:spLocks noGrp="1"/>
          </p:cNvSpPr>
          <p:nvPr>
            <p:ph idx="1"/>
          </p:nvPr>
        </p:nvSpPr>
        <p:spPr>
          <a:xfrm>
            <a:off x="533400" y="685800"/>
            <a:ext cx="7543800" cy="5440363"/>
          </a:xfrm>
        </p:spPr>
        <p:txBody>
          <a:bodyPr>
            <a:normAutofit/>
          </a:bodyPr>
          <a:lstStyle/>
          <a:p>
            <a:r>
              <a:rPr lang="en-US" sz="2800" u="sng" dirty="0">
                <a:solidFill>
                  <a:schemeClr val="tx2"/>
                </a:solidFill>
              </a:rPr>
              <a:t>CASE STUDY-5</a:t>
            </a:r>
          </a:p>
          <a:p>
            <a:endParaRPr lang="en-US" u="sng" dirty="0">
              <a:solidFill>
                <a:schemeClr val="tx2"/>
              </a:solidFill>
            </a:endParaRPr>
          </a:p>
          <a:p>
            <a:r>
              <a:rPr lang="en-US" u="sng" dirty="0">
                <a:solidFill>
                  <a:schemeClr val="tx2"/>
                </a:solidFill>
              </a:rPr>
              <a:t>Facts</a:t>
            </a:r>
          </a:p>
          <a:p>
            <a:endParaRPr lang="en-US" b="0" dirty="0">
              <a:solidFill>
                <a:schemeClr val="accent4">
                  <a:lumMod val="75000"/>
                </a:schemeClr>
              </a:solidFill>
            </a:endParaRPr>
          </a:p>
          <a:p>
            <a:pPr>
              <a:tabLst>
                <a:tab pos="685800" algn="l"/>
              </a:tabLst>
            </a:pPr>
            <a:r>
              <a:rPr lang="en-US" sz="1800" b="0" dirty="0">
                <a:solidFill>
                  <a:srgbClr val="002060"/>
                </a:solidFill>
              </a:rPr>
              <a:t>ABC Ltd availing CC as well LC limit from bank. Account become NPA due to continuous over in CC account due to LC devolvement</a:t>
            </a:r>
            <a:r>
              <a:rPr lang="en-US" sz="1800" b="0" dirty="0">
                <a:solidFill>
                  <a:schemeClr val="accent4">
                    <a:lumMod val="75000"/>
                  </a:schemeClr>
                </a:solidFill>
              </a:rPr>
              <a:t>.</a:t>
            </a:r>
          </a:p>
          <a:p>
            <a:r>
              <a:rPr lang="en-US" u="sng" dirty="0">
                <a:solidFill>
                  <a:schemeClr val="tx2"/>
                </a:solidFill>
              </a:rPr>
              <a:t>Findings</a:t>
            </a:r>
          </a:p>
          <a:p>
            <a:endParaRPr lang="en-US" sz="1800" b="0" dirty="0">
              <a:solidFill>
                <a:schemeClr val="accent3">
                  <a:lumMod val="75000"/>
                </a:schemeClr>
              </a:solidFill>
            </a:endParaRPr>
          </a:p>
          <a:p>
            <a:r>
              <a:rPr lang="en-US" sz="1800" b="0" dirty="0">
                <a:solidFill>
                  <a:srgbClr val="002060"/>
                </a:solidFill>
              </a:rPr>
              <a:t>LCs issued in </a:t>
            </a:r>
            <a:r>
              <a:rPr lang="en-US" sz="1800" b="0" dirty="0" err="1">
                <a:solidFill>
                  <a:srgbClr val="002060"/>
                </a:solidFill>
              </a:rPr>
              <a:t>favour</a:t>
            </a:r>
            <a:r>
              <a:rPr lang="en-US" sz="1800" b="0" dirty="0">
                <a:solidFill>
                  <a:srgbClr val="002060"/>
                </a:solidFill>
              </a:rPr>
              <a:t> of supplier reported “Untraceable” by D&amp;B in its report.</a:t>
            </a:r>
          </a:p>
          <a:p>
            <a:r>
              <a:rPr lang="en-US" sz="1800" b="0" dirty="0">
                <a:solidFill>
                  <a:srgbClr val="002060"/>
                </a:solidFill>
              </a:rPr>
              <a:t>80%  reduction in value of collateral within last 2 years. </a:t>
            </a:r>
          </a:p>
          <a:p>
            <a:endParaRPr lang="en-US" sz="1800" u="sng" dirty="0">
              <a:solidFill>
                <a:schemeClr val="accent4">
                  <a:lumMod val="75000"/>
                </a:schemeClr>
              </a:solidFill>
            </a:endParaRPr>
          </a:p>
          <a:p>
            <a:r>
              <a:rPr lang="en-US" sz="1800" u="sng" dirty="0">
                <a:solidFill>
                  <a:schemeClr val="accent4">
                    <a:lumMod val="75000"/>
                  </a:schemeClr>
                </a:solidFill>
              </a:rPr>
              <a:t> </a:t>
            </a:r>
          </a:p>
          <a:p>
            <a:endParaRPr lang="en-US" dirty="0"/>
          </a:p>
        </p:txBody>
      </p:sp>
      <p:sp>
        <p:nvSpPr>
          <p:cNvPr id="4" name="Footer Placeholder 3"/>
          <p:cNvSpPr>
            <a:spLocks noGrp="1"/>
          </p:cNvSpPr>
          <p:nvPr>
            <p:ph type="ftr" sz="quarter" idx="11"/>
          </p:nvPr>
        </p:nvSpPr>
        <p:spPr>
          <a:xfrm>
            <a:off x="457200" y="6096001"/>
            <a:ext cx="5029200" cy="680720"/>
          </a:xfrm>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0997-B0F3-76DB-EB7A-8A16CA8910F8}"/>
              </a:ext>
            </a:extLst>
          </p:cNvPr>
          <p:cNvSpPr>
            <a:spLocks noGrp="1"/>
          </p:cNvSpPr>
          <p:nvPr>
            <p:ph type="title"/>
          </p:nvPr>
        </p:nvSpPr>
        <p:spPr>
          <a:xfrm>
            <a:off x="457200" y="152718"/>
            <a:ext cx="5791200" cy="1004888"/>
          </a:xfrm>
        </p:spPr>
        <p:txBody>
          <a:bodyPr>
            <a:normAutofit/>
          </a:bodyPr>
          <a:lstStyle/>
          <a:p>
            <a:r>
              <a:rPr lang="en-US" sz="2400" b="1" dirty="0"/>
              <a:t>CASE STUDY 6 – FDR RELATED</a:t>
            </a:r>
            <a:endParaRPr lang="en-IN" sz="2400" b="1" dirty="0"/>
          </a:p>
        </p:txBody>
      </p:sp>
      <p:sp>
        <p:nvSpPr>
          <p:cNvPr id="3" name="Content Placeholder 2">
            <a:extLst>
              <a:ext uri="{FF2B5EF4-FFF2-40B4-BE49-F238E27FC236}">
                <a16:creationId xmlns:a16="http://schemas.microsoft.com/office/drawing/2014/main" id="{933960B1-6005-C7F0-DCD1-99AA3E5AE87D}"/>
              </a:ext>
            </a:extLst>
          </p:cNvPr>
          <p:cNvSpPr>
            <a:spLocks noGrp="1"/>
          </p:cNvSpPr>
          <p:nvPr>
            <p:ph idx="1"/>
          </p:nvPr>
        </p:nvSpPr>
        <p:spPr>
          <a:xfrm>
            <a:off x="457200" y="1524318"/>
            <a:ext cx="7620000" cy="4601845"/>
          </a:xfrm>
        </p:spPr>
        <p:txBody>
          <a:bodyPr>
            <a:normAutofit/>
          </a:bodyPr>
          <a:lstStyle/>
          <a:p>
            <a:r>
              <a:rPr lang="en-US" sz="1600" u="sng" dirty="0">
                <a:solidFill>
                  <a:schemeClr val="tx2"/>
                </a:solidFill>
              </a:rPr>
              <a:t>Facts-</a:t>
            </a:r>
          </a:p>
          <a:p>
            <a:r>
              <a:rPr lang="en-US" sz="1600" b="0" dirty="0">
                <a:solidFill>
                  <a:srgbClr val="002060"/>
                </a:solidFill>
              </a:rPr>
              <a:t>FDRs  prematurely withdrawn in system without the knowledge of the depositor and proceeds transferred to third party’s account.</a:t>
            </a:r>
          </a:p>
          <a:p>
            <a:r>
              <a:rPr lang="en-IN" sz="1600" u="sng" dirty="0">
                <a:solidFill>
                  <a:schemeClr val="tx2"/>
                </a:solidFill>
              </a:rPr>
              <a:t>Findings-</a:t>
            </a:r>
          </a:p>
          <a:p>
            <a:endParaRPr lang="en-IN" sz="1600" dirty="0">
              <a:solidFill>
                <a:srgbClr val="002060"/>
              </a:solidFill>
            </a:endParaRPr>
          </a:p>
          <a:p>
            <a:pPr marL="285750" indent="-285750">
              <a:buFont typeface="Wingdings" panose="05000000000000000000" pitchFamily="2" charset="2"/>
              <a:buChar char="§"/>
            </a:pPr>
            <a:r>
              <a:rPr lang="en-IN" sz="1600" b="0" dirty="0">
                <a:solidFill>
                  <a:srgbClr val="002060"/>
                </a:solidFill>
              </a:rPr>
              <a:t>CBS allowing transfer of proceeds of FDR to third party’s account</a:t>
            </a:r>
          </a:p>
          <a:p>
            <a:pPr marL="285750" indent="-285750">
              <a:buFont typeface="Wingdings" panose="05000000000000000000" pitchFamily="2" charset="2"/>
              <a:buChar char="§"/>
            </a:pPr>
            <a:r>
              <a:rPr lang="en-IN" sz="1600" b="0" dirty="0">
                <a:solidFill>
                  <a:srgbClr val="002060"/>
                </a:solidFill>
              </a:rPr>
              <a:t>Lack of monitoring of controlling office</a:t>
            </a:r>
          </a:p>
          <a:p>
            <a:pPr marL="285750" indent="-285750">
              <a:buFont typeface="Wingdings" panose="05000000000000000000" pitchFamily="2" charset="2"/>
              <a:buChar char="§"/>
            </a:pPr>
            <a:r>
              <a:rPr lang="en-IN" sz="1600" b="0" dirty="0">
                <a:solidFill>
                  <a:srgbClr val="002060"/>
                </a:solidFill>
              </a:rPr>
              <a:t>Lack of follow up of alters of AML unit in respect of high value transactions in newly opened account</a:t>
            </a:r>
          </a:p>
          <a:p>
            <a:pPr marL="285750" indent="-285750">
              <a:buFont typeface="Wingdings" panose="05000000000000000000" pitchFamily="2" charset="2"/>
              <a:buChar char="§"/>
            </a:pPr>
            <a:r>
              <a:rPr lang="en-US" sz="1600" b="0" dirty="0">
                <a:solidFill>
                  <a:srgbClr val="002060"/>
                </a:solidFill>
              </a:rPr>
              <a:t>Change of Mobile number  of the depositor  at branch level </a:t>
            </a:r>
          </a:p>
          <a:p>
            <a:pPr marL="285750" indent="-285750">
              <a:buFont typeface="Wingdings" panose="05000000000000000000" pitchFamily="2" charset="2"/>
              <a:buChar char="§"/>
            </a:pPr>
            <a:r>
              <a:rPr lang="en-US" sz="1600" b="0" dirty="0">
                <a:solidFill>
                  <a:srgbClr val="002060"/>
                </a:solidFill>
              </a:rPr>
              <a:t>Modification of thresh hold limit in the account at branch level</a:t>
            </a:r>
          </a:p>
          <a:p>
            <a:pPr marL="285750" indent="-285750">
              <a:buFont typeface="Wingdings" panose="05000000000000000000" pitchFamily="2" charset="2"/>
              <a:buChar char="§"/>
            </a:pPr>
            <a:r>
              <a:rPr lang="en-US" sz="1600" b="0" dirty="0">
                <a:solidFill>
                  <a:srgbClr val="002060"/>
                </a:solidFill>
              </a:rPr>
              <a:t>Lack of checking of exceptional reports, vouchers at branch </a:t>
            </a:r>
            <a:r>
              <a:rPr lang="en-US" sz="1600" b="0" dirty="0"/>
              <a:t>level</a:t>
            </a:r>
            <a:endParaRPr lang="en-IN" sz="1600" b="0" dirty="0"/>
          </a:p>
          <a:p>
            <a:endParaRPr lang="en-IN" sz="1600" b="0" dirty="0">
              <a:solidFill>
                <a:srgbClr val="002060"/>
              </a:solidFill>
            </a:endParaRPr>
          </a:p>
          <a:p>
            <a:endParaRPr lang="en-IN" sz="1600" dirty="0">
              <a:solidFill>
                <a:srgbClr val="002060"/>
              </a:solidFill>
            </a:endParaRPr>
          </a:p>
          <a:p>
            <a:endParaRPr lang="en-IN" dirty="0"/>
          </a:p>
        </p:txBody>
      </p:sp>
      <p:sp>
        <p:nvSpPr>
          <p:cNvPr id="4" name="Footer Placeholder 3">
            <a:extLst>
              <a:ext uri="{FF2B5EF4-FFF2-40B4-BE49-F238E27FC236}">
                <a16:creationId xmlns:a16="http://schemas.microsoft.com/office/drawing/2014/main" id="{DB2C3542-FC7D-BCDD-A9D5-1EE08EDA481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DE5A901-215F-87D2-C932-BB3C3784B5AF}"/>
              </a:ext>
            </a:extLst>
          </p:cNvPr>
          <p:cNvSpPr>
            <a:spLocks noGrp="1"/>
          </p:cNvSpPr>
          <p:nvPr>
            <p:ph type="sldNum" sz="quarter" idx="12"/>
          </p:nvPr>
        </p:nvSpPr>
        <p:spPr/>
        <p:txBody>
          <a:bodyPr/>
          <a:lstStyle/>
          <a:p>
            <a:fld id="{B6F15528-21DE-4FAA-801E-634DDDAF4B2B}" type="slidenum">
              <a:rPr lang="en-US" smtClean="0"/>
              <a:pPr/>
              <a:t>47</a:t>
            </a:fld>
            <a:endParaRPr lang="en-US"/>
          </a:p>
        </p:txBody>
      </p:sp>
    </p:spTree>
    <p:extLst>
      <p:ext uri="{BB962C8B-B14F-4D97-AF65-F5344CB8AC3E}">
        <p14:creationId xmlns:p14="http://schemas.microsoft.com/office/powerpoint/2010/main" val="5739299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718"/>
            <a:ext cx="8169274" cy="837882"/>
          </a:xfrm>
        </p:spPr>
        <p:txBody>
          <a:bodyPr>
            <a:normAutofit/>
          </a:bodyPr>
          <a:lstStyle/>
          <a:p>
            <a:r>
              <a:rPr lang="en-IN" sz="2400" dirty="0"/>
              <a:t>CASE STUDY 7- SHAKTI BHOG FOODS LTD</a:t>
            </a:r>
          </a:p>
        </p:txBody>
      </p:sp>
      <p:sp>
        <p:nvSpPr>
          <p:cNvPr id="3" name="Content Placeholder 2"/>
          <p:cNvSpPr>
            <a:spLocks noGrp="1"/>
          </p:cNvSpPr>
          <p:nvPr>
            <p:ph idx="1"/>
          </p:nvPr>
        </p:nvSpPr>
        <p:spPr>
          <a:xfrm>
            <a:off x="457199" y="1524318"/>
            <a:ext cx="7620001" cy="4601845"/>
          </a:xfrm>
        </p:spPr>
        <p:txBody>
          <a:bodyPr>
            <a:normAutofit fontScale="92500" lnSpcReduction="20000"/>
          </a:bodyPr>
          <a:lstStyle/>
          <a:p>
            <a:pPr algn="just"/>
            <a:r>
              <a:rPr lang="en-IN" sz="1800" b="0" dirty="0">
                <a:solidFill>
                  <a:srgbClr val="002060"/>
                </a:solidFill>
              </a:rPr>
              <a:t>Facts of the case based on the show cause notice dated 2</a:t>
            </a:r>
            <a:r>
              <a:rPr lang="en-IN" sz="1800" b="0" baseline="30000" dirty="0">
                <a:solidFill>
                  <a:srgbClr val="002060"/>
                </a:solidFill>
              </a:rPr>
              <a:t>nd</a:t>
            </a:r>
            <a:r>
              <a:rPr lang="en-IN" sz="1800" b="0" dirty="0">
                <a:solidFill>
                  <a:srgbClr val="002060"/>
                </a:solidFill>
              </a:rPr>
              <a:t> September 2020  of Bank of Baroda for declaring the borrower , its directors and guarantors as wilful  defaulters-</a:t>
            </a:r>
          </a:p>
          <a:p>
            <a:pPr algn="just"/>
            <a:endParaRPr lang="en-IN" sz="1800" b="0" dirty="0">
              <a:solidFill>
                <a:srgbClr val="002060"/>
              </a:solidFill>
            </a:endParaRPr>
          </a:p>
          <a:p>
            <a:pPr marL="457200" indent="-457200" algn="just">
              <a:buAutoNum type="alphaLcParenR"/>
            </a:pPr>
            <a:r>
              <a:rPr lang="en-IN" sz="1800" b="0" dirty="0">
                <a:solidFill>
                  <a:srgbClr val="002060"/>
                </a:solidFill>
              </a:rPr>
              <a:t>Huge credit exposure. Account declared NPA on 24.6.15</a:t>
            </a:r>
          </a:p>
          <a:p>
            <a:pPr marL="457200" indent="-457200" algn="just">
              <a:buAutoNum type="alphaLcParenR"/>
            </a:pPr>
            <a:r>
              <a:rPr lang="en-IN" sz="1800" dirty="0">
                <a:solidFill>
                  <a:srgbClr val="002060"/>
                </a:solidFill>
              </a:rPr>
              <a:t>During F/y 2015-16 Inventory costing </a:t>
            </a:r>
            <a:r>
              <a:rPr lang="en-IN" sz="1800" dirty="0" err="1">
                <a:solidFill>
                  <a:srgbClr val="002060"/>
                </a:solidFill>
              </a:rPr>
              <a:t>Rs</a:t>
            </a:r>
            <a:r>
              <a:rPr lang="en-IN" sz="1800" dirty="0">
                <a:solidFill>
                  <a:srgbClr val="002060"/>
                </a:solidFill>
              </a:rPr>
              <a:t> 3035 </a:t>
            </a:r>
            <a:r>
              <a:rPr lang="en-IN" sz="1800" dirty="0" err="1">
                <a:solidFill>
                  <a:srgbClr val="002060"/>
                </a:solidFill>
              </a:rPr>
              <a:t>crore</a:t>
            </a:r>
            <a:r>
              <a:rPr lang="en-IN" sz="1800" dirty="0">
                <a:solidFill>
                  <a:srgbClr val="002060"/>
                </a:solidFill>
              </a:rPr>
              <a:t> damaged due to pest. </a:t>
            </a:r>
          </a:p>
          <a:p>
            <a:pPr algn="just"/>
            <a:r>
              <a:rPr lang="en-IN" sz="1800" b="0" dirty="0">
                <a:solidFill>
                  <a:srgbClr val="002060"/>
                </a:solidFill>
              </a:rPr>
              <a:t>	Average monthly stocks from April 2015 to Dec 2015 as per the 	stock statements was </a:t>
            </a:r>
            <a:r>
              <a:rPr lang="en-IN" sz="1800" b="0" dirty="0" err="1">
                <a:solidFill>
                  <a:srgbClr val="002060"/>
                </a:solidFill>
              </a:rPr>
              <a:t>Rs</a:t>
            </a:r>
            <a:r>
              <a:rPr lang="en-IN" sz="1800" b="0" dirty="0">
                <a:solidFill>
                  <a:srgbClr val="002060"/>
                </a:solidFill>
              </a:rPr>
              <a:t> 3514 </a:t>
            </a:r>
            <a:r>
              <a:rPr lang="en-IN" sz="1800" b="0" dirty="0" err="1">
                <a:solidFill>
                  <a:srgbClr val="002060"/>
                </a:solidFill>
              </a:rPr>
              <a:t>crore</a:t>
            </a:r>
            <a:r>
              <a:rPr lang="en-IN" sz="1800" b="0" dirty="0">
                <a:solidFill>
                  <a:srgbClr val="002060"/>
                </a:solidFill>
              </a:rPr>
              <a:t> while as per audited balance 	sheet as at 31.3.2016, the company reported total inventory of </a:t>
            </a:r>
            <a:r>
              <a:rPr lang="en-IN" sz="1800" b="0" dirty="0" err="1">
                <a:solidFill>
                  <a:srgbClr val="002060"/>
                </a:solidFill>
              </a:rPr>
              <a:t>Rs</a:t>
            </a:r>
            <a:r>
              <a:rPr lang="en-IN" sz="1800" b="0" dirty="0">
                <a:solidFill>
                  <a:srgbClr val="002060"/>
                </a:solidFill>
              </a:rPr>
              <a:t> 	235 </a:t>
            </a:r>
            <a:r>
              <a:rPr lang="en-IN" sz="1800" b="0" dirty="0" err="1">
                <a:solidFill>
                  <a:srgbClr val="002060"/>
                </a:solidFill>
              </a:rPr>
              <a:t>crore</a:t>
            </a:r>
            <a:r>
              <a:rPr lang="en-IN" sz="1800" b="0" dirty="0">
                <a:solidFill>
                  <a:srgbClr val="002060"/>
                </a:solidFill>
              </a:rPr>
              <a:t> only as huge inventory reported lost due to pest. 	Proceeds of damaged inventory not routed through bank account. 	No insurance claim pending against the damaged goods.</a:t>
            </a:r>
          </a:p>
          <a:p>
            <a:pPr marL="457200" indent="-457200" algn="just">
              <a:buAutoNum type="alphaLcParenR"/>
            </a:pPr>
            <a:r>
              <a:rPr lang="en-IN" sz="1800" b="0" dirty="0" err="1">
                <a:solidFill>
                  <a:srgbClr val="002060"/>
                </a:solidFill>
              </a:rPr>
              <a:t>Rs</a:t>
            </a:r>
            <a:r>
              <a:rPr lang="en-IN" sz="1800" b="0" dirty="0">
                <a:solidFill>
                  <a:srgbClr val="002060"/>
                </a:solidFill>
              </a:rPr>
              <a:t> 341 </a:t>
            </a:r>
            <a:r>
              <a:rPr lang="en-IN" sz="1800" b="0" dirty="0" err="1">
                <a:solidFill>
                  <a:srgbClr val="002060"/>
                </a:solidFill>
              </a:rPr>
              <a:t>cr</a:t>
            </a:r>
            <a:r>
              <a:rPr lang="en-IN" sz="1800" b="0" dirty="0">
                <a:solidFill>
                  <a:srgbClr val="002060"/>
                </a:solidFill>
              </a:rPr>
              <a:t> payment made to 5 vendors out of which 2 vendors had invalid TIN and did not existed at the given address . Truck  numbers mentioned in transport </a:t>
            </a:r>
            <a:r>
              <a:rPr lang="en-IN" sz="1800" b="0" dirty="0" err="1">
                <a:solidFill>
                  <a:srgbClr val="002060"/>
                </a:solidFill>
              </a:rPr>
              <a:t>challans</a:t>
            </a:r>
            <a:r>
              <a:rPr lang="en-IN" sz="1800" b="0" dirty="0">
                <a:solidFill>
                  <a:srgbClr val="002060"/>
                </a:solidFill>
              </a:rPr>
              <a:t> were registered as Two Wheelers, Ambulance, School Bus etc. and 2 of the transporters did not exist at the given address</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Tree>
    <p:extLst>
      <p:ext uri="{BB962C8B-B14F-4D97-AF65-F5344CB8AC3E}">
        <p14:creationId xmlns:p14="http://schemas.microsoft.com/office/powerpoint/2010/main" val="40137573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962400" y="-1371600"/>
            <a:ext cx="2286000" cy="1524318"/>
          </a:xfrm>
        </p:spPr>
        <p:txBody>
          <a:bodyPr/>
          <a:lstStyle/>
          <a:p>
            <a:endParaRPr lang="en-IN" dirty="0"/>
          </a:p>
        </p:txBody>
      </p:sp>
      <p:sp>
        <p:nvSpPr>
          <p:cNvPr id="3" name="Content Placeholder 2"/>
          <p:cNvSpPr>
            <a:spLocks noGrp="1"/>
          </p:cNvSpPr>
          <p:nvPr>
            <p:ph idx="1"/>
          </p:nvPr>
        </p:nvSpPr>
        <p:spPr>
          <a:xfrm>
            <a:off x="228600" y="762000"/>
            <a:ext cx="7848600" cy="5364163"/>
          </a:xfrm>
        </p:spPr>
        <p:txBody>
          <a:bodyPr/>
          <a:lstStyle/>
          <a:p>
            <a:r>
              <a:rPr lang="en-IN" b="0" dirty="0">
                <a:solidFill>
                  <a:srgbClr val="002060"/>
                </a:solidFill>
              </a:rPr>
              <a:t>d) Substantial sale/purchase transactions made with related party. Huge difference in figures as per audited statements of both parties observed during F/y 2015-16-</a:t>
            </a:r>
          </a:p>
          <a:p>
            <a:endParaRPr lang="en-IN" b="0" dirty="0">
              <a:solidFill>
                <a:srgbClr val="002060"/>
              </a:solidFill>
            </a:endParaRPr>
          </a:p>
          <a:p>
            <a:endParaRPr lang="en-IN" b="0" dirty="0">
              <a:solidFill>
                <a:srgbClr val="002060"/>
              </a:solidFill>
            </a:endParaRPr>
          </a:p>
          <a:p>
            <a:endParaRPr lang="en-IN" b="0" dirty="0">
              <a:solidFill>
                <a:srgbClr val="002060"/>
              </a:solidFill>
            </a:endParaRPr>
          </a:p>
        </p:txBody>
      </p:sp>
      <p:sp>
        <p:nvSpPr>
          <p:cNvPr id="4" name="Footer Placeholder 3"/>
          <p:cNvSpPr>
            <a:spLocks noGrp="1"/>
          </p:cNvSpPr>
          <p:nvPr>
            <p:ph type="ftr" sz="quarter" idx="11"/>
          </p:nvPr>
        </p:nvSpPr>
        <p:spPr/>
        <p:txBody>
          <a:bodyPr/>
          <a:lstStyle/>
          <a:p>
            <a:endParaRPr lang="en-US" dirty="0"/>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a:p>
        </p:txBody>
      </p:sp>
      <p:graphicFrame>
        <p:nvGraphicFramePr>
          <p:cNvPr id="6" name="Table 5"/>
          <p:cNvGraphicFramePr>
            <a:graphicFrameLocks noGrp="1"/>
          </p:cNvGraphicFramePr>
          <p:nvPr/>
        </p:nvGraphicFramePr>
        <p:xfrm>
          <a:off x="457202" y="1981200"/>
          <a:ext cx="7244143" cy="2743200"/>
        </p:xfrm>
        <a:graphic>
          <a:graphicData uri="http://schemas.openxmlformats.org/drawingml/2006/table">
            <a:tbl>
              <a:tblPr firstRow="1" bandRow="1">
                <a:tableStyleId>{7DF18680-E054-41AD-8BC1-D1AEF772440D}</a:tableStyleId>
              </a:tblPr>
              <a:tblGrid>
                <a:gridCol w="1529144">
                  <a:extLst>
                    <a:ext uri="{9D8B030D-6E8A-4147-A177-3AD203B41FA5}">
                      <a16:colId xmlns:a16="http://schemas.microsoft.com/office/drawing/2014/main" val="20000"/>
                    </a:ext>
                  </a:extLst>
                </a:gridCol>
                <a:gridCol w="1367348">
                  <a:extLst>
                    <a:ext uri="{9D8B030D-6E8A-4147-A177-3AD203B41FA5}">
                      <a16:colId xmlns:a16="http://schemas.microsoft.com/office/drawing/2014/main" val="20001"/>
                    </a:ext>
                  </a:extLst>
                </a:gridCol>
                <a:gridCol w="1449217">
                  <a:extLst>
                    <a:ext uri="{9D8B030D-6E8A-4147-A177-3AD203B41FA5}">
                      <a16:colId xmlns:a16="http://schemas.microsoft.com/office/drawing/2014/main" val="20002"/>
                    </a:ext>
                  </a:extLst>
                </a:gridCol>
                <a:gridCol w="1449217">
                  <a:extLst>
                    <a:ext uri="{9D8B030D-6E8A-4147-A177-3AD203B41FA5}">
                      <a16:colId xmlns:a16="http://schemas.microsoft.com/office/drawing/2014/main" val="20003"/>
                    </a:ext>
                  </a:extLst>
                </a:gridCol>
                <a:gridCol w="1449217">
                  <a:extLst>
                    <a:ext uri="{9D8B030D-6E8A-4147-A177-3AD203B41FA5}">
                      <a16:colId xmlns:a16="http://schemas.microsoft.com/office/drawing/2014/main" val="20004"/>
                    </a:ext>
                  </a:extLst>
                </a:gridCol>
              </a:tblGrid>
              <a:tr h="571500">
                <a:tc>
                  <a:txBody>
                    <a:bodyPr/>
                    <a:lstStyle/>
                    <a:p>
                      <a:r>
                        <a:rPr lang="en-IN" dirty="0"/>
                        <a:t>Transaction</a:t>
                      </a:r>
                    </a:p>
                  </a:txBody>
                  <a:tcPr/>
                </a:tc>
                <a:tc>
                  <a:txBody>
                    <a:bodyPr/>
                    <a:lstStyle/>
                    <a:p>
                      <a:r>
                        <a:rPr lang="en-IN" dirty="0"/>
                        <a:t>Disclosure  by Shakti </a:t>
                      </a:r>
                      <a:r>
                        <a:rPr lang="en-IN" dirty="0" err="1"/>
                        <a:t>Bhog</a:t>
                      </a:r>
                      <a:r>
                        <a:rPr lang="en-IN" dirty="0"/>
                        <a:t> Foods </a:t>
                      </a:r>
                    </a:p>
                  </a:txBody>
                  <a:tcPr/>
                </a:tc>
                <a:tc>
                  <a:txBody>
                    <a:bodyPr/>
                    <a:lstStyle/>
                    <a:p>
                      <a:r>
                        <a:rPr lang="en-IN" dirty="0"/>
                        <a:t>Disclosure</a:t>
                      </a:r>
                      <a:r>
                        <a:rPr lang="en-IN" baseline="0" dirty="0"/>
                        <a:t> by the related party</a:t>
                      </a:r>
                      <a:endParaRPr lang="en-IN" dirty="0"/>
                    </a:p>
                  </a:txBody>
                  <a:tcPr/>
                </a:tc>
                <a:tc>
                  <a:txBody>
                    <a:bodyPr/>
                    <a:lstStyle/>
                    <a:p>
                      <a:r>
                        <a:rPr lang="en-IN" dirty="0"/>
                        <a:t>Difference</a:t>
                      </a:r>
                    </a:p>
                  </a:txBody>
                  <a:tcPr/>
                </a:tc>
                <a:tc>
                  <a:txBody>
                    <a:bodyPr/>
                    <a:lstStyle/>
                    <a:p>
                      <a:r>
                        <a:rPr lang="en-IN" dirty="0"/>
                        <a:t>Remarks</a:t>
                      </a:r>
                    </a:p>
                  </a:txBody>
                  <a:tcPr/>
                </a:tc>
                <a:extLst>
                  <a:ext uri="{0D108BD9-81ED-4DB2-BD59-A6C34878D82A}">
                    <a16:rowId xmlns:a16="http://schemas.microsoft.com/office/drawing/2014/main" val="10000"/>
                  </a:ext>
                </a:extLst>
              </a:tr>
              <a:tr h="571500">
                <a:tc>
                  <a:txBody>
                    <a:bodyPr/>
                    <a:lstStyle/>
                    <a:p>
                      <a:r>
                        <a:rPr lang="en-IN" dirty="0"/>
                        <a:t>Purchases</a:t>
                      </a:r>
                    </a:p>
                  </a:txBody>
                  <a:tcPr/>
                </a:tc>
                <a:tc>
                  <a:txBody>
                    <a:bodyPr/>
                    <a:lstStyle/>
                    <a:p>
                      <a:r>
                        <a:rPr lang="en-IN" dirty="0"/>
                        <a:t>29</a:t>
                      </a:r>
                      <a:r>
                        <a:rPr lang="en-IN" baseline="0" dirty="0"/>
                        <a:t> Cr</a:t>
                      </a:r>
                      <a:endParaRPr lang="en-IN" dirty="0"/>
                    </a:p>
                  </a:txBody>
                  <a:tcPr/>
                </a:tc>
                <a:tc>
                  <a:txBody>
                    <a:bodyPr/>
                    <a:lstStyle/>
                    <a:p>
                      <a:r>
                        <a:rPr lang="en-IN" dirty="0"/>
                        <a:t>2.81 Cr</a:t>
                      </a:r>
                    </a:p>
                  </a:txBody>
                  <a:tcPr/>
                </a:tc>
                <a:tc>
                  <a:txBody>
                    <a:bodyPr/>
                    <a:lstStyle/>
                    <a:p>
                      <a:r>
                        <a:rPr lang="en-IN" dirty="0"/>
                        <a:t>26.19 Cr</a:t>
                      </a:r>
                    </a:p>
                  </a:txBody>
                  <a:tcPr/>
                </a:tc>
                <a:tc>
                  <a:txBody>
                    <a:bodyPr/>
                    <a:lstStyle/>
                    <a:p>
                      <a:r>
                        <a:rPr lang="en-IN" dirty="0"/>
                        <a:t>Difference in purchases</a:t>
                      </a:r>
                    </a:p>
                  </a:txBody>
                  <a:tcPr/>
                </a:tc>
                <a:extLst>
                  <a:ext uri="{0D108BD9-81ED-4DB2-BD59-A6C34878D82A}">
                    <a16:rowId xmlns:a16="http://schemas.microsoft.com/office/drawing/2014/main" val="10001"/>
                  </a:ext>
                </a:extLst>
              </a:tr>
              <a:tr h="571500">
                <a:tc>
                  <a:txBody>
                    <a:bodyPr/>
                    <a:lstStyle/>
                    <a:p>
                      <a:r>
                        <a:rPr lang="en-IN" dirty="0"/>
                        <a:t>Sales</a:t>
                      </a:r>
                    </a:p>
                  </a:txBody>
                  <a:tcPr/>
                </a:tc>
                <a:tc>
                  <a:txBody>
                    <a:bodyPr/>
                    <a:lstStyle/>
                    <a:p>
                      <a:r>
                        <a:rPr lang="en-IN" dirty="0"/>
                        <a:t>24.18 Cr</a:t>
                      </a:r>
                    </a:p>
                  </a:txBody>
                  <a:tcPr/>
                </a:tc>
                <a:tc>
                  <a:txBody>
                    <a:bodyPr/>
                    <a:lstStyle/>
                    <a:p>
                      <a:r>
                        <a:rPr lang="en-IN" dirty="0"/>
                        <a:t>0.76 Cr</a:t>
                      </a:r>
                    </a:p>
                  </a:txBody>
                  <a:tcPr/>
                </a:tc>
                <a:tc>
                  <a:txBody>
                    <a:bodyPr/>
                    <a:lstStyle/>
                    <a:p>
                      <a:r>
                        <a:rPr lang="en-IN" dirty="0"/>
                        <a:t>23.42 Cr</a:t>
                      </a:r>
                    </a:p>
                  </a:txBody>
                  <a:tcPr/>
                </a:tc>
                <a:tc>
                  <a:txBody>
                    <a:bodyPr/>
                    <a:lstStyle/>
                    <a:p>
                      <a:r>
                        <a:rPr lang="en-IN" dirty="0"/>
                        <a:t>Difference</a:t>
                      </a:r>
                      <a:r>
                        <a:rPr lang="en-IN" baseline="0" dirty="0"/>
                        <a:t> in sales</a:t>
                      </a:r>
                      <a:endParaRPr lang="en-IN"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11638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718"/>
            <a:ext cx="8153400" cy="1142682"/>
          </a:xfrm>
        </p:spPr>
        <p:txBody>
          <a:bodyPr>
            <a:normAutofit/>
          </a:bodyPr>
          <a:lstStyle/>
          <a:p>
            <a:r>
              <a:rPr lang="en-US" sz="3000" dirty="0"/>
              <a:t>CONSEQUENCE OF IMPROPER ASSET CLASSIFICATION</a:t>
            </a:r>
          </a:p>
        </p:txBody>
      </p:sp>
      <p:sp>
        <p:nvSpPr>
          <p:cNvPr id="3" name="Content Placeholder 2"/>
          <p:cNvSpPr>
            <a:spLocks noGrp="1"/>
          </p:cNvSpPr>
          <p:nvPr>
            <p:ph idx="1"/>
          </p:nvPr>
        </p:nvSpPr>
        <p:spPr>
          <a:xfrm>
            <a:off x="381000" y="1295400"/>
            <a:ext cx="7696200" cy="4830763"/>
          </a:xfrm>
        </p:spPr>
        <p:txBody>
          <a:bodyPr>
            <a:normAutofit/>
          </a:bodyPr>
          <a:lstStyle/>
          <a:p>
            <a:pPr marL="342900" indent="-342900">
              <a:buFont typeface="Arial" panose="020B0604020202020204" pitchFamily="34" charset="0"/>
              <a:buChar char="•"/>
            </a:pPr>
            <a:endParaRPr lang="en-US" b="0" dirty="0">
              <a:solidFill>
                <a:schemeClr val="accent3">
                  <a:lumMod val="50000"/>
                </a:schemeClr>
              </a:solidFill>
            </a:endParaRPr>
          </a:p>
          <a:p>
            <a:pPr marL="342900" indent="-342900">
              <a:buFont typeface="Arial" panose="020B0604020202020204" pitchFamily="34" charset="0"/>
              <a:buChar char="•"/>
            </a:pPr>
            <a:r>
              <a:rPr lang="en-US" sz="2200" b="0" dirty="0">
                <a:solidFill>
                  <a:srgbClr val="002060"/>
                </a:solidFill>
              </a:rPr>
              <a:t>Affects true and fair view of the financial statements . Auditors accountability for non identification.  </a:t>
            </a:r>
          </a:p>
          <a:p>
            <a:pPr marL="342900" indent="-342900">
              <a:buFont typeface="Arial" panose="020B0604020202020204" pitchFamily="34" charset="0"/>
              <a:buChar char="•"/>
            </a:pPr>
            <a:endParaRPr lang="en-US" sz="2200" b="0" dirty="0">
              <a:solidFill>
                <a:srgbClr val="002060"/>
              </a:solidFill>
            </a:endParaRPr>
          </a:p>
          <a:p>
            <a:pPr marL="342900" indent="-342900">
              <a:buFont typeface="Arial" panose="020B0604020202020204" pitchFamily="34" charset="0"/>
              <a:buChar char="•"/>
            </a:pPr>
            <a:r>
              <a:rPr lang="en-US" sz="2200" b="0" dirty="0">
                <a:solidFill>
                  <a:srgbClr val="002060"/>
                </a:solidFill>
              </a:rPr>
              <a:t>No recovery proceedings are undertaken under SARFESI Act.</a:t>
            </a:r>
          </a:p>
          <a:p>
            <a:pPr marL="342900" indent="-342900">
              <a:buFont typeface="Arial" panose="020B0604020202020204" pitchFamily="34" charset="0"/>
              <a:buChar char="•"/>
            </a:pPr>
            <a:endParaRPr lang="en-US" sz="2200" b="0" dirty="0">
              <a:solidFill>
                <a:srgbClr val="002060"/>
              </a:solidFill>
            </a:endParaRPr>
          </a:p>
          <a:p>
            <a:pPr marL="342900" indent="-342900">
              <a:buFont typeface="Arial" panose="020B0604020202020204" pitchFamily="34" charset="0"/>
              <a:buChar char="•"/>
            </a:pPr>
            <a:r>
              <a:rPr lang="en-US" sz="2200" b="0" dirty="0">
                <a:solidFill>
                  <a:srgbClr val="002060"/>
                </a:solidFill>
              </a:rPr>
              <a:t>Income tax is paid on unrealized income.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Footer Placeholder 3"/>
          <p:cNvSpPr>
            <a:spLocks noGrp="1"/>
          </p:cNvSpPr>
          <p:nvPr>
            <p:ph type="ftr" sz="quarter" idx="11"/>
          </p:nvPr>
        </p:nvSpPr>
        <p:spPr>
          <a:xfrm>
            <a:off x="457200" y="6477000"/>
            <a:ext cx="8001000" cy="233046"/>
          </a:xfrm>
        </p:spPr>
        <p:txBody>
          <a:bodyPr/>
          <a:lstStyle/>
          <a:p>
            <a:endParaRPr lang="en-US" b="1" dirty="0">
              <a:solidFill>
                <a:srgbClr val="FF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52400" y="-609600"/>
            <a:ext cx="6096000" cy="762318"/>
          </a:xfrm>
        </p:spPr>
        <p:txBody>
          <a:bodyPr/>
          <a:lstStyle/>
          <a:p>
            <a:endParaRPr lang="en-IN"/>
          </a:p>
        </p:txBody>
      </p:sp>
      <p:sp>
        <p:nvSpPr>
          <p:cNvPr id="3" name="Content Placeholder 2"/>
          <p:cNvSpPr>
            <a:spLocks noGrp="1"/>
          </p:cNvSpPr>
          <p:nvPr>
            <p:ph idx="1"/>
          </p:nvPr>
        </p:nvSpPr>
        <p:spPr>
          <a:xfrm>
            <a:off x="152400" y="533400"/>
            <a:ext cx="7924800" cy="5592763"/>
          </a:xfrm>
        </p:spPr>
        <p:txBody>
          <a:bodyPr>
            <a:normAutofit/>
          </a:bodyPr>
          <a:lstStyle/>
          <a:p>
            <a:pPr algn="just"/>
            <a:r>
              <a:rPr lang="en-IN" sz="1800" b="0" dirty="0">
                <a:solidFill>
                  <a:srgbClr val="002060"/>
                </a:solidFill>
              </a:rPr>
              <a:t>e) One Creditors amounting to </a:t>
            </a:r>
            <a:r>
              <a:rPr lang="en-IN" sz="1800" b="0" dirty="0" err="1">
                <a:solidFill>
                  <a:srgbClr val="002060"/>
                </a:solidFill>
              </a:rPr>
              <a:t>Rs</a:t>
            </a:r>
            <a:r>
              <a:rPr lang="en-IN" sz="1800" b="0" dirty="0">
                <a:solidFill>
                  <a:srgbClr val="002060"/>
                </a:solidFill>
              </a:rPr>
              <a:t> 79 </a:t>
            </a:r>
            <a:r>
              <a:rPr lang="en-IN" sz="1800" b="0" dirty="0" err="1">
                <a:solidFill>
                  <a:srgbClr val="002060"/>
                </a:solidFill>
              </a:rPr>
              <a:t>cr</a:t>
            </a:r>
            <a:r>
              <a:rPr lang="en-IN" sz="1800" b="0" dirty="0">
                <a:solidFill>
                  <a:srgbClr val="002060"/>
                </a:solidFill>
              </a:rPr>
              <a:t> shown in the stock statement. However, as per the audited balance sheet (downloaded from MCA),  the total receivables in the books of the creditor company were </a:t>
            </a:r>
            <a:r>
              <a:rPr lang="en-IN" sz="1800" b="0" dirty="0" err="1">
                <a:solidFill>
                  <a:srgbClr val="002060"/>
                </a:solidFill>
              </a:rPr>
              <a:t>Rs</a:t>
            </a:r>
            <a:r>
              <a:rPr lang="en-IN" sz="1800" b="0" dirty="0">
                <a:solidFill>
                  <a:srgbClr val="002060"/>
                </a:solidFill>
              </a:rPr>
              <a:t> 15 </a:t>
            </a:r>
            <a:r>
              <a:rPr lang="en-IN" sz="1800" b="0" dirty="0" err="1">
                <a:solidFill>
                  <a:srgbClr val="002060"/>
                </a:solidFill>
              </a:rPr>
              <a:t>cr</a:t>
            </a:r>
            <a:r>
              <a:rPr lang="en-IN" sz="1800" b="0" dirty="0">
                <a:solidFill>
                  <a:srgbClr val="002060"/>
                </a:solidFill>
              </a:rPr>
              <a:t> only. Therefore , difference of </a:t>
            </a:r>
            <a:r>
              <a:rPr lang="en-IN" sz="1800" b="0" dirty="0" err="1">
                <a:solidFill>
                  <a:srgbClr val="002060"/>
                </a:solidFill>
              </a:rPr>
              <a:t>Rs</a:t>
            </a:r>
            <a:r>
              <a:rPr lang="en-IN" sz="1800" b="0" dirty="0">
                <a:solidFill>
                  <a:srgbClr val="002060"/>
                </a:solidFill>
              </a:rPr>
              <a:t> 64 Cr leads to an inflated purchases.</a:t>
            </a:r>
          </a:p>
          <a:p>
            <a:pPr algn="just"/>
            <a:endParaRPr lang="en-IN" sz="1800" b="0" dirty="0">
              <a:solidFill>
                <a:srgbClr val="002060"/>
              </a:solidFill>
            </a:endParaRPr>
          </a:p>
          <a:p>
            <a:pPr algn="just"/>
            <a:r>
              <a:rPr lang="en-IN" sz="1800" b="0" dirty="0">
                <a:solidFill>
                  <a:srgbClr val="002060"/>
                </a:solidFill>
              </a:rPr>
              <a:t>f) The company made a total payment of </a:t>
            </a:r>
            <a:r>
              <a:rPr lang="en-IN" sz="1800" b="0" dirty="0" err="1">
                <a:solidFill>
                  <a:srgbClr val="002060"/>
                </a:solidFill>
              </a:rPr>
              <a:t>Rs</a:t>
            </a:r>
            <a:r>
              <a:rPr lang="en-IN" sz="1800" b="0" dirty="0">
                <a:solidFill>
                  <a:srgbClr val="002060"/>
                </a:solidFill>
              </a:rPr>
              <a:t> 12 Cr to a single vendor during F/y 2013-14. As per the financial statements of the vendor for the said year, its total sales was </a:t>
            </a:r>
            <a:r>
              <a:rPr lang="en-IN" sz="1800" b="0" dirty="0" err="1">
                <a:solidFill>
                  <a:srgbClr val="002060"/>
                </a:solidFill>
              </a:rPr>
              <a:t>Rs</a:t>
            </a:r>
            <a:r>
              <a:rPr lang="en-IN" sz="1800" b="0" dirty="0">
                <a:solidFill>
                  <a:srgbClr val="002060"/>
                </a:solidFill>
              </a:rPr>
              <a:t> 73 lakhs and advances from suppliers was </a:t>
            </a:r>
            <a:r>
              <a:rPr lang="en-IN" sz="1800" b="0" dirty="0" err="1">
                <a:solidFill>
                  <a:srgbClr val="002060"/>
                </a:solidFill>
              </a:rPr>
              <a:t>Rs</a:t>
            </a:r>
            <a:r>
              <a:rPr lang="en-IN" sz="1800" b="0" dirty="0">
                <a:solidFill>
                  <a:srgbClr val="002060"/>
                </a:solidFill>
              </a:rPr>
              <a:t> 26 lakhs.</a:t>
            </a:r>
          </a:p>
          <a:p>
            <a:pPr algn="just"/>
            <a:endParaRPr lang="en-IN" sz="1800" b="0" dirty="0">
              <a:solidFill>
                <a:srgbClr val="002060"/>
              </a:solidFill>
            </a:endParaRPr>
          </a:p>
          <a:p>
            <a:pPr algn="just"/>
            <a:r>
              <a:rPr lang="en-IN" sz="1800" b="0" dirty="0">
                <a:solidFill>
                  <a:srgbClr val="002060"/>
                </a:solidFill>
              </a:rPr>
              <a:t>In view of above, in the opinion of the bank, the company has defaulted in meeting its repayment obligations and has siphoned off the funds so that the funds have not been utilised for the specific purpose for which finance was availed.</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Tree>
    <p:extLst>
      <p:ext uri="{BB962C8B-B14F-4D97-AF65-F5344CB8AC3E}">
        <p14:creationId xmlns:p14="http://schemas.microsoft.com/office/powerpoint/2010/main" val="25445497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718"/>
            <a:ext cx="7467600" cy="1066482"/>
          </a:xfrm>
        </p:spPr>
        <p:txBody>
          <a:bodyPr>
            <a:normAutofit/>
          </a:bodyPr>
          <a:lstStyle/>
          <a:p>
            <a:r>
              <a:rPr lang="en-US" sz="2400" dirty="0"/>
              <a:t>CASE STUDY-8   KING FISHER LTD</a:t>
            </a:r>
          </a:p>
        </p:txBody>
      </p:sp>
      <p:sp>
        <p:nvSpPr>
          <p:cNvPr id="3" name="Content Placeholder 2"/>
          <p:cNvSpPr>
            <a:spLocks noGrp="1"/>
          </p:cNvSpPr>
          <p:nvPr>
            <p:ph idx="1"/>
          </p:nvPr>
        </p:nvSpPr>
        <p:spPr>
          <a:xfrm>
            <a:off x="304800" y="1219200"/>
            <a:ext cx="7772400" cy="4906963"/>
          </a:xfrm>
        </p:spPr>
        <p:txBody>
          <a:bodyPr/>
          <a:lstStyle/>
          <a:p>
            <a:pPr marL="457200" indent="-457200" algn="just">
              <a:buFont typeface="+mj-lt"/>
              <a:buAutoNum type="alphaLcParenR"/>
            </a:pPr>
            <a:r>
              <a:rPr lang="en-US" sz="1800" b="0" dirty="0">
                <a:solidFill>
                  <a:srgbClr val="002060"/>
                </a:solidFill>
              </a:rPr>
              <a:t>King Fisher brand valuation of Rs. 3406 </a:t>
            </a:r>
            <a:r>
              <a:rPr lang="en-US" sz="1800" b="0" dirty="0" err="1">
                <a:solidFill>
                  <a:srgbClr val="002060"/>
                </a:solidFill>
              </a:rPr>
              <a:t>crore</a:t>
            </a:r>
            <a:r>
              <a:rPr lang="en-US" sz="1800" b="0" dirty="0">
                <a:solidFill>
                  <a:srgbClr val="002060"/>
                </a:solidFill>
              </a:rPr>
              <a:t> in 2010 by Grant Thornton</a:t>
            </a:r>
          </a:p>
          <a:p>
            <a:pPr marL="457200" indent="-457200" algn="just">
              <a:buFont typeface="+mj-lt"/>
              <a:buAutoNum type="alphaLcParenR"/>
            </a:pPr>
            <a:r>
              <a:rPr lang="en-US" sz="1800" b="0" dirty="0">
                <a:solidFill>
                  <a:srgbClr val="002060"/>
                </a:solidFill>
              </a:rPr>
              <a:t>Used by King Fisher as the biggest collateral in debt recast made by 18 lenders in  December 2010</a:t>
            </a:r>
          </a:p>
          <a:p>
            <a:pPr marL="457200" indent="-457200" algn="just">
              <a:buFont typeface="+mj-lt"/>
              <a:buAutoNum type="alphaLcParenR"/>
            </a:pPr>
            <a:r>
              <a:rPr lang="en-US" sz="1800" b="0" dirty="0">
                <a:solidFill>
                  <a:srgbClr val="002060"/>
                </a:solidFill>
              </a:rPr>
              <a:t>Another valuation conducted by Brand Finance International valued the brand at Rs. 1911 </a:t>
            </a:r>
            <a:r>
              <a:rPr lang="en-US" sz="1800" b="0" dirty="0" err="1">
                <a:solidFill>
                  <a:srgbClr val="002060"/>
                </a:solidFill>
              </a:rPr>
              <a:t>crore</a:t>
            </a:r>
            <a:r>
              <a:rPr lang="en-US" sz="1800" b="0" dirty="0">
                <a:solidFill>
                  <a:srgbClr val="002060"/>
                </a:solidFill>
              </a:rPr>
              <a:t> which was not disclosed to the lenders.</a:t>
            </a:r>
          </a:p>
          <a:p>
            <a:pPr marL="457200" indent="-457200" algn="just">
              <a:buFont typeface="+mj-lt"/>
              <a:buAutoNum type="alphaLcParenR"/>
            </a:pPr>
            <a:r>
              <a:rPr lang="en-US" sz="1800" b="0" dirty="0">
                <a:solidFill>
                  <a:srgbClr val="002060"/>
                </a:solidFill>
              </a:rPr>
              <a:t>Unauthorized use of valuation report of GT to raise funds which was meant for internal use.</a:t>
            </a:r>
          </a:p>
          <a:p>
            <a:pPr marL="457200" indent="-457200" algn="just">
              <a:buFont typeface="+mj-lt"/>
              <a:buAutoNum type="alphaLcParenR"/>
            </a:pPr>
            <a:r>
              <a:rPr lang="en-US" sz="1800" b="0" dirty="0">
                <a:solidFill>
                  <a:srgbClr val="002060"/>
                </a:solidFill>
              </a:rPr>
              <a:t>Airline which was already incurring losses shut down operations with outstanding bank claims of Rs. 9090 </a:t>
            </a:r>
            <a:r>
              <a:rPr lang="en-US" sz="1800" b="0" dirty="0" err="1">
                <a:solidFill>
                  <a:srgbClr val="002060"/>
                </a:solidFill>
              </a:rPr>
              <a:t>crore</a:t>
            </a:r>
            <a:r>
              <a:rPr lang="en-US" sz="1800" b="0" dirty="0">
                <a:solidFill>
                  <a:srgbClr val="002060"/>
                </a:solidFill>
              </a:rPr>
              <a:t> </a:t>
            </a:r>
          </a:p>
          <a:p>
            <a:pPr marL="457200" indent="-457200" algn="just">
              <a:buFont typeface="+mj-lt"/>
              <a:buAutoNum type="alphaLcParenR"/>
            </a:pPr>
            <a:r>
              <a:rPr lang="en-US" sz="1800" b="0" dirty="0">
                <a:solidFill>
                  <a:srgbClr val="002060"/>
                </a:solidFill>
              </a:rPr>
              <a:t>Subsequent auction of brand with a reserve price of Rs. 366 </a:t>
            </a:r>
            <a:r>
              <a:rPr lang="en-US" sz="1800" b="0" dirty="0" err="1">
                <a:solidFill>
                  <a:srgbClr val="002060"/>
                </a:solidFill>
              </a:rPr>
              <a:t>crore</a:t>
            </a:r>
            <a:r>
              <a:rPr lang="en-US" sz="1800" b="0" dirty="0">
                <a:solidFill>
                  <a:srgbClr val="002060"/>
                </a:solidFill>
              </a:rPr>
              <a:t> failed  as it failed to attract a single bidder.</a:t>
            </a:r>
          </a:p>
          <a:p>
            <a:pPr marL="457200" indent="-457200" algn="just">
              <a:buFont typeface="+mj-lt"/>
              <a:buAutoNum type="alphaLcParenR"/>
            </a:pPr>
            <a:endParaRPr lang="en-US" b="0" dirty="0">
              <a:solidFill>
                <a:srgbClr val="002060"/>
              </a:solidFill>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620000" cy="1371600"/>
          </a:xfrm>
        </p:spPr>
        <p:txBody>
          <a:bodyPr>
            <a:normAutofit/>
          </a:bodyPr>
          <a:lstStyle/>
          <a:p>
            <a:r>
              <a:rPr lang="en-US" sz="2400" dirty="0"/>
              <a:t>CASE STUDY 9- PNB FRAUD – NIRAV MODI</a:t>
            </a:r>
          </a:p>
        </p:txBody>
      </p:sp>
      <p:sp>
        <p:nvSpPr>
          <p:cNvPr id="3" name="Content Placeholder 2"/>
          <p:cNvSpPr>
            <a:spLocks noGrp="1"/>
          </p:cNvSpPr>
          <p:nvPr>
            <p:ph idx="1"/>
          </p:nvPr>
        </p:nvSpPr>
        <p:spPr>
          <a:xfrm>
            <a:off x="304800" y="1143000"/>
            <a:ext cx="7772400" cy="4983163"/>
          </a:xfrm>
        </p:spPr>
        <p:txBody>
          <a:bodyPr>
            <a:normAutofit fontScale="25000" lnSpcReduction="20000"/>
          </a:bodyPr>
          <a:lstStyle/>
          <a:p>
            <a:r>
              <a:rPr lang="en-US" sz="5600" u="sng" dirty="0">
                <a:solidFill>
                  <a:schemeClr val="tx2"/>
                </a:solidFill>
              </a:rPr>
              <a:t>Facts-</a:t>
            </a:r>
            <a:endParaRPr lang="en-US" sz="5600" b="0" u="sng" dirty="0">
              <a:solidFill>
                <a:schemeClr val="tx2"/>
              </a:solidFill>
            </a:endParaRPr>
          </a:p>
          <a:p>
            <a:pPr algn="just"/>
            <a:endParaRPr lang="en-US" sz="5600" b="0" dirty="0">
              <a:solidFill>
                <a:srgbClr val="002060"/>
              </a:solidFill>
            </a:endParaRPr>
          </a:p>
          <a:p>
            <a:pPr marL="457200" indent="-457200" algn="just">
              <a:buFont typeface="+mj-lt"/>
              <a:buAutoNum type="alphaLcParenR"/>
            </a:pPr>
            <a:r>
              <a:rPr lang="en-US" sz="5600" b="0" dirty="0">
                <a:solidFill>
                  <a:srgbClr val="002060"/>
                </a:solidFill>
              </a:rPr>
              <a:t>Fraud of over Rs 11000 </a:t>
            </a:r>
            <a:r>
              <a:rPr lang="en-US" sz="5600" b="0" dirty="0" err="1">
                <a:solidFill>
                  <a:srgbClr val="002060"/>
                </a:solidFill>
              </a:rPr>
              <a:t>crore</a:t>
            </a:r>
            <a:r>
              <a:rPr lang="en-US" sz="5600" b="0" dirty="0">
                <a:solidFill>
                  <a:srgbClr val="002060"/>
                </a:solidFill>
              </a:rPr>
              <a:t> committed by </a:t>
            </a:r>
            <a:r>
              <a:rPr lang="en-US" sz="5600" b="0" dirty="0" err="1">
                <a:solidFill>
                  <a:srgbClr val="002060"/>
                </a:solidFill>
              </a:rPr>
              <a:t>Nirav</a:t>
            </a:r>
            <a:r>
              <a:rPr lang="en-US" sz="5600" b="0" dirty="0">
                <a:solidFill>
                  <a:srgbClr val="002060"/>
                </a:solidFill>
              </a:rPr>
              <a:t> </a:t>
            </a:r>
            <a:r>
              <a:rPr lang="en-US" sz="5600" b="0" dirty="0" err="1">
                <a:solidFill>
                  <a:srgbClr val="002060"/>
                </a:solidFill>
              </a:rPr>
              <a:t>Modi</a:t>
            </a:r>
            <a:r>
              <a:rPr lang="en-US" sz="5600" b="0" dirty="0">
                <a:solidFill>
                  <a:srgbClr val="002060"/>
                </a:solidFill>
              </a:rPr>
              <a:t> ,a </a:t>
            </a:r>
            <a:r>
              <a:rPr lang="en-US" sz="5600" b="0" dirty="0" err="1">
                <a:solidFill>
                  <a:srgbClr val="002060"/>
                </a:solidFill>
              </a:rPr>
              <a:t>jeweller</a:t>
            </a:r>
            <a:r>
              <a:rPr lang="en-US" sz="5600" b="0" dirty="0">
                <a:solidFill>
                  <a:srgbClr val="002060"/>
                </a:solidFill>
              </a:rPr>
              <a:t> and designer in connivance with PNB bank officials</a:t>
            </a:r>
          </a:p>
          <a:p>
            <a:pPr marL="457200" indent="-457200" algn="just">
              <a:buFont typeface="+mj-lt"/>
              <a:buAutoNum type="alphaLcParenR"/>
            </a:pPr>
            <a:endParaRPr lang="en-US" sz="5600" b="0" dirty="0">
              <a:solidFill>
                <a:srgbClr val="002060"/>
              </a:solidFill>
            </a:endParaRPr>
          </a:p>
          <a:p>
            <a:pPr marL="457200" indent="-457200" algn="just">
              <a:buFont typeface="+mj-lt"/>
              <a:buAutoNum type="alphaLcParenR"/>
            </a:pPr>
            <a:r>
              <a:rPr lang="en-US" sz="5600" b="0" dirty="0">
                <a:solidFill>
                  <a:srgbClr val="002060"/>
                </a:solidFill>
              </a:rPr>
              <a:t>Release of funds by overseas branches of Indian Banks  in </a:t>
            </a:r>
            <a:r>
              <a:rPr lang="en-US" sz="5600" b="0" dirty="0" err="1">
                <a:solidFill>
                  <a:srgbClr val="002060"/>
                </a:solidFill>
              </a:rPr>
              <a:t>favour</a:t>
            </a:r>
            <a:r>
              <a:rPr lang="en-US" sz="5600" b="0" dirty="0">
                <a:solidFill>
                  <a:srgbClr val="002060"/>
                </a:solidFill>
              </a:rPr>
              <a:t> of suppliers of  </a:t>
            </a:r>
            <a:r>
              <a:rPr lang="en-US" sz="5600" b="0" dirty="0" err="1">
                <a:solidFill>
                  <a:srgbClr val="002060"/>
                </a:solidFill>
              </a:rPr>
              <a:t>Nirav</a:t>
            </a:r>
            <a:r>
              <a:rPr lang="en-US" sz="5600" b="0" dirty="0">
                <a:solidFill>
                  <a:srgbClr val="002060"/>
                </a:solidFill>
              </a:rPr>
              <a:t> </a:t>
            </a:r>
            <a:r>
              <a:rPr lang="en-US" sz="5600" b="0" dirty="0" err="1">
                <a:solidFill>
                  <a:srgbClr val="002060"/>
                </a:solidFill>
              </a:rPr>
              <a:t>Modi</a:t>
            </a:r>
            <a:r>
              <a:rPr lang="en-US" sz="5600" b="0" dirty="0">
                <a:solidFill>
                  <a:srgbClr val="002060"/>
                </a:solidFill>
              </a:rPr>
              <a:t> on basis of 1212 LOUs  issued through SWIFT by PNB, Brady Road branch  over a period of 7 years from 2011 to 2018. Funds not recovered from </a:t>
            </a:r>
            <a:r>
              <a:rPr lang="en-US" sz="5600" b="0" dirty="0" err="1">
                <a:solidFill>
                  <a:srgbClr val="002060"/>
                </a:solidFill>
              </a:rPr>
              <a:t>Nirav</a:t>
            </a:r>
            <a:r>
              <a:rPr lang="en-US" sz="5600" b="0" dirty="0">
                <a:solidFill>
                  <a:srgbClr val="002060"/>
                </a:solidFill>
              </a:rPr>
              <a:t> </a:t>
            </a:r>
            <a:r>
              <a:rPr lang="en-US" sz="5600" b="0" dirty="0" err="1">
                <a:solidFill>
                  <a:srgbClr val="002060"/>
                </a:solidFill>
              </a:rPr>
              <a:t>Modi</a:t>
            </a:r>
            <a:r>
              <a:rPr lang="en-US" sz="5600" b="0" dirty="0">
                <a:solidFill>
                  <a:srgbClr val="002060"/>
                </a:solidFill>
              </a:rPr>
              <a:t>. </a:t>
            </a:r>
          </a:p>
          <a:p>
            <a:endParaRPr lang="en-US" sz="5600" b="0" dirty="0"/>
          </a:p>
          <a:p>
            <a:r>
              <a:rPr lang="en-US" sz="5600" u="sng" dirty="0">
                <a:solidFill>
                  <a:schemeClr val="tx2"/>
                </a:solidFill>
              </a:rPr>
              <a:t>Findings </a:t>
            </a:r>
          </a:p>
          <a:p>
            <a:endParaRPr lang="en-US" sz="5600" b="0" dirty="0"/>
          </a:p>
          <a:p>
            <a:pPr marL="457200" indent="-457200">
              <a:buFont typeface="+mj-lt"/>
              <a:buAutoNum type="alphaLcParenR"/>
            </a:pPr>
            <a:r>
              <a:rPr lang="en-US" sz="5600" b="0" dirty="0">
                <a:solidFill>
                  <a:srgbClr val="002060"/>
                </a:solidFill>
              </a:rPr>
              <a:t>LOU issued for a period of one year while as per RBI guidelines, maximum period is 90 days from the date of shipment which was ignored by overseas branches of Indian Banks</a:t>
            </a:r>
          </a:p>
          <a:p>
            <a:pPr marL="457200" indent="-457200"/>
            <a:endParaRPr lang="en-US" sz="5600" b="0" dirty="0">
              <a:solidFill>
                <a:srgbClr val="002060"/>
              </a:solidFill>
            </a:endParaRPr>
          </a:p>
          <a:p>
            <a:pPr marL="457200" indent="-457200">
              <a:buAutoNum type="alphaLcParenR" startAt="2"/>
            </a:pPr>
            <a:r>
              <a:rPr lang="en-US" sz="5600" b="0" dirty="0">
                <a:solidFill>
                  <a:srgbClr val="002060"/>
                </a:solidFill>
              </a:rPr>
              <a:t>SWIFT not connected to CBS. Hence, no entry of liability in the books of PNB.</a:t>
            </a:r>
          </a:p>
          <a:p>
            <a:pPr marL="457200" indent="-457200">
              <a:buAutoNum type="alphaLcParenR" startAt="2"/>
            </a:pPr>
            <a:endParaRPr lang="en-US" sz="5600" b="0" dirty="0">
              <a:solidFill>
                <a:srgbClr val="002060"/>
              </a:solidFill>
            </a:endParaRPr>
          </a:p>
          <a:p>
            <a:pPr marL="457200" indent="-457200">
              <a:buAutoNum type="alphaLcParenR" startAt="2"/>
            </a:pPr>
            <a:r>
              <a:rPr lang="en-US" sz="5600" b="0" dirty="0">
                <a:solidFill>
                  <a:srgbClr val="002060"/>
                </a:solidFill>
              </a:rPr>
              <a:t>The  overseas suppliers were dummy firms controlled by </a:t>
            </a:r>
            <a:r>
              <a:rPr lang="en-US" sz="5600" b="0" dirty="0" err="1">
                <a:solidFill>
                  <a:srgbClr val="002060"/>
                </a:solidFill>
              </a:rPr>
              <a:t>Nirav</a:t>
            </a:r>
            <a:r>
              <a:rPr lang="en-US" sz="5600" b="0" dirty="0">
                <a:solidFill>
                  <a:srgbClr val="002060"/>
                </a:solidFill>
              </a:rPr>
              <a:t> </a:t>
            </a:r>
            <a:r>
              <a:rPr lang="en-US" sz="5600" b="0" dirty="0" err="1">
                <a:solidFill>
                  <a:srgbClr val="002060"/>
                </a:solidFill>
              </a:rPr>
              <a:t>Modi</a:t>
            </a:r>
            <a:r>
              <a:rPr lang="en-US" sz="5600" b="0" dirty="0">
                <a:solidFill>
                  <a:srgbClr val="002060"/>
                </a:solidFill>
              </a:rPr>
              <a:t> and based in tax havens like British Virgin Island.</a:t>
            </a:r>
          </a:p>
          <a:p>
            <a:pPr marL="457200" indent="-457200">
              <a:buAutoNum type="alphaLcParenR" startAt="2"/>
            </a:pPr>
            <a:r>
              <a:rPr lang="en-US" sz="5600" b="0" dirty="0">
                <a:solidFill>
                  <a:srgbClr val="002060"/>
                </a:solidFill>
              </a:rPr>
              <a:t>No staff rotation as the person involved posted in the same branch for over 7 years.</a:t>
            </a:r>
          </a:p>
          <a:p>
            <a:pPr marL="457200" indent="-457200"/>
            <a:endParaRPr lang="en-US" sz="5600" b="0" dirty="0">
              <a:solidFill>
                <a:srgbClr val="002060"/>
              </a:solidFill>
            </a:endParaRPr>
          </a:p>
          <a:p>
            <a:r>
              <a:rPr lang="en-US" sz="4800" b="0" dirty="0"/>
              <a:t> </a:t>
            </a:r>
          </a:p>
          <a:p>
            <a:endParaRPr lang="en-US" sz="4800" dirty="0"/>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94161-CEF9-03AE-00B7-2EE5F3052E36}"/>
              </a:ext>
            </a:extLst>
          </p:cNvPr>
          <p:cNvSpPr>
            <a:spLocks noGrp="1"/>
          </p:cNvSpPr>
          <p:nvPr>
            <p:ph type="title"/>
          </p:nvPr>
        </p:nvSpPr>
        <p:spPr>
          <a:xfrm>
            <a:off x="609600" y="152718"/>
            <a:ext cx="7620000" cy="990282"/>
          </a:xfrm>
        </p:spPr>
        <p:txBody>
          <a:bodyPr>
            <a:normAutofit/>
          </a:bodyPr>
          <a:lstStyle/>
          <a:p>
            <a:r>
              <a:rPr lang="en-US" sz="2400" dirty="0"/>
              <a:t>CASE STUDY 10- </a:t>
            </a:r>
            <a:br>
              <a:rPr lang="en-US" sz="2400" dirty="0"/>
            </a:br>
            <a:r>
              <a:rPr lang="en-US" sz="2400" dirty="0"/>
              <a:t>NEW INDIA COOPERATIVE BANK </a:t>
            </a:r>
            <a:endParaRPr lang="en-IN" sz="2400" dirty="0"/>
          </a:p>
        </p:txBody>
      </p:sp>
      <p:sp>
        <p:nvSpPr>
          <p:cNvPr id="3" name="Content Placeholder 2">
            <a:extLst>
              <a:ext uri="{FF2B5EF4-FFF2-40B4-BE49-F238E27FC236}">
                <a16:creationId xmlns:a16="http://schemas.microsoft.com/office/drawing/2014/main" id="{A43EB72D-9C82-9DD9-53D1-66837CE01105}"/>
              </a:ext>
            </a:extLst>
          </p:cNvPr>
          <p:cNvSpPr>
            <a:spLocks noGrp="1"/>
          </p:cNvSpPr>
          <p:nvPr>
            <p:ph idx="1"/>
          </p:nvPr>
        </p:nvSpPr>
        <p:spPr>
          <a:xfrm>
            <a:off x="422787" y="1242218"/>
            <a:ext cx="7620000" cy="4373563"/>
          </a:xfrm>
        </p:spPr>
        <p:txBody>
          <a:bodyPr>
            <a:normAutofit fontScale="92500" lnSpcReduction="20000"/>
          </a:bodyPr>
          <a:lstStyle/>
          <a:p>
            <a:r>
              <a:rPr lang="en-US" u="sng" dirty="0">
                <a:solidFill>
                  <a:schemeClr val="tx2"/>
                </a:solidFill>
              </a:rPr>
              <a:t>Facts</a:t>
            </a:r>
          </a:p>
          <a:p>
            <a:endParaRPr lang="en-US" b="0" dirty="0">
              <a:solidFill>
                <a:srgbClr val="002060"/>
              </a:solidFill>
            </a:endParaRPr>
          </a:p>
          <a:p>
            <a:r>
              <a:rPr lang="en-US" sz="1400" b="0" dirty="0">
                <a:solidFill>
                  <a:srgbClr val="002060"/>
                </a:solidFill>
              </a:rPr>
              <a:t>RBI suspending the management of the Bank due to gross irregularities, mounting losses ,  placing restriction on withdrawals by depositors , issue of summons of 6 past and present auditors for failure to identify the frauds</a:t>
            </a:r>
          </a:p>
          <a:p>
            <a:endParaRPr lang="en-US" sz="1400" dirty="0">
              <a:solidFill>
                <a:srgbClr val="FF0000"/>
              </a:solidFill>
            </a:endParaRPr>
          </a:p>
          <a:p>
            <a:r>
              <a:rPr lang="en-US" sz="1900" u="sng" dirty="0">
                <a:solidFill>
                  <a:srgbClr val="FF0000"/>
                </a:solidFill>
              </a:rPr>
              <a:t>Findings</a:t>
            </a:r>
          </a:p>
          <a:p>
            <a:pPr marL="457200" indent="-457200">
              <a:buAutoNum type="alphaLcParenR"/>
            </a:pPr>
            <a:endParaRPr lang="en-US" sz="1400" b="0" dirty="0">
              <a:solidFill>
                <a:srgbClr val="002060"/>
              </a:solidFill>
            </a:endParaRPr>
          </a:p>
          <a:p>
            <a:pPr marL="457200" indent="-457200">
              <a:buAutoNum type="alphaLcParenR"/>
            </a:pPr>
            <a:r>
              <a:rPr lang="en-US" sz="1400" b="0" dirty="0">
                <a:solidFill>
                  <a:srgbClr val="002060"/>
                </a:solidFill>
              </a:rPr>
              <a:t>Physical cash verification the RBI  officials at 2 major branches of the bank . As against the cash balance as per books of Rs 133 Cr , only Rs 11 Crore found in safe</a:t>
            </a:r>
          </a:p>
          <a:p>
            <a:pPr marL="457200" indent="-457200">
              <a:buAutoNum type="alphaLcParenR"/>
            </a:pPr>
            <a:r>
              <a:rPr lang="en-US" sz="1400" b="0" dirty="0">
                <a:solidFill>
                  <a:srgbClr val="002060"/>
                </a:solidFill>
              </a:rPr>
              <a:t>Unauthorized cash withdrawals of Rs 122 crore cash  a period of time by the top  officials</a:t>
            </a:r>
          </a:p>
          <a:p>
            <a:pPr marL="457200" indent="-457200">
              <a:buAutoNum type="alphaLcParenR"/>
            </a:pPr>
            <a:r>
              <a:rPr lang="en-US" sz="1400" b="0" dirty="0">
                <a:solidFill>
                  <a:srgbClr val="002060"/>
                </a:solidFill>
              </a:rPr>
              <a:t>Failure of the auditors to –</a:t>
            </a:r>
          </a:p>
          <a:p>
            <a:r>
              <a:rPr lang="en-US" sz="1400" b="0" dirty="0">
                <a:solidFill>
                  <a:srgbClr val="002060"/>
                </a:solidFill>
              </a:rPr>
              <a:t>         - make physical verification of cash and its cross verification with cash balance as per books of       </a:t>
            </a:r>
          </a:p>
          <a:p>
            <a:r>
              <a:rPr lang="en-US" sz="1400" b="0" dirty="0">
                <a:solidFill>
                  <a:srgbClr val="002060"/>
                </a:solidFill>
              </a:rPr>
              <a:t>           accounts</a:t>
            </a:r>
          </a:p>
          <a:p>
            <a:pPr marL="285750" indent="-285750">
              <a:buFontTx/>
              <a:buChar char="-"/>
            </a:pPr>
            <a:r>
              <a:rPr lang="en-US" sz="1400" b="0" dirty="0">
                <a:solidFill>
                  <a:srgbClr val="002060"/>
                </a:solidFill>
              </a:rPr>
              <a:t>    Not raising  objections for keeping such huge cash in hand well above the retention limit.</a:t>
            </a:r>
          </a:p>
          <a:p>
            <a:pPr marL="285750" indent="-285750">
              <a:buFontTx/>
              <a:buChar char="-"/>
            </a:pPr>
            <a:r>
              <a:rPr lang="en-US" sz="1400" b="0" dirty="0">
                <a:solidFill>
                  <a:srgbClr val="002060"/>
                </a:solidFill>
              </a:rPr>
              <a:t>    Not verifying the actual cash storage capacity of the safe which was just Rs 20 crore.</a:t>
            </a:r>
          </a:p>
          <a:p>
            <a:pPr marL="457200" indent="-457200">
              <a:buAutoNum type="alphaLcParenR"/>
            </a:pPr>
            <a:endParaRPr lang="en-US" sz="1400" b="0" dirty="0">
              <a:solidFill>
                <a:srgbClr val="002060"/>
              </a:solidFill>
            </a:endParaRPr>
          </a:p>
          <a:p>
            <a:endParaRPr lang="en-US" b="0" dirty="0">
              <a:solidFill>
                <a:srgbClr val="002060"/>
              </a:solidFill>
            </a:endParaRPr>
          </a:p>
          <a:p>
            <a:endParaRPr lang="en-US" b="0" dirty="0">
              <a:solidFill>
                <a:srgbClr val="002060"/>
              </a:solidFill>
            </a:endParaRPr>
          </a:p>
          <a:p>
            <a:endParaRPr lang="en-US" b="0" dirty="0">
              <a:solidFill>
                <a:srgbClr val="FF0000"/>
              </a:solidFill>
            </a:endParaRPr>
          </a:p>
          <a:p>
            <a:endParaRPr lang="en-IN" dirty="0"/>
          </a:p>
        </p:txBody>
      </p:sp>
      <p:sp>
        <p:nvSpPr>
          <p:cNvPr id="4" name="Footer Placeholder 3">
            <a:extLst>
              <a:ext uri="{FF2B5EF4-FFF2-40B4-BE49-F238E27FC236}">
                <a16:creationId xmlns:a16="http://schemas.microsoft.com/office/drawing/2014/main" id="{E8356605-A4E9-D923-FD85-9B54BD729FE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3FB4620-D67D-D29F-6A4D-2F6D5191F134}"/>
              </a:ext>
            </a:extLst>
          </p:cNvPr>
          <p:cNvSpPr>
            <a:spLocks noGrp="1"/>
          </p:cNvSpPr>
          <p:nvPr>
            <p:ph type="sldNum" sz="quarter" idx="12"/>
          </p:nvPr>
        </p:nvSpPr>
        <p:spPr/>
        <p:txBody>
          <a:bodyPr/>
          <a:lstStyle/>
          <a:p>
            <a:fld id="{B6F15528-21DE-4FAA-801E-634DDDAF4B2B}" type="slidenum">
              <a:rPr lang="en-US" smtClean="0"/>
              <a:pPr/>
              <a:t>53</a:t>
            </a:fld>
            <a:endParaRPr lang="en-US"/>
          </a:p>
        </p:txBody>
      </p:sp>
    </p:spTree>
    <p:extLst>
      <p:ext uri="{BB962C8B-B14F-4D97-AF65-F5344CB8AC3E}">
        <p14:creationId xmlns:p14="http://schemas.microsoft.com/office/powerpoint/2010/main" val="16838205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838200"/>
            <a:ext cx="5410200" cy="990918"/>
          </a:xfrm>
        </p:spPr>
        <p:txBody>
          <a:bodyPr/>
          <a:lstStyle/>
          <a:p>
            <a:endParaRPr lang="en-US"/>
          </a:p>
        </p:txBody>
      </p:sp>
      <p:sp>
        <p:nvSpPr>
          <p:cNvPr id="3" name="Content Placeholder 2"/>
          <p:cNvSpPr>
            <a:spLocks noGrp="1"/>
          </p:cNvSpPr>
          <p:nvPr>
            <p:ph idx="1"/>
          </p:nvPr>
        </p:nvSpPr>
        <p:spPr>
          <a:xfrm>
            <a:off x="228600" y="685800"/>
            <a:ext cx="7848600" cy="5440363"/>
          </a:xfrm>
        </p:spPr>
        <p:txBody>
          <a:bodyPr/>
          <a:lstStyle/>
          <a:p>
            <a:r>
              <a:rPr lang="en-US" dirty="0">
                <a:solidFill>
                  <a:srgbClr val="FF0000"/>
                </a:solidFill>
              </a:rPr>
              <a:t>CASE </a:t>
            </a:r>
            <a:r>
              <a:rPr lang="en-US">
                <a:solidFill>
                  <a:srgbClr val="FF0000"/>
                </a:solidFill>
              </a:rPr>
              <a:t>STUDY 1</a:t>
            </a:r>
            <a:r>
              <a:rPr lang="en-US" dirty="0">
                <a:solidFill>
                  <a:srgbClr val="FF0000"/>
                </a:solidFill>
              </a:rPr>
              <a:t>1</a:t>
            </a:r>
            <a:r>
              <a:rPr lang="en-US">
                <a:solidFill>
                  <a:srgbClr val="FF0000"/>
                </a:solidFill>
              </a:rPr>
              <a:t>- </a:t>
            </a:r>
            <a:r>
              <a:rPr lang="en-US" dirty="0">
                <a:solidFill>
                  <a:srgbClr val="FF0000"/>
                </a:solidFill>
              </a:rPr>
              <a:t>PUNJAB  AND MAHARASHTRA COOPERATIVE BANK  LTD (PMC BANK)</a:t>
            </a:r>
          </a:p>
          <a:p>
            <a:endParaRPr lang="en-US" b="0" dirty="0">
              <a:solidFill>
                <a:srgbClr val="002060"/>
              </a:solidFill>
            </a:endParaRPr>
          </a:p>
          <a:p>
            <a:pPr>
              <a:buFont typeface="Wingdings" pitchFamily="2" charset="2"/>
              <a:buChar char="Ø"/>
            </a:pPr>
            <a:r>
              <a:rPr lang="en-US" b="0" dirty="0">
                <a:solidFill>
                  <a:srgbClr val="002060"/>
                </a:solidFill>
              </a:rPr>
              <a:t>Huge exposure (over 70%) to a single group HDIL (now under insolvency process)</a:t>
            </a:r>
          </a:p>
          <a:p>
            <a:pPr>
              <a:buFont typeface="Wingdings" pitchFamily="2" charset="2"/>
              <a:buChar char="Ø"/>
            </a:pPr>
            <a:r>
              <a:rPr lang="en-US" b="0" dirty="0">
                <a:solidFill>
                  <a:srgbClr val="002060"/>
                </a:solidFill>
              </a:rPr>
              <a:t>Account NPA not classified as standard </a:t>
            </a:r>
          </a:p>
          <a:p>
            <a:pPr>
              <a:buFont typeface="Wingdings" pitchFamily="2" charset="2"/>
              <a:buChar char="Ø"/>
            </a:pPr>
            <a:r>
              <a:rPr lang="en-US" b="0" dirty="0">
                <a:solidFill>
                  <a:srgbClr val="002060"/>
                </a:solidFill>
              </a:rPr>
              <a:t>21049 fictitious accounts  opened belonging to dead account holders or to persons who had closed the accounts to hide 44 accounts belonging to HDIL group</a:t>
            </a:r>
          </a:p>
          <a:p>
            <a:endParaRPr lang="en-US" dirty="0"/>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questions?</a:t>
            </a:r>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55</a:t>
            </a:fld>
            <a:endParaRPr lang="en-US"/>
          </a:p>
        </p:txBody>
      </p:sp>
      <p:pic>
        <p:nvPicPr>
          <p:cNvPr id="7170" name="Picture 2" descr="C:\Users\kushagra.vyas\Desktop\questions.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48200" y="2819400"/>
            <a:ext cx="3722335" cy="3315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904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details</a:t>
            </a:r>
            <a:endParaRPr lang="en-IN" dirty="0"/>
          </a:p>
        </p:txBody>
      </p:sp>
      <p:sp>
        <p:nvSpPr>
          <p:cNvPr id="3" name="Content Placeholder 2"/>
          <p:cNvSpPr>
            <a:spLocks noGrp="1"/>
          </p:cNvSpPr>
          <p:nvPr>
            <p:ph idx="1"/>
          </p:nvPr>
        </p:nvSpPr>
        <p:spPr/>
        <p:txBody>
          <a:bodyPr/>
          <a:lstStyle/>
          <a:p>
            <a:r>
              <a:rPr lang="en-US" dirty="0">
                <a:solidFill>
                  <a:srgbClr val="002060"/>
                </a:solidFill>
              </a:rPr>
              <a:t>CA AKESH VYAS</a:t>
            </a:r>
          </a:p>
          <a:p>
            <a:endParaRPr lang="en-US" dirty="0">
              <a:solidFill>
                <a:srgbClr val="002060"/>
              </a:solidFill>
            </a:endParaRPr>
          </a:p>
          <a:p>
            <a:r>
              <a:rPr lang="en-US" dirty="0">
                <a:solidFill>
                  <a:srgbClr val="002060"/>
                </a:solidFill>
              </a:rPr>
              <a:t>Email ID: </a:t>
            </a:r>
            <a:r>
              <a:rPr lang="en-US" dirty="0">
                <a:solidFill>
                  <a:srgbClr val="002060"/>
                </a:solidFill>
                <a:hlinkClick r:id="rId2">
                  <a:extLst>
                    <a:ext uri="{A12FA001-AC4F-418D-AE19-62706E023703}">
                      <ahyp:hlinkClr xmlns:ahyp="http://schemas.microsoft.com/office/drawing/2018/hyperlinkcolor" val="tx"/>
                    </a:ext>
                  </a:extLst>
                </a:hlinkClick>
              </a:rPr>
              <a:t>avyasca@gmail.com</a:t>
            </a:r>
            <a:endParaRPr lang="en-US" dirty="0">
              <a:solidFill>
                <a:srgbClr val="002060"/>
              </a:solidFill>
            </a:endParaRPr>
          </a:p>
          <a:p>
            <a:endParaRPr lang="en-US" dirty="0">
              <a:solidFill>
                <a:srgbClr val="002060"/>
              </a:solidFill>
            </a:endParaRPr>
          </a:p>
          <a:p>
            <a:r>
              <a:rPr lang="en-US" dirty="0">
                <a:solidFill>
                  <a:srgbClr val="002060"/>
                </a:solidFill>
              </a:rPr>
              <a:t>Mobile: +91 9818860081</a:t>
            </a:r>
          </a:p>
          <a:p>
            <a:endParaRPr lang="en-US" dirty="0">
              <a:solidFill>
                <a:schemeClr val="accent3">
                  <a:lumMod val="75000"/>
                </a:schemeClr>
              </a:solidFill>
            </a:endParaRPr>
          </a:p>
          <a:p>
            <a:endParaRPr lang="en-US" dirty="0">
              <a:solidFill>
                <a:schemeClr val="accent3">
                  <a:lumMod val="75000"/>
                </a:scheme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56</a:t>
            </a:fld>
            <a:endParaRPr lang="en-US"/>
          </a:p>
        </p:txBody>
      </p:sp>
    </p:spTree>
    <p:extLst>
      <p:ext uri="{BB962C8B-B14F-4D97-AF65-F5344CB8AC3E}">
        <p14:creationId xmlns:p14="http://schemas.microsoft.com/office/powerpoint/2010/main" val="2808321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F670D6-7EE3-F84E-F2F3-AE976BF9BD40}"/>
              </a:ext>
            </a:extLst>
          </p:cNvPr>
          <p:cNvSpPr>
            <a:spLocks noGrp="1"/>
          </p:cNvSpPr>
          <p:nvPr>
            <p:ph idx="1"/>
          </p:nvPr>
        </p:nvSpPr>
        <p:spPr>
          <a:xfrm>
            <a:off x="457200" y="533400"/>
            <a:ext cx="7620000" cy="5592763"/>
          </a:xfrm>
        </p:spPr>
        <p:txBody>
          <a:bodyPr/>
          <a:lstStyle/>
          <a:p>
            <a:r>
              <a:rPr lang="en-US" u="sng" dirty="0">
                <a:solidFill>
                  <a:schemeClr val="tx2"/>
                </a:solidFill>
              </a:rPr>
              <a:t>IMPACT ON MOC ON RECLASSIFICATION OF ASSET AS NPA</a:t>
            </a:r>
          </a:p>
          <a:p>
            <a:endParaRPr lang="en-IN" b="0" dirty="0">
              <a:solidFill>
                <a:srgbClr val="002060"/>
              </a:solidFill>
            </a:endParaRPr>
          </a:p>
          <a:p>
            <a:r>
              <a:rPr lang="en-IN" b="0" dirty="0">
                <a:solidFill>
                  <a:srgbClr val="002060"/>
                </a:solidFill>
              </a:rPr>
              <a:t>Change in the status of the account from Standard to NPA </a:t>
            </a:r>
          </a:p>
          <a:p>
            <a:endParaRPr lang="en-IN" b="0" dirty="0">
              <a:solidFill>
                <a:srgbClr val="002060"/>
              </a:solidFill>
            </a:endParaRPr>
          </a:p>
          <a:p>
            <a:r>
              <a:rPr lang="en-IN" b="0" dirty="0">
                <a:solidFill>
                  <a:srgbClr val="002060"/>
                </a:solidFill>
              </a:rPr>
              <a:t>Effect on Profit and Loss account on account of reversal of unrealised interest</a:t>
            </a:r>
          </a:p>
          <a:p>
            <a:endParaRPr lang="en-IN" b="0" dirty="0">
              <a:solidFill>
                <a:srgbClr val="002060"/>
              </a:solidFill>
            </a:endParaRPr>
          </a:p>
          <a:p>
            <a:r>
              <a:rPr lang="en-IN" b="0" dirty="0">
                <a:solidFill>
                  <a:srgbClr val="002060"/>
                </a:solidFill>
              </a:rPr>
              <a:t>Effect on provision on NPA </a:t>
            </a:r>
          </a:p>
          <a:p>
            <a:endParaRPr lang="en-IN" b="0" dirty="0">
              <a:solidFill>
                <a:srgbClr val="002060"/>
              </a:solidFill>
            </a:endParaRPr>
          </a:p>
          <a:p>
            <a:endParaRPr lang="en-IN" dirty="0"/>
          </a:p>
        </p:txBody>
      </p:sp>
      <p:sp>
        <p:nvSpPr>
          <p:cNvPr id="3" name="Footer Placeholder 2">
            <a:extLst>
              <a:ext uri="{FF2B5EF4-FFF2-40B4-BE49-F238E27FC236}">
                <a16:creationId xmlns:a16="http://schemas.microsoft.com/office/drawing/2014/main" id="{23DE1C70-38D9-2CD9-DD08-5F606319B9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D1043F7-9D44-CEE9-D00D-C3E373F58A4C}"/>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645345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6A3DE6-4CD1-D623-3F2F-4FF3E4A713A7}"/>
              </a:ext>
            </a:extLst>
          </p:cNvPr>
          <p:cNvSpPr>
            <a:spLocks noGrp="1"/>
          </p:cNvSpPr>
          <p:nvPr>
            <p:ph idx="1"/>
          </p:nvPr>
        </p:nvSpPr>
        <p:spPr>
          <a:xfrm>
            <a:off x="381000" y="381000"/>
            <a:ext cx="7696200" cy="5745163"/>
          </a:xfrm>
        </p:spPr>
        <p:txBody>
          <a:bodyPr>
            <a:noAutofit/>
          </a:bodyPr>
          <a:lstStyle/>
          <a:p>
            <a:r>
              <a:rPr lang="en-US" sz="1800" dirty="0">
                <a:solidFill>
                  <a:schemeClr val="tx2"/>
                </a:solidFill>
              </a:rPr>
              <a:t>                      </a:t>
            </a:r>
            <a:r>
              <a:rPr lang="en-US" sz="1800" u="sng" dirty="0">
                <a:solidFill>
                  <a:schemeClr val="tx2"/>
                </a:solidFill>
              </a:rPr>
              <a:t>FAQ ON PRUDENTIAL NORMS</a:t>
            </a:r>
          </a:p>
          <a:p>
            <a:endParaRPr lang="en-IN" sz="1200" dirty="0">
              <a:solidFill>
                <a:srgbClr val="002060"/>
              </a:solidFill>
            </a:endParaRPr>
          </a:p>
          <a:p>
            <a:r>
              <a:rPr lang="en-IN" sz="1600" dirty="0">
                <a:solidFill>
                  <a:schemeClr val="tx2"/>
                </a:solidFill>
              </a:rPr>
              <a:t>If one account of a borrower is classified as NPA, will all accounts become NPA</a:t>
            </a:r>
          </a:p>
          <a:p>
            <a:endParaRPr lang="en-IN" sz="1600" dirty="0">
              <a:solidFill>
                <a:schemeClr val="tx2"/>
              </a:solidFill>
            </a:endParaRPr>
          </a:p>
          <a:p>
            <a:r>
              <a:rPr lang="en-IN" sz="1600" dirty="0">
                <a:solidFill>
                  <a:srgbClr val="002060"/>
                </a:solidFill>
              </a:rPr>
              <a:t>Yes with the exception of Loans against FDRs, NSCs, KVP if value of security is more than the outstanding</a:t>
            </a:r>
          </a:p>
          <a:p>
            <a:endParaRPr lang="en-IN" sz="1600" dirty="0">
              <a:solidFill>
                <a:schemeClr val="tx2"/>
              </a:solidFill>
            </a:endParaRPr>
          </a:p>
          <a:p>
            <a:r>
              <a:rPr lang="en-IN" sz="1600" dirty="0">
                <a:solidFill>
                  <a:schemeClr val="tx2"/>
                </a:solidFill>
              </a:rPr>
              <a:t>If a loan in under consortium, will loans with all the banks become NPA if account is classified as NPA in Lead Bank</a:t>
            </a:r>
          </a:p>
          <a:p>
            <a:endParaRPr lang="en-IN" sz="1600" dirty="0">
              <a:solidFill>
                <a:srgbClr val="002060"/>
              </a:solidFill>
            </a:endParaRPr>
          </a:p>
          <a:p>
            <a:r>
              <a:rPr lang="en-IN" sz="1600" dirty="0">
                <a:solidFill>
                  <a:srgbClr val="002060"/>
                </a:solidFill>
              </a:rPr>
              <a:t> No, Asset Classification of individual banks will depend on the recovery in the     account of a particular bank</a:t>
            </a:r>
          </a:p>
          <a:p>
            <a:pPr marL="171450" indent="-171450">
              <a:buFont typeface="Arial" panose="020B0604020202020204" pitchFamily="34" charset="0"/>
              <a:buChar char="•"/>
            </a:pPr>
            <a:endParaRPr lang="en-IN" sz="1600" dirty="0">
              <a:solidFill>
                <a:srgbClr val="002060"/>
              </a:solidFill>
            </a:endParaRPr>
          </a:p>
          <a:p>
            <a:r>
              <a:rPr lang="en-IN" sz="1600" dirty="0">
                <a:solidFill>
                  <a:schemeClr val="tx2"/>
                </a:solidFill>
              </a:rPr>
              <a:t>If an account which is fully secured but  overdue/out of order for the prescribed period as per IRAC norms, will the account become NPA</a:t>
            </a:r>
          </a:p>
          <a:p>
            <a:r>
              <a:rPr lang="en-IN" sz="1600" dirty="0">
                <a:solidFill>
                  <a:srgbClr val="002060"/>
                </a:solidFill>
              </a:rPr>
              <a:t> Yes </a:t>
            </a:r>
          </a:p>
          <a:p>
            <a:pPr marL="171450" indent="-171450">
              <a:buFont typeface="Wingdings" panose="05000000000000000000" pitchFamily="2" charset="2"/>
              <a:buChar char="§"/>
            </a:pPr>
            <a:endParaRPr lang="en-IN" sz="1200" dirty="0">
              <a:solidFill>
                <a:srgbClr val="002060"/>
              </a:solidFill>
            </a:endParaRPr>
          </a:p>
          <a:p>
            <a:endParaRPr lang="en-IN" sz="1200" dirty="0">
              <a:solidFill>
                <a:srgbClr val="002060"/>
              </a:solidFill>
            </a:endParaRPr>
          </a:p>
          <a:p>
            <a:r>
              <a:rPr lang="en-IN" sz="1200" dirty="0">
                <a:solidFill>
                  <a:srgbClr val="002060"/>
                </a:solidFill>
              </a:rPr>
              <a:t>      </a:t>
            </a:r>
          </a:p>
          <a:p>
            <a:r>
              <a:rPr lang="en-IN" sz="1200" dirty="0">
                <a:solidFill>
                  <a:srgbClr val="002060"/>
                </a:solidFill>
              </a:rPr>
              <a:t>  </a:t>
            </a:r>
          </a:p>
        </p:txBody>
      </p:sp>
      <p:sp>
        <p:nvSpPr>
          <p:cNvPr id="3" name="Footer Placeholder 2">
            <a:extLst>
              <a:ext uri="{FF2B5EF4-FFF2-40B4-BE49-F238E27FC236}">
                <a16:creationId xmlns:a16="http://schemas.microsoft.com/office/drawing/2014/main" id="{343F8D7B-D62F-45CD-B3BF-77BFAEC8BD0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503C93A-D75D-5241-DBC1-64A1F14A3F99}"/>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845279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BDEB5A-A82E-CB32-1E3E-F20784A853E4}"/>
              </a:ext>
            </a:extLst>
          </p:cNvPr>
          <p:cNvSpPr>
            <a:spLocks noGrp="1"/>
          </p:cNvSpPr>
          <p:nvPr>
            <p:ph idx="1"/>
          </p:nvPr>
        </p:nvSpPr>
        <p:spPr>
          <a:xfrm>
            <a:off x="457200" y="381000"/>
            <a:ext cx="7634748" cy="5334000"/>
          </a:xfrm>
        </p:spPr>
        <p:txBody>
          <a:bodyPr>
            <a:normAutofit fontScale="77500" lnSpcReduction="20000"/>
          </a:bodyPr>
          <a:lstStyle/>
          <a:p>
            <a:endParaRPr lang="en-IN" dirty="0">
              <a:solidFill>
                <a:srgbClr val="002060"/>
              </a:solidFill>
            </a:endParaRPr>
          </a:p>
          <a:p>
            <a:r>
              <a:rPr lang="en-IN" dirty="0">
                <a:solidFill>
                  <a:schemeClr val="tx2"/>
                </a:solidFill>
              </a:rPr>
              <a:t>Can there be cases where </a:t>
            </a:r>
            <a:r>
              <a:rPr lang="en-IN" dirty="0" err="1">
                <a:solidFill>
                  <a:schemeClr val="tx2"/>
                </a:solidFill>
              </a:rPr>
              <a:t>inspite</a:t>
            </a:r>
            <a:r>
              <a:rPr lang="en-IN" dirty="0">
                <a:solidFill>
                  <a:schemeClr val="tx2"/>
                </a:solidFill>
              </a:rPr>
              <a:t> of account being overdue/out of order for the prescribed period  as per IRAC norms,  the account will not become NPA</a:t>
            </a:r>
          </a:p>
          <a:p>
            <a:endParaRPr lang="en-IN" dirty="0">
              <a:solidFill>
                <a:schemeClr val="tx2"/>
              </a:solidFill>
            </a:endParaRPr>
          </a:p>
          <a:p>
            <a:r>
              <a:rPr lang="en-IN" dirty="0">
                <a:solidFill>
                  <a:srgbClr val="002060"/>
                </a:solidFill>
              </a:rPr>
              <a:t> Yes, Central Government guaranteed accounts are exempted , However, like all NPA accounts, interest on such accounts will not be booked in income</a:t>
            </a:r>
          </a:p>
          <a:p>
            <a:endParaRPr lang="en-IN" dirty="0">
              <a:solidFill>
                <a:srgbClr val="002060"/>
              </a:solidFill>
            </a:endParaRPr>
          </a:p>
          <a:p>
            <a:r>
              <a:rPr lang="en-IN" dirty="0">
                <a:solidFill>
                  <a:schemeClr val="tx2"/>
                </a:solidFill>
              </a:rPr>
              <a:t>Can there be an account which is not overdue/irregular but still be classified as NPA</a:t>
            </a:r>
          </a:p>
          <a:p>
            <a:endParaRPr lang="en-IN" dirty="0">
              <a:solidFill>
                <a:srgbClr val="002060"/>
              </a:solidFill>
            </a:endParaRPr>
          </a:p>
          <a:p>
            <a:r>
              <a:rPr lang="en-IN" dirty="0">
                <a:solidFill>
                  <a:srgbClr val="002060"/>
                </a:solidFill>
              </a:rPr>
              <a:t>Yes, in case of erosion in value of assets over a prescribed percentage, the account , </a:t>
            </a:r>
            <a:r>
              <a:rPr lang="en-IN" dirty="0" err="1">
                <a:solidFill>
                  <a:srgbClr val="002060"/>
                </a:solidFill>
              </a:rPr>
              <a:t>inspite</a:t>
            </a:r>
            <a:r>
              <a:rPr lang="en-IN" dirty="0">
                <a:solidFill>
                  <a:srgbClr val="002060"/>
                </a:solidFill>
              </a:rPr>
              <a:t> of being regular, will be classified as Doubtful/Loss</a:t>
            </a:r>
          </a:p>
          <a:p>
            <a:endParaRPr lang="en-IN" dirty="0">
              <a:solidFill>
                <a:srgbClr val="002060"/>
              </a:solidFill>
            </a:endParaRPr>
          </a:p>
          <a:p>
            <a:r>
              <a:rPr lang="en-IN" dirty="0">
                <a:solidFill>
                  <a:schemeClr val="tx2"/>
                </a:solidFill>
              </a:rPr>
              <a:t>In case an account is declared as fraud but is not out of order and has sufficient underlying assets, will it compulsory be classified as NPA</a:t>
            </a:r>
          </a:p>
          <a:p>
            <a:endParaRPr lang="en-IN" dirty="0">
              <a:solidFill>
                <a:schemeClr val="tx2"/>
              </a:solidFill>
            </a:endParaRPr>
          </a:p>
          <a:p>
            <a:r>
              <a:rPr lang="en-IN" dirty="0">
                <a:solidFill>
                  <a:srgbClr val="002060"/>
                </a:solidFill>
              </a:rPr>
              <a:t>No. However, it will require 100% provisioning</a:t>
            </a:r>
          </a:p>
          <a:p>
            <a:endParaRPr lang="en-IN" dirty="0">
              <a:solidFill>
                <a:srgbClr val="002060"/>
              </a:solidFill>
            </a:endParaRPr>
          </a:p>
          <a:p>
            <a:endParaRPr lang="en-IN" dirty="0">
              <a:solidFill>
                <a:srgbClr val="002060"/>
              </a:solidFill>
            </a:endParaRPr>
          </a:p>
          <a:p>
            <a:endParaRPr lang="en-IN" dirty="0">
              <a:solidFill>
                <a:srgbClr val="002060"/>
              </a:solidFill>
            </a:endParaRPr>
          </a:p>
          <a:p>
            <a:endParaRPr lang="en-IN" sz="1400" dirty="0">
              <a:solidFill>
                <a:srgbClr val="002060"/>
              </a:solidFill>
            </a:endParaRPr>
          </a:p>
          <a:p>
            <a:endParaRPr lang="en-IN" sz="2000" dirty="0">
              <a:solidFill>
                <a:srgbClr val="002060"/>
              </a:solidFill>
            </a:endParaRPr>
          </a:p>
          <a:p>
            <a:endParaRPr lang="en-IN" dirty="0"/>
          </a:p>
        </p:txBody>
      </p:sp>
      <p:sp>
        <p:nvSpPr>
          <p:cNvPr id="3" name="Footer Placeholder 2">
            <a:extLst>
              <a:ext uri="{FF2B5EF4-FFF2-40B4-BE49-F238E27FC236}">
                <a16:creationId xmlns:a16="http://schemas.microsoft.com/office/drawing/2014/main" id="{7BAD954A-D33B-824B-2315-EF393A3ADB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AFC8A59-B9AA-DCA7-00D2-FF742DE34BA9}"/>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055386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E7B91E-A728-6A7D-DD59-5108620CAE24}"/>
              </a:ext>
            </a:extLst>
          </p:cNvPr>
          <p:cNvSpPr>
            <a:spLocks noGrp="1"/>
          </p:cNvSpPr>
          <p:nvPr>
            <p:ph idx="1"/>
          </p:nvPr>
        </p:nvSpPr>
        <p:spPr>
          <a:xfrm>
            <a:off x="457200" y="304800"/>
            <a:ext cx="7696200" cy="5715000"/>
          </a:xfrm>
        </p:spPr>
        <p:txBody>
          <a:bodyPr>
            <a:normAutofit lnSpcReduction="10000"/>
          </a:bodyPr>
          <a:lstStyle/>
          <a:p>
            <a:r>
              <a:rPr lang="en-US" sz="1600" dirty="0">
                <a:solidFill>
                  <a:schemeClr val="tx2"/>
                </a:solidFill>
              </a:rPr>
              <a:t>Are all agriculture advances covered under separate NPA guidelines which are related to crop season</a:t>
            </a:r>
          </a:p>
          <a:p>
            <a:r>
              <a:rPr lang="en-US" sz="1600" dirty="0">
                <a:solidFill>
                  <a:srgbClr val="002060"/>
                </a:solidFill>
              </a:rPr>
              <a:t>No, Only specific agriculture advances as listed  in Annexure-2 of  RBI Master Circular dated 1</a:t>
            </a:r>
            <a:r>
              <a:rPr lang="en-US" sz="1600" baseline="30000" dirty="0">
                <a:solidFill>
                  <a:srgbClr val="002060"/>
                </a:solidFill>
              </a:rPr>
              <a:t>st</a:t>
            </a:r>
            <a:r>
              <a:rPr lang="en-US" sz="1600" dirty="0">
                <a:solidFill>
                  <a:srgbClr val="002060"/>
                </a:solidFill>
              </a:rPr>
              <a:t> April 2023 are covered , Other agriculture advances are covered under normal 90 days norms</a:t>
            </a:r>
          </a:p>
          <a:p>
            <a:endParaRPr lang="en-US" sz="1600" dirty="0">
              <a:solidFill>
                <a:srgbClr val="002060"/>
              </a:solidFill>
            </a:endParaRPr>
          </a:p>
          <a:p>
            <a:r>
              <a:rPr lang="en-US" sz="1600" dirty="0">
                <a:solidFill>
                  <a:schemeClr val="tx2"/>
                </a:solidFill>
              </a:rPr>
              <a:t>In case if an account of individual who is also a director /partner in a Company/Partnership firm becomes NPA, whether the accounts of such Company/Partnership firm will also become NPA</a:t>
            </a:r>
          </a:p>
          <a:p>
            <a:endParaRPr lang="en-US" sz="1600" dirty="0">
              <a:solidFill>
                <a:srgbClr val="002060"/>
              </a:solidFill>
            </a:endParaRPr>
          </a:p>
          <a:p>
            <a:r>
              <a:rPr lang="en-US" sz="1600" dirty="0">
                <a:solidFill>
                  <a:srgbClr val="002060"/>
                </a:solidFill>
              </a:rPr>
              <a:t>No , being separate entity</a:t>
            </a:r>
          </a:p>
          <a:p>
            <a:endParaRPr lang="en-US" sz="1600" dirty="0">
              <a:solidFill>
                <a:srgbClr val="002060"/>
              </a:solidFill>
            </a:endParaRPr>
          </a:p>
          <a:p>
            <a:pPr algn="just"/>
            <a:r>
              <a:rPr lang="en-US" sz="1600" dirty="0">
                <a:solidFill>
                  <a:schemeClr val="tx2"/>
                </a:solidFill>
              </a:rPr>
              <a:t>If a borrower has paid say 6 months instalments in advance and has not paid any sum thereafter for 6 months , will the interest debited in the account during this period be considered as unserved and account be classified as NPA</a:t>
            </a:r>
          </a:p>
          <a:p>
            <a:pPr algn="just"/>
            <a:endParaRPr lang="en-US" sz="1600" dirty="0">
              <a:solidFill>
                <a:srgbClr val="002060"/>
              </a:solidFill>
            </a:endParaRPr>
          </a:p>
          <a:p>
            <a:pPr algn="just"/>
            <a:r>
              <a:rPr lang="en-US" sz="1600" dirty="0">
                <a:solidFill>
                  <a:srgbClr val="002060"/>
                </a:solidFill>
              </a:rPr>
              <a:t>No since there is an overflow in the account and the CBS system automatically recovers the interest from such overflow amount (CBS Command HLAOPI)</a:t>
            </a:r>
          </a:p>
          <a:p>
            <a:endParaRPr lang="en-US" sz="1600" dirty="0">
              <a:solidFill>
                <a:srgbClr val="002060"/>
              </a:solidFill>
            </a:endParaRPr>
          </a:p>
          <a:p>
            <a:endParaRPr lang="en-US" sz="1600" dirty="0">
              <a:solidFill>
                <a:srgbClr val="002060"/>
              </a:solidFill>
            </a:endParaRPr>
          </a:p>
          <a:p>
            <a:endParaRPr lang="en-US" sz="1600" dirty="0">
              <a:solidFill>
                <a:srgbClr val="002060"/>
              </a:solidFill>
            </a:endParaRPr>
          </a:p>
          <a:p>
            <a:endParaRPr lang="en-US" sz="1600" dirty="0">
              <a:solidFill>
                <a:srgbClr val="002060"/>
              </a:solidFill>
            </a:endParaRPr>
          </a:p>
          <a:p>
            <a:endParaRPr lang="en-US" sz="1600" dirty="0">
              <a:solidFill>
                <a:srgbClr val="002060"/>
              </a:solidFill>
            </a:endParaRPr>
          </a:p>
          <a:p>
            <a:endParaRPr lang="en-US" dirty="0"/>
          </a:p>
          <a:p>
            <a:endParaRPr lang="en-IN" dirty="0"/>
          </a:p>
        </p:txBody>
      </p:sp>
      <p:sp>
        <p:nvSpPr>
          <p:cNvPr id="3" name="Footer Placeholder 2">
            <a:extLst>
              <a:ext uri="{FF2B5EF4-FFF2-40B4-BE49-F238E27FC236}">
                <a16:creationId xmlns:a16="http://schemas.microsoft.com/office/drawing/2014/main" id="{8A1032CB-1C4B-92B3-8894-12A7CF240E9A}"/>
              </a:ext>
            </a:extLst>
          </p:cNvPr>
          <p:cNvSpPr>
            <a:spLocks noGrp="1"/>
          </p:cNvSpPr>
          <p:nvPr>
            <p:ph type="ftr" sz="quarter" idx="11"/>
          </p:nvPr>
        </p:nvSpPr>
        <p:spPr>
          <a:xfrm>
            <a:off x="459658" y="6454366"/>
            <a:ext cx="3429000" cy="283845"/>
          </a:xfrm>
        </p:spPr>
        <p:txBody>
          <a:bodyPr/>
          <a:lstStyle/>
          <a:p>
            <a:endParaRPr lang="en-US" dirty="0"/>
          </a:p>
        </p:txBody>
      </p:sp>
      <p:sp>
        <p:nvSpPr>
          <p:cNvPr id="4" name="Slide Number Placeholder 3">
            <a:extLst>
              <a:ext uri="{FF2B5EF4-FFF2-40B4-BE49-F238E27FC236}">
                <a16:creationId xmlns:a16="http://schemas.microsoft.com/office/drawing/2014/main" id="{1E9432E2-2D6A-0643-D33C-83A66BBF212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9672359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7313</TotalTime>
  <Words>4599</Words>
  <Application>Microsoft Office PowerPoint</Application>
  <PresentationFormat>On-screen Show (4:3)</PresentationFormat>
  <Paragraphs>646</Paragraphs>
  <Slides>56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Arial Black</vt:lpstr>
      <vt:lpstr>Calibri</vt:lpstr>
      <vt:lpstr>Wingdings</vt:lpstr>
      <vt:lpstr>Essential</vt:lpstr>
      <vt:lpstr>PowerPoint Presentation</vt:lpstr>
      <vt:lpstr>          disclaimer</vt:lpstr>
      <vt:lpstr>PRUDENTIAL NORMS CLASSIFICATION</vt:lpstr>
      <vt:lpstr>CONSEQUENCES OF NPA </vt:lpstr>
      <vt:lpstr>CONSEQUENCE OF IMPROPER ASSET CLASSIFICATION</vt:lpstr>
      <vt:lpstr>PowerPoint Presentation</vt:lpstr>
      <vt:lpstr>PowerPoint Presentation</vt:lpstr>
      <vt:lpstr>PowerPoint Presentation</vt:lpstr>
      <vt:lpstr>PowerPoint Presentation</vt:lpstr>
      <vt:lpstr>PowerPoint Presentation</vt:lpstr>
      <vt:lpstr>Appropriation of recovery in NPA accounts</vt:lpstr>
      <vt:lpstr>STAGES OF ASSET CLASSIFICATION </vt:lpstr>
      <vt:lpstr>PowerPoint Presentation</vt:lpstr>
      <vt:lpstr>                  NPA NORMS- CC AND OD </vt:lpstr>
      <vt:lpstr>         WHAT IS RENEWAL</vt:lpstr>
      <vt:lpstr>What is short review</vt:lpstr>
      <vt:lpstr>PowerPoint Presentation</vt:lpstr>
      <vt:lpstr>GENERAL DP CALCULATION</vt:lpstr>
      <vt:lpstr>WHAT IF CREDITORS EXCEED THE VALUE OF STOCKS-  Banks’ Credit policy</vt:lpstr>
      <vt:lpstr>CAN CREDITORS BE SET OFF FROM DEBTORS- Banks’ credit Policy </vt:lpstr>
      <vt:lpstr>Can certain amount of creditors be  ignored while calculating dp-  BANK’ CREDIT POLICY AND TERMS OF SANCTION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RISK INDICATORS</vt:lpstr>
      <vt:lpstr>OPERATIONS IN CC ACCOUNTS</vt:lpstr>
      <vt:lpstr>STOCK STATEMENTS</vt:lpstr>
      <vt:lpstr>AUDITED BALANCE SHEET</vt:lpstr>
      <vt:lpstr>STOCK AUDIT/UNIT VISIT REPORTS</vt:lpstr>
      <vt:lpstr>Case study- WARNING SIGNALS</vt:lpstr>
      <vt:lpstr>RED FLAGS AND FRAUD INDICATORS </vt:lpstr>
      <vt:lpstr>Lfar – </vt:lpstr>
      <vt:lpstr>CASE STUDY-1</vt:lpstr>
      <vt:lpstr>PowerPoint Presentation</vt:lpstr>
      <vt:lpstr>CASE STUDY-2</vt:lpstr>
      <vt:lpstr>CASE STUDY-3</vt:lpstr>
      <vt:lpstr>PowerPoint Presentation</vt:lpstr>
      <vt:lpstr>PowerPoint Presentation</vt:lpstr>
      <vt:lpstr>PowerPoint Presentation</vt:lpstr>
      <vt:lpstr>CASE STUDY 6 – FDR RELATED</vt:lpstr>
      <vt:lpstr>CASE STUDY 7- SHAKTI BHOG FOODS LTD</vt:lpstr>
      <vt:lpstr>PowerPoint Presentation</vt:lpstr>
      <vt:lpstr>PowerPoint Presentation</vt:lpstr>
      <vt:lpstr>CASE STUDY-8   KING FISHER LTD</vt:lpstr>
      <vt:lpstr>CASE STUDY 9- PNB FRAUD – NIRAV MODI</vt:lpstr>
      <vt:lpstr>CASE STUDY 10-  NEW INDIA COOPERATIVE BANK </vt:lpstr>
      <vt:lpstr>PowerPoint Presentation</vt:lpstr>
      <vt:lpstr>Any questions?</vt:lpstr>
      <vt:lpstr>Contact details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Kushagra Vyas</dc:creator>
  <cp:lastModifiedBy>Akesh Vyas</cp:lastModifiedBy>
  <cp:revision>2218</cp:revision>
  <dcterms:created xsi:type="dcterms:W3CDTF">2006-08-16T00:00:00Z</dcterms:created>
  <dcterms:modified xsi:type="dcterms:W3CDTF">2025-03-25T17:03:28Z</dcterms:modified>
</cp:coreProperties>
</file>