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040" r:id="rId1"/>
  </p:sldMasterIdLst>
  <p:sldIdLst>
    <p:sldId id="256" r:id="rId2"/>
    <p:sldId id="266" r:id="rId3"/>
    <p:sldId id="268" r:id="rId4"/>
    <p:sldId id="269" r:id="rId5"/>
    <p:sldId id="267" r:id="rId6"/>
    <p:sldId id="257" r:id="rId7"/>
    <p:sldId id="278" r:id="rId8"/>
    <p:sldId id="271" r:id="rId9"/>
    <p:sldId id="276" r:id="rId10"/>
    <p:sldId id="279" r:id="rId11"/>
    <p:sldId id="265" r:id="rId1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63"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C6600"/>
    <a:srgbClr val="8F092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029" autoAdjust="0"/>
    <p:restoredTop sz="94660"/>
  </p:normalViewPr>
  <p:slideViewPr>
    <p:cSldViewPr snapToGrid="0" showGuides="1">
      <p:cViewPr>
        <p:scale>
          <a:sx n="87" d="100"/>
          <a:sy n="87" d="100"/>
        </p:scale>
        <p:origin x="40" y="-736"/>
      </p:cViewPr>
      <p:guideLst>
        <p:guide orient="horz" pos="2160"/>
        <p:guide pos="3863"/>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userDrawn="1"/>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1100051" y="4455620"/>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5" name="Footer Placeholder 4"/>
          <p:cNvSpPr>
            <a:spLocks noGrp="1"/>
          </p:cNvSpPr>
          <p:nvPr>
            <p:ph type="ftr" sz="quarter" idx="11"/>
          </p:nvPr>
        </p:nvSpPr>
        <p:spPr/>
        <p:txBody>
          <a:bodyPr/>
          <a:lstStyle/>
          <a:p>
            <a:endParaRPr lang="en-IN" dirty="0"/>
          </a:p>
        </p:txBody>
      </p:sp>
      <p:sp>
        <p:nvSpPr>
          <p:cNvPr id="6" name="Slide Number Placeholder 5"/>
          <p:cNvSpPr>
            <a:spLocks noGrp="1"/>
          </p:cNvSpPr>
          <p:nvPr>
            <p:ph type="sldNum" sz="quarter" idx="12"/>
          </p:nvPr>
        </p:nvSpPr>
        <p:spPr/>
        <p:txBody>
          <a:bodyPr/>
          <a:lstStyle/>
          <a:p>
            <a:fld id="{49E4A5AB-193C-4FE6-86B8-18660D890E8B}" type="slidenum">
              <a:rPr lang="en-IN" smtClean="0"/>
              <a:t>‹#›</a:t>
            </a:fld>
            <a:endParaRPr lang="en-IN" dirty="0"/>
          </a:p>
        </p:txBody>
      </p:sp>
    </p:spTree>
    <p:extLst>
      <p:ext uri="{BB962C8B-B14F-4D97-AF65-F5344CB8AC3E}">
        <p14:creationId xmlns:p14="http://schemas.microsoft.com/office/powerpoint/2010/main" val="2695462633"/>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5" name="Footer Placeholder 4"/>
          <p:cNvSpPr>
            <a:spLocks noGrp="1"/>
          </p:cNvSpPr>
          <p:nvPr>
            <p:ph type="ftr" sz="quarter" idx="11"/>
          </p:nvPr>
        </p:nvSpPr>
        <p:spPr/>
        <p:txBody>
          <a:bodyPr/>
          <a:lstStyle/>
          <a:p>
            <a:endParaRPr lang="en-IN" dirty="0"/>
          </a:p>
        </p:txBody>
      </p:sp>
      <p:sp>
        <p:nvSpPr>
          <p:cNvPr id="6" name="Slide Number Placeholder 5"/>
          <p:cNvSpPr>
            <a:spLocks noGrp="1"/>
          </p:cNvSpPr>
          <p:nvPr>
            <p:ph type="sldNum" sz="quarter" idx="12"/>
          </p:nvPr>
        </p:nvSpPr>
        <p:spPr/>
        <p:txBody>
          <a:bodyPr/>
          <a:lstStyle/>
          <a:p>
            <a:fld id="{49E4A5AB-193C-4FE6-86B8-18660D890E8B}" type="slidenum">
              <a:rPr lang="en-IN" smtClean="0"/>
              <a:t>‹#›</a:t>
            </a:fld>
            <a:endParaRPr lang="en-IN" dirty="0"/>
          </a:p>
        </p:txBody>
      </p:sp>
    </p:spTree>
    <p:extLst>
      <p:ext uri="{BB962C8B-B14F-4D97-AF65-F5344CB8AC3E}">
        <p14:creationId xmlns:p14="http://schemas.microsoft.com/office/powerpoint/2010/main" val="31081730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4778"/>
            <a:ext cx="2628900" cy="5757421"/>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38200" y="414778"/>
            <a:ext cx="7734300" cy="5757422"/>
          </a:xfrm>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5" name="Footer Placeholder 4"/>
          <p:cNvSpPr>
            <a:spLocks noGrp="1"/>
          </p:cNvSpPr>
          <p:nvPr>
            <p:ph type="ftr" sz="quarter" idx="11"/>
          </p:nvPr>
        </p:nvSpPr>
        <p:spPr/>
        <p:txBody>
          <a:bodyPr/>
          <a:lstStyle/>
          <a:p>
            <a:endParaRPr lang="en-IN" dirty="0"/>
          </a:p>
        </p:txBody>
      </p:sp>
      <p:sp>
        <p:nvSpPr>
          <p:cNvPr id="6" name="Slide Number Placeholder 5"/>
          <p:cNvSpPr>
            <a:spLocks noGrp="1"/>
          </p:cNvSpPr>
          <p:nvPr>
            <p:ph type="sldNum" sz="quarter" idx="12"/>
          </p:nvPr>
        </p:nvSpPr>
        <p:spPr/>
        <p:txBody>
          <a:bodyPr/>
          <a:lstStyle/>
          <a:p>
            <a:fld id="{49E4A5AB-193C-4FE6-86B8-18660D890E8B}" type="slidenum">
              <a:rPr lang="en-IN" smtClean="0"/>
              <a:t>‹#›</a:t>
            </a:fld>
            <a:endParaRPr lang="en-IN" dirty="0"/>
          </a:p>
        </p:txBody>
      </p:sp>
    </p:spTree>
    <p:extLst>
      <p:ext uri="{BB962C8B-B14F-4D97-AF65-F5344CB8AC3E}">
        <p14:creationId xmlns:p14="http://schemas.microsoft.com/office/powerpoint/2010/main" val="42658357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marL="0">
              <a:defRPr/>
            </a:lvl1p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5" name="Footer Placeholder 4"/>
          <p:cNvSpPr>
            <a:spLocks noGrp="1"/>
          </p:cNvSpPr>
          <p:nvPr>
            <p:ph type="ftr" sz="quarter" idx="11"/>
          </p:nvPr>
        </p:nvSpPr>
        <p:spPr/>
        <p:txBody>
          <a:bodyPr/>
          <a:lstStyle/>
          <a:p>
            <a:endParaRPr lang="en-IN" dirty="0"/>
          </a:p>
        </p:txBody>
      </p:sp>
      <p:sp>
        <p:nvSpPr>
          <p:cNvPr id="6" name="Slide Number Placeholder 5"/>
          <p:cNvSpPr>
            <a:spLocks noGrp="1"/>
          </p:cNvSpPr>
          <p:nvPr>
            <p:ph type="sldNum" sz="quarter" idx="12"/>
          </p:nvPr>
        </p:nvSpPr>
        <p:spPr/>
        <p:txBody>
          <a:bodyPr/>
          <a:lstStyle/>
          <a:p>
            <a:fld id="{49E4A5AB-193C-4FE6-86B8-18660D890E8B}" type="slidenum">
              <a:rPr lang="en-IN" smtClean="0"/>
              <a:t>‹#›</a:t>
            </a:fld>
            <a:endParaRPr lang="en-IN" dirty="0"/>
          </a:p>
        </p:txBody>
      </p:sp>
    </p:spTree>
    <p:extLst>
      <p:ext uri="{BB962C8B-B14F-4D97-AF65-F5344CB8AC3E}">
        <p14:creationId xmlns:p14="http://schemas.microsoft.com/office/powerpoint/2010/main" val="39769595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5" name="Footer Placeholder 4"/>
          <p:cNvSpPr>
            <a:spLocks noGrp="1"/>
          </p:cNvSpPr>
          <p:nvPr>
            <p:ph type="ftr" sz="quarter" idx="11"/>
          </p:nvPr>
        </p:nvSpPr>
        <p:spPr/>
        <p:txBody>
          <a:bodyPr/>
          <a:lstStyle/>
          <a:p>
            <a:endParaRPr lang="en-IN" dirty="0"/>
          </a:p>
        </p:txBody>
      </p:sp>
      <p:sp>
        <p:nvSpPr>
          <p:cNvPr id="6" name="Slide Number Placeholder 5"/>
          <p:cNvSpPr>
            <a:spLocks noGrp="1"/>
          </p:cNvSpPr>
          <p:nvPr>
            <p:ph type="sldNum" sz="quarter" idx="12"/>
          </p:nvPr>
        </p:nvSpPr>
        <p:spPr/>
        <p:txBody>
          <a:bodyPr/>
          <a:lstStyle/>
          <a:p>
            <a:fld id="{49E4A5AB-193C-4FE6-86B8-18660D890E8B}" type="slidenum">
              <a:rPr lang="en-IN" smtClean="0"/>
              <a:t>‹#›</a:t>
            </a:fld>
            <a:endParaRPr lang="en-IN"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78825504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Content Placeholder 2"/>
          <p:cNvSpPr>
            <a:spLocks noGrp="1"/>
          </p:cNvSpPr>
          <p:nvPr>
            <p:ph sz="half" idx="1"/>
          </p:nvPr>
        </p:nvSpPr>
        <p:spPr>
          <a:xfrm>
            <a:off x="1097279" y="1845734"/>
            <a:ext cx="4937760"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6" name="Footer Placeholder 5"/>
          <p:cNvSpPr>
            <a:spLocks noGrp="1"/>
          </p:cNvSpPr>
          <p:nvPr>
            <p:ph type="ftr" sz="quarter" idx="11"/>
          </p:nvPr>
        </p:nvSpPr>
        <p:spPr/>
        <p:txBody>
          <a:bodyPr/>
          <a:lstStyle/>
          <a:p>
            <a:endParaRPr lang="en-IN" dirty="0"/>
          </a:p>
        </p:txBody>
      </p:sp>
      <p:sp>
        <p:nvSpPr>
          <p:cNvPr id="7" name="Slide Number Placeholder 6"/>
          <p:cNvSpPr>
            <a:spLocks noGrp="1"/>
          </p:cNvSpPr>
          <p:nvPr>
            <p:ph type="sldNum" sz="quarter" idx="12"/>
          </p:nvPr>
        </p:nvSpPr>
        <p:spPr/>
        <p:txBody>
          <a:bodyPr/>
          <a:lstStyle/>
          <a:p>
            <a:fld id="{49E4A5AB-193C-4FE6-86B8-18660D890E8B}" type="slidenum">
              <a:rPr lang="en-IN" smtClean="0"/>
              <a:t>‹#›</a:t>
            </a:fld>
            <a:endParaRPr lang="en-IN" dirty="0"/>
          </a:p>
        </p:txBody>
      </p:sp>
    </p:spTree>
    <p:extLst>
      <p:ext uri="{BB962C8B-B14F-4D97-AF65-F5344CB8AC3E}">
        <p14:creationId xmlns:p14="http://schemas.microsoft.com/office/powerpoint/2010/main" val="25133428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097280" y="2582334"/>
            <a:ext cx="4937760" cy="3378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217920" y="2582334"/>
            <a:ext cx="4937760" cy="3378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8" name="Footer Placeholder 7"/>
          <p:cNvSpPr>
            <a:spLocks noGrp="1"/>
          </p:cNvSpPr>
          <p:nvPr>
            <p:ph type="ftr" sz="quarter" idx="11"/>
          </p:nvPr>
        </p:nvSpPr>
        <p:spPr/>
        <p:txBody>
          <a:bodyPr/>
          <a:lstStyle/>
          <a:p>
            <a:endParaRPr lang="en-IN" dirty="0"/>
          </a:p>
        </p:txBody>
      </p:sp>
      <p:sp>
        <p:nvSpPr>
          <p:cNvPr id="9" name="Slide Number Placeholder 8"/>
          <p:cNvSpPr>
            <a:spLocks noGrp="1"/>
          </p:cNvSpPr>
          <p:nvPr>
            <p:ph type="sldNum" sz="quarter" idx="12"/>
          </p:nvPr>
        </p:nvSpPr>
        <p:spPr/>
        <p:txBody>
          <a:bodyPr/>
          <a:lstStyle/>
          <a:p>
            <a:fld id="{49E4A5AB-193C-4FE6-86B8-18660D890E8B}" type="slidenum">
              <a:rPr lang="en-IN" smtClean="0"/>
              <a:t>‹#›</a:t>
            </a:fld>
            <a:endParaRPr lang="en-IN" dirty="0"/>
          </a:p>
        </p:txBody>
      </p:sp>
    </p:spTree>
    <p:extLst>
      <p:ext uri="{BB962C8B-B14F-4D97-AF65-F5344CB8AC3E}">
        <p14:creationId xmlns:p14="http://schemas.microsoft.com/office/powerpoint/2010/main" val="14666078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4" name="Footer Placeholder 3"/>
          <p:cNvSpPr>
            <a:spLocks noGrp="1"/>
          </p:cNvSpPr>
          <p:nvPr>
            <p:ph type="ftr" sz="quarter" idx="11"/>
          </p:nvPr>
        </p:nvSpPr>
        <p:spPr/>
        <p:txBody>
          <a:bodyPr/>
          <a:lstStyle/>
          <a:p>
            <a:endParaRPr lang="en-IN" dirty="0"/>
          </a:p>
        </p:txBody>
      </p:sp>
      <p:sp>
        <p:nvSpPr>
          <p:cNvPr id="5" name="Slide Number Placeholder 4"/>
          <p:cNvSpPr>
            <a:spLocks noGrp="1"/>
          </p:cNvSpPr>
          <p:nvPr>
            <p:ph type="sldNum" sz="quarter" idx="12"/>
          </p:nvPr>
        </p:nvSpPr>
        <p:spPr/>
        <p:txBody>
          <a:bodyPr/>
          <a:lstStyle/>
          <a:p>
            <a:fld id="{49E4A5AB-193C-4FE6-86B8-18660D890E8B}" type="slidenum">
              <a:rPr lang="en-IN" smtClean="0"/>
              <a:t>‹#›</a:t>
            </a:fld>
            <a:endParaRPr lang="en-IN" dirty="0"/>
          </a:p>
        </p:txBody>
      </p:sp>
    </p:spTree>
    <p:extLst>
      <p:ext uri="{BB962C8B-B14F-4D97-AF65-F5344CB8AC3E}">
        <p14:creationId xmlns:p14="http://schemas.microsoft.com/office/powerpoint/2010/main" val="3097976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IN" dirty="0"/>
          </a:p>
        </p:txBody>
      </p:sp>
      <p:sp>
        <p:nvSpPr>
          <p:cNvPr id="9" name="Slide Number Placeholder 8"/>
          <p:cNvSpPr>
            <a:spLocks noGrp="1"/>
          </p:cNvSpPr>
          <p:nvPr>
            <p:ph type="sldNum" sz="quarter" idx="12"/>
          </p:nvPr>
        </p:nvSpPr>
        <p:spPr/>
        <p:txBody>
          <a:bodyPr/>
          <a:lstStyle/>
          <a:p>
            <a:fld id="{49E4A5AB-193C-4FE6-86B8-18660D890E8B}" type="slidenum">
              <a:rPr lang="en-IN" smtClean="0"/>
              <a:t>‹#›</a:t>
            </a:fld>
            <a:endParaRPr lang="en-IN" dirty="0"/>
          </a:p>
        </p:txBody>
      </p:sp>
    </p:spTree>
    <p:extLst>
      <p:ext uri="{BB962C8B-B14F-4D97-AF65-F5344CB8AC3E}">
        <p14:creationId xmlns:p14="http://schemas.microsoft.com/office/powerpoint/2010/main" val="185486613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85A31B2C-DFC1-4EED-8B5E-C8D5016270B4}" type="datetimeFigureOut">
              <a:rPr lang="en-IN" smtClean="0"/>
              <a:t>08-05-2024</a:t>
            </a:fld>
            <a:endParaRPr lang="en-IN" dirty="0"/>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n-IN"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49E4A5AB-193C-4FE6-86B8-18660D890E8B}" type="slidenum">
              <a:rPr lang="en-IN" smtClean="0"/>
              <a:t>‹#›</a:t>
            </a:fld>
            <a:endParaRPr lang="en-IN" dirty="0"/>
          </a:p>
        </p:txBody>
      </p:sp>
    </p:spTree>
    <p:extLst>
      <p:ext uri="{BB962C8B-B14F-4D97-AF65-F5344CB8AC3E}">
        <p14:creationId xmlns:p14="http://schemas.microsoft.com/office/powerpoint/2010/main" val="18586713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264" cy="822960"/>
          </a:xfrm>
        </p:spPr>
        <p:txBody>
          <a:bodyPr lIns="91440" tIns="0" rIns="91440" bIns="0" anchor="b">
            <a:noAutofit/>
          </a:bodyPr>
          <a:lstStyle>
            <a:lvl1pPr>
              <a:defRPr sz="3600" b="0">
                <a:solidFill>
                  <a:srgbClr val="FFFFFF"/>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15" y="0"/>
            <a:ext cx="12191985" cy="4915076"/>
          </a:xfrm>
          <a:blipFill>
            <a:blip r:embed="rId2"/>
            <a:stretch>
              <a:fillRect/>
            </a:stretch>
          </a:blipFill>
        </p:spPr>
        <p:txBody>
          <a:bodyPr lIns="457200" tIns="457200" anchor="t"/>
          <a:lstStyle>
            <a:lvl1pPr marL="0" indent="0">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097280" y="5907023"/>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85A31B2C-DFC1-4EED-8B5E-C8D5016270B4}" type="datetimeFigureOut">
              <a:rPr lang="en-IN" smtClean="0"/>
              <a:t>08-05-2024</a:t>
            </a:fld>
            <a:endParaRPr lang="en-IN" dirty="0"/>
          </a:p>
        </p:txBody>
      </p:sp>
      <p:sp>
        <p:nvSpPr>
          <p:cNvPr id="6" name="Footer Placeholder 5"/>
          <p:cNvSpPr>
            <a:spLocks noGrp="1"/>
          </p:cNvSpPr>
          <p:nvPr>
            <p:ph type="ftr" sz="quarter" idx="11"/>
          </p:nvPr>
        </p:nvSpPr>
        <p:spPr/>
        <p:txBody>
          <a:bodyPr/>
          <a:lstStyle/>
          <a:p>
            <a:endParaRPr lang="en-IN" dirty="0"/>
          </a:p>
        </p:txBody>
      </p:sp>
      <p:sp>
        <p:nvSpPr>
          <p:cNvPr id="7" name="Slide Number Placeholder 6"/>
          <p:cNvSpPr>
            <a:spLocks noGrp="1"/>
          </p:cNvSpPr>
          <p:nvPr>
            <p:ph type="sldNum" sz="quarter" idx="12"/>
          </p:nvPr>
        </p:nvSpPr>
        <p:spPr/>
        <p:txBody>
          <a:bodyPr/>
          <a:lstStyle/>
          <a:p>
            <a:fld id="{49E4A5AB-193C-4FE6-86B8-18660D890E8B}" type="slidenum">
              <a:rPr lang="en-IN" smtClean="0"/>
              <a:t>‹#›</a:t>
            </a:fld>
            <a:endParaRPr lang="en-IN" dirty="0"/>
          </a:p>
        </p:txBody>
      </p:sp>
    </p:spTree>
    <p:extLst>
      <p:ext uri="{BB962C8B-B14F-4D97-AF65-F5344CB8AC3E}">
        <p14:creationId xmlns:p14="http://schemas.microsoft.com/office/powerpoint/2010/main" val="157317654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userDrawn="1"/>
        </p:nvSpPr>
        <p:spPr>
          <a:xfrm>
            <a:off x="0" y="6334316"/>
            <a:ext cx="12192001" cy="6599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85A31B2C-DFC1-4EED-8B5E-C8D5016270B4}" type="datetimeFigureOut">
              <a:rPr lang="en-IN" smtClean="0"/>
              <a:t>08-05-2024</a:t>
            </a:fld>
            <a:endParaRPr lang="en-IN" dirty="0"/>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IN" dirty="0"/>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49E4A5AB-193C-4FE6-86B8-18660D890E8B}" type="slidenum">
              <a:rPr lang="en-IN" smtClean="0"/>
              <a:t>‹#›</a:t>
            </a:fld>
            <a:endParaRPr lang="en-IN" dirty="0"/>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04554539"/>
      </p:ext>
    </p:extLst>
  </p:cSld>
  <p:clrMap bg1="lt1" tx1="dk1" bg2="lt2" tx2="dk2" accent1="accent1" accent2="accent2" accent3="accent3" accent4="accent4" accent5="accent5" accent6="accent6" hlink="hlink" folHlink="folHlink"/>
  <p:sldLayoutIdLst>
    <p:sldLayoutId id="2147484041" r:id="rId1"/>
    <p:sldLayoutId id="2147484042" r:id="rId2"/>
    <p:sldLayoutId id="2147484043" r:id="rId3"/>
    <p:sldLayoutId id="2147484044" r:id="rId4"/>
    <p:sldLayoutId id="2147484045" r:id="rId5"/>
    <p:sldLayoutId id="2147484046" r:id="rId6"/>
    <p:sldLayoutId id="2147484047" r:id="rId7"/>
    <p:sldLayoutId id="2147484048" r:id="rId8"/>
    <p:sldLayoutId id="2147484049" r:id="rId9"/>
    <p:sldLayoutId id="2147484050" r:id="rId10"/>
    <p:sldLayoutId id="2147484051"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2160">
          <p15:clr>
            <a:srgbClr val="F26B43"/>
          </p15:clr>
        </p15:guide>
        <p15:guide id="2" pos="38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9" name="Rectangle 28">
            <a:extLst>
              <a:ext uri="{FF2B5EF4-FFF2-40B4-BE49-F238E27FC236}">
                <a16:creationId xmlns:a16="http://schemas.microsoft.com/office/drawing/2014/main" id="{C20A2D63-0D7E-4B4F-A9F2-F9852CC72C0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0459"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a:extLst>
              <a:ext uri="{FF2B5EF4-FFF2-40B4-BE49-F238E27FC236}">
                <a16:creationId xmlns:a16="http://schemas.microsoft.com/office/drawing/2014/main" id="{A6A4E53B-937C-4A41-886E-0E12FC9A284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white">
          <a:xfrm>
            <a:off x="16" y="0"/>
            <a:ext cx="4584734"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sp>
        <p:nvSpPr>
          <p:cNvPr id="7" name="Rectangle: Rounded Corners 6">
            <a:extLst>
              <a:ext uri="{FF2B5EF4-FFF2-40B4-BE49-F238E27FC236}">
                <a16:creationId xmlns:a16="http://schemas.microsoft.com/office/drawing/2014/main" id="{75E38F18-1DA4-CC76-C7EC-086AB5D5A8F2}"/>
              </a:ext>
            </a:extLst>
          </p:cNvPr>
          <p:cNvSpPr/>
          <p:nvPr/>
        </p:nvSpPr>
        <p:spPr>
          <a:xfrm>
            <a:off x="454976" y="535692"/>
            <a:ext cx="3791436" cy="5786615"/>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vert="horz" lIns="91440" tIns="45720" rIns="91440" bIns="45720" rtlCol="0" anchor="b">
            <a:normAutofit fontScale="92500" lnSpcReduction="20000"/>
          </a:bodyPr>
          <a:lstStyle/>
          <a:p>
            <a:pPr defTabSz="914400">
              <a:lnSpc>
                <a:spcPct val="85000"/>
              </a:lnSpc>
              <a:spcBef>
                <a:spcPct val="0"/>
              </a:spcBef>
              <a:spcAft>
                <a:spcPts val="600"/>
              </a:spcAft>
            </a:pPr>
            <a:endParaRPr lang="en-US" sz="3600" b="1" spc="-50" dirty="0">
              <a:solidFill>
                <a:srgbClr val="FFFFFF"/>
              </a:solidFill>
              <a:latin typeface="Trebuchet MS" panose="020B0603020202020204" pitchFamily="34" charset="0"/>
              <a:ea typeface="+mj-ea"/>
              <a:cs typeface="+mj-cs"/>
            </a:endParaRPr>
          </a:p>
          <a:p>
            <a:pPr defTabSz="914400">
              <a:lnSpc>
                <a:spcPct val="85000"/>
              </a:lnSpc>
              <a:spcBef>
                <a:spcPct val="0"/>
              </a:spcBef>
              <a:spcAft>
                <a:spcPts val="600"/>
              </a:spcAft>
            </a:pPr>
            <a:endParaRPr lang="en-US" sz="3600" b="1" spc="-50" dirty="0">
              <a:solidFill>
                <a:srgbClr val="FFFFFF"/>
              </a:solidFill>
              <a:latin typeface="Trebuchet MS" panose="020B0603020202020204" pitchFamily="34" charset="0"/>
              <a:ea typeface="+mj-ea"/>
              <a:cs typeface="+mj-cs"/>
            </a:endParaRPr>
          </a:p>
          <a:p>
            <a:pPr defTabSz="914400">
              <a:lnSpc>
                <a:spcPct val="85000"/>
              </a:lnSpc>
              <a:spcBef>
                <a:spcPct val="0"/>
              </a:spcBef>
              <a:spcAft>
                <a:spcPts val="600"/>
              </a:spcAft>
            </a:pPr>
            <a:endParaRPr lang="en-US" sz="3600" b="1" spc="-50" dirty="0">
              <a:solidFill>
                <a:srgbClr val="FFFFFF"/>
              </a:solidFill>
              <a:latin typeface="Trebuchet MS" panose="020B0603020202020204" pitchFamily="34" charset="0"/>
              <a:ea typeface="+mj-ea"/>
              <a:cs typeface="+mj-cs"/>
            </a:endParaRPr>
          </a:p>
          <a:p>
            <a:pPr defTabSz="914400">
              <a:lnSpc>
                <a:spcPct val="85000"/>
              </a:lnSpc>
              <a:spcBef>
                <a:spcPct val="0"/>
              </a:spcBef>
              <a:spcAft>
                <a:spcPts val="600"/>
              </a:spcAft>
            </a:pPr>
            <a:r>
              <a:rPr lang="en-US" sz="3600" b="1" spc="-50" dirty="0">
                <a:solidFill>
                  <a:srgbClr val="FFFFFF"/>
                </a:solidFill>
                <a:latin typeface="Trebuchet MS" panose="020B0603020202020204" pitchFamily="34" charset="0"/>
                <a:ea typeface="+mj-ea"/>
                <a:cs typeface="+mj-cs"/>
              </a:rPr>
              <a:t>IND AS-36</a:t>
            </a:r>
          </a:p>
          <a:p>
            <a:pPr defTabSz="914400">
              <a:lnSpc>
                <a:spcPct val="85000"/>
              </a:lnSpc>
              <a:spcBef>
                <a:spcPct val="0"/>
              </a:spcBef>
              <a:spcAft>
                <a:spcPts val="600"/>
              </a:spcAft>
            </a:pPr>
            <a:br>
              <a:rPr lang="en-US" sz="3600" b="1" spc="-50" dirty="0">
                <a:solidFill>
                  <a:srgbClr val="FFFFFF"/>
                </a:solidFill>
                <a:latin typeface="Trebuchet MS" panose="020B0603020202020204" pitchFamily="34" charset="0"/>
                <a:ea typeface="+mj-ea"/>
                <a:cs typeface="+mj-cs"/>
              </a:rPr>
            </a:br>
            <a:r>
              <a:rPr lang="en-US" sz="3600" b="1" spc="-50" dirty="0">
                <a:solidFill>
                  <a:srgbClr val="FFFFFF"/>
                </a:solidFill>
                <a:latin typeface="Trebuchet MS" panose="020B0603020202020204" pitchFamily="34" charset="0"/>
                <a:ea typeface="+mj-ea"/>
                <a:cs typeface="+mj-cs"/>
              </a:rPr>
              <a:t>VALUATION FOR IMPAIRMENT OF ASSETS</a:t>
            </a:r>
          </a:p>
          <a:p>
            <a:pPr defTabSz="914400">
              <a:lnSpc>
                <a:spcPct val="85000"/>
              </a:lnSpc>
              <a:spcBef>
                <a:spcPct val="0"/>
              </a:spcBef>
              <a:spcAft>
                <a:spcPts val="600"/>
              </a:spcAft>
            </a:pPr>
            <a:endParaRPr lang="en-US" sz="3600" b="1" spc="-50" dirty="0">
              <a:solidFill>
                <a:srgbClr val="FFFFFF"/>
              </a:solidFill>
              <a:latin typeface="Trebuchet MS" panose="020B0603020202020204" pitchFamily="34" charset="0"/>
              <a:ea typeface="+mj-ea"/>
              <a:cs typeface="+mj-cs"/>
            </a:endParaRPr>
          </a:p>
          <a:p>
            <a:pPr defTabSz="914400">
              <a:lnSpc>
                <a:spcPct val="85000"/>
              </a:lnSpc>
              <a:spcBef>
                <a:spcPct val="0"/>
              </a:spcBef>
              <a:spcAft>
                <a:spcPts val="600"/>
              </a:spcAft>
            </a:pPr>
            <a:endParaRPr lang="en-US" sz="3600" b="1" spc="-50" dirty="0">
              <a:solidFill>
                <a:srgbClr val="FFFFFF"/>
              </a:solidFill>
              <a:latin typeface="Trebuchet MS" panose="020B0603020202020204" pitchFamily="34" charset="0"/>
              <a:ea typeface="+mj-ea"/>
              <a:cs typeface="+mj-cs"/>
            </a:endParaRPr>
          </a:p>
          <a:p>
            <a:pPr defTabSz="914400">
              <a:lnSpc>
                <a:spcPct val="85000"/>
              </a:lnSpc>
              <a:spcBef>
                <a:spcPct val="0"/>
              </a:spcBef>
              <a:spcAft>
                <a:spcPts val="600"/>
              </a:spcAft>
            </a:pPr>
            <a:endParaRPr lang="en-US" sz="2000" b="1" spc="-50" dirty="0">
              <a:solidFill>
                <a:srgbClr val="FFFFFF"/>
              </a:solidFill>
              <a:latin typeface="Trebuchet MS" panose="020B0603020202020204" pitchFamily="34" charset="0"/>
              <a:ea typeface="+mj-ea"/>
              <a:cs typeface="+mj-cs"/>
            </a:endParaRPr>
          </a:p>
          <a:p>
            <a:pPr defTabSz="914400">
              <a:lnSpc>
                <a:spcPct val="85000"/>
              </a:lnSpc>
              <a:spcBef>
                <a:spcPct val="0"/>
              </a:spcBef>
              <a:spcAft>
                <a:spcPts val="600"/>
              </a:spcAft>
            </a:pPr>
            <a:endParaRPr lang="en-US" sz="2000" b="1" spc="-50" dirty="0">
              <a:solidFill>
                <a:srgbClr val="FFFFFF"/>
              </a:solidFill>
              <a:latin typeface="Trebuchet MS" panose="020B0603020202020204" pitchFamily="34" charset="0"/>
              <a:ea typeface="+mj-ea"/>
              <a:cs typeface="+mj-cs"/>
            </a:endParaRPr>
          </a:p>
          <a:p>
            <a:pPr defTabSz="914400">
              <a:lnSpc>
                <a:spcPct val="85000"/>
              </a:lnSpc>
              <a:spcBef>
                <a:spcPct val="0"/>
              </a:spcBef>
              <a:spcAft>
                <a:spcPts val="600"/>
              </a:spcAft>
            </a:pPr>
            <a:r>
              <a:rPr lang="en-US" sz="2000" b="1" spc="-50" dirty="0">
                <a:solidFill>
                  <a:srgbClr val="FFFFFF"/>
                </a:solidFill>
                <a:latin typeface="Trebuchet MS" panose="020B0603020202020204" pitchFamily="34" charset="0"/>
                <a:ea typeface="+mj-ea"/>
                <a:cs typeface="+mj-cs"/>
              </a:rPr>
              <a:t>CA. Sunil Saini</a:t>
            </a:r>
          </a:p>
          <a:p>
            <a:pPr defTabSz="914400">
              <a:lnSpc>
                <a:spcPct val="85000"/>
              </a:lnSpc>
              <a:spcBef>
                <a:spcPct val="0"/>
              </a:spcBef>
              <a:spcAft>
                <a:spcPts val="600"/>
              </a:spcAft>
            </a:pPr>
            <a:r>
              <a:rPr lang="en-US" sz="2000" b="1" spc="-50" dirty="0">
                <a:solidFill>
                  <a:srgbClr val="FFFFFF"/>
                </a:solidFill>
                <a:latin typeface="Trebuchet MS" panose="020B0603020202020204" pitchFamily="34" charset="0"/>
                <a:ea typeface="+mj-ea"/>
                <a:cs typeface="+mj-cs"/>
              </a:rPr>
              <a:t>May 11, 2024 </a:t>
            </a:r>
          </a:p>
          <a:p>
            <a:pPr defTabSz="914400">
              <a:lnSpc>
                <a:spcPct val="85000"/>
              </a:lnSpc>
              <a:spcBef>
                <a:spcPct val="0"/>
              </a:spcBef>
              <a:spcAft>
                <a:spcPts val="600"/>
              </a:spcAft>
            </a:pPr>
            <a:endParaRPr lang="en-US" sz="3600" b="1" spc="-50" dirty="0">
              <a:solidFill>
                <a:srgbClr val="FFFFFF"/>
              </a:solidFill>
              <a:latin typeface="+mj-lt"/>
              <a:ea typeface="+mj-ea"/>
              <a:cs typeface="+mj-cs"/>
            </a:endParaRPr>
          </a:p>
          <a:p>
            <a:pPr defTabSz="914400">
              <a:lnSpc>
                <a:spcPct val="85000"/>
              </a:lnSpc>
              <a:spcBef>
                <a:spcPct val="0"/>
              </a:spcBef>
              <a:spcAft>
                <a:spcPts val="600"/>
              </a:spcAft>
            </a:pPr>
            <a:endParaRPr lang="en-US" sz="3600" b="1" spc="-50" dirty="0">
              <a:solidFill>
                <a:srgbClr val="FFFFFF"/>
              </a:solidFill>
              <a:latin typeface="+mj-lt"/>
              <a:ea typeface="+mj-ea"/>
              <a:cs typeface="+mj-cs"/>
            </a:endParaRPr>
          </a:p>
        </p:txBody>
      </p:sp>
      <p:sp>
        <p:nvSpPr>
          <p:cNvPr id="31" name="Rectangle 30">
            <a:extLst>
              <a:ext uri="{FF2B5EF4-FFF2-40B4-BE49-F238E27FC236}">
                <a16:creationId xmlns:a16="http://schemas.microsoft.com/office/drawing/2014/main" id="{2C4AFC42-E333-4873-8029-5F670A05D85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8475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sp>
        <p:nvSpPr>
          <p:cNvPr id="32" name="Rectangle 31">
            <a:extLst>
              <a:ext uri="{FF2B5EF4-FFF2-40B4-BE49-F238E27FC236}">
                <a16:creationId xmlns:a16="http://schemas.microsoft.com/office/drawing/2014/main" id="{7D4F7319-24E1-4DA3-8865-13E84F3C24E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778534" y="321732"/>
            <a:ext cx="3088456" cy="210820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a:extLst>
              <a:ext uri="{FF2B5EF4-FFF2-40B4-BE49-F238E27FC236}">
                <a16:creationId xmlns:a16="http://schemas.microsoft.com/office/drawing/2014/main" id="{677E6F63-A90A-46ED-8EDD-86C8FFE6AE3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965290" y="4157448"/>
            <a:ext cx="3654966" cy="2302620"/>
          </a:xfrm>
          <a:prstGeom prst="rect">
            <a:avLst/>
          </a:prstGeom>
          <a:solidFill>
            <a:schemeClr val="bg2">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TextBox 2">
            <a:extLst>
              <a:ext uri="{FF2B5EF4-FFF2-40B4-BE49-F238E27FC236}">
                <a16:creationId xmlns:a16="http://schemas.microsoft.com/office/drawing/2014/main" id="{E0A2A5A0-6008-1496-F52A-574F7DFAC80D}"/>
              </a:ext>
            </a:extLst>
          </p:cNvPr>
          <p:cNvSpPr txBox="1"/>
          <p:nvPr/>
        </p:nvSpPr>
        <p:spPr>
          <a:xfrm>
            <a:off x="4648759" y="0"/>
            <a:ext cx="7541700" cy="6724357"/>
          </a:xfrm>
          <a:prstGeom prst="rect">
            <a:avLst/>
          </a:prstGeom>
          <a:solidFill>
            <a:schemeClr val="bg1"/>
          </a:solidFill>
        </p:spPr>
        <p:txBody>
          <a:bodyPr wrap="square" rtlCol="0">
            <a:spAutoFit/>
          </a:bodyPr>
          <a:lstStyle/>
          <a:p>
            <a:endParaRPr lang="en-IN" dirty="0"/>
          </a:p>
        </p:txBody>
      </p:sp>
    </p:spTree>
    <p:extLst>
      <p:ext uri="{BB962C8B-B14F-4D97-AF65-F5344CB8AC3E}">
        <p14:creationId xmlns:p14="http://schemas.microsoft.com/office/powerpoint/2010/main" val="42723725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A41C80E9-3987-FE08-065F-FC61DE13505E}"/>
              </a:ext>
            </a:extLst>
          </p:cNvPr>
          <p:cNvSpPr/>
          <p:nvPr/>
        </p:nvSpPr>
        <p:spPr>
          <a:xfrm>
            <a:off x="417829" y="54101"/>
            <a:ext cx="11400312" cy="831273"/>
          </a:xfrm>
          <a:prstGeom prst="rect">
            <a:avLst/>
          </a:prstGeom>
          <a:solidFill>
            <a:schemeClr val="tx2">
              <a:lumMod val="50000"/>
              <a:alpha val="69000"/>
            </a:schemeClr>
          </a:solidFill>
          <a:effectLst>
            <a:outerShdw blurRad="50800" dist="114300" dir="5400000" algn="t" rotWithShape="0">
              <a:prstClr val="black">
                <a:alpha val="40000"/>
              </a:prstClr>
            </a:outerShd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2000" b="1" dirty="0">
                <a:latin typeface="Trebuchet MS" panose="020B0603020202020204" pitchFamily="34" charset="0"/>
                <a:cs typeface="Arial" panose="020B0604020202020204" pitchFamily="34" charset="0"/>
              </a:rPr>
              <a:t>CHALLENGES FACED DURING IMPAIRMENT TESTING AND SOLUTIONS</a:t>
            </a:r>
            <a:endParaRPr lang="en-IN" sz="2000" b="1" dirty="0">
              <a:latin typeface="Trebuchet MS" panose="020B0603020202020204" pitchFamily="34" charset="0"/>
              <a:cs typeface="Arial" panose="020B0604020202020204" pitchFamily="34" charset="0"/>
            </a:endParaRPr>
          </a:p>
        </p:txBody>
      </p:sp>
      <p:sp>
        <p:nvSpPr>
          <p:cNvPr id="14" name="Rectangle 13">
            <a:extLst>
              <a:ext uri="{FF2B5EF4-FFF2-40B4-BE49-F238E27FC236}">
                <a16:creationId xmlns:a16="http://schemas.microsoft.com/office/drawing/2014/main" id="{14D89A0A-3456-A069-9F8B-41304748AF06}"/>
              </a:ext>
            </a:extLst>
          </p:cNvPr>
          <p:cNvSpPr/>
          <p:nvPr/>
        </p:nvSpPr>
        <p:spPr>
          <a:xfrm>
            <a:off x="464856" y="1489586"/>
            <a:ext cx="11362735" cy="1637071"/>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2"/>
            <a:endParaRPr lang="en-US" sz="1200" dirty="0">
              <a:solidFill>
                <a:schemeClr val="bg1"/>
              </a:solidFill>
              <a:latin typeface="Trebuchet MS" panose="020B0603020202020204" pitchFamily="34" charset="0"/>
              <a:cs typeface="Arial" panose="020B0604020202020204" pitchFamily="34" charset="0"/>
            </a:endParaRPr>
          </a:p>
          <a:p>
            <a:pPr lvl="2"/>
            <a:r>
              <a:rPr lang="en-US" sz="1200" dirty="0">
                <a:solidFill>
                  <a:schemeClr val="bg1"/>
                </a:solidFill>
                <a:latin typeface="Trebuchet MS" panose="020B0603020202020204" pitchFamily="34" charset="0"/>
                <a:cs typeface="Arial" panose="020B0604020202020204" pitchFamily="34" charset="0"/>
              </a:rPr>
              <a:t>Further challenges faced by valuer in computing fair value less cost to disposal or value in use –</a:t>
            </a:r>
          </a:p>
          <a:p>
            <a:pPr marL="1143000" lvl="2" indent="-2286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Forecasting Errors: Inaccurate projections impacting cash flows, growth rates, or terminal values.</a:t>
            </a:r>
          </a:p>
          <a:p>
            <a:pPr marL="1143000" lvl="2" indent="-2286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Terminal Value Estimation: Difficulty in determining a realistic terminal value beyond the forecast period.</a:t>
            </a:r>
          </a:p>
          <a:p>
            <a:pPr marL="1143000" lvl="2" indent="-2286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Risk Adjustments: Inadequate consideration or misinterpretation of risk factors impacting discount rates.</a:t>
            </a:r>
          </a:p>
          <a:p>
            <a:pPr marL="1143000" lvl="2" indent="-2286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Sensitivity Analysis Complexity: Managing the intricacies of sensitivity analysis and scenario planning.</a:t>
            </a:r>
          </a:p>
          <a:p>
            <a:pPr marL="1143000" lvl="2" indent="-2286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Complex and illiquid assets-Assets may lack active markets, making it difficult to obtain reliable market-based inputs for valuation models.</a:t>
            </a:r>
          </a:p>
          <a:p>
            <a:pPr lvl="1"/>
            <a:endParaRPr lang="en-US" sz="1200" dirty="0">
              <a:solidFill>
                <a:schemeClr val="bg1"/>
              </a:solidFill>
              <a:latin typeface="Trebuchet MS" panose="020B0603020202020204" pitchFamily="34" charset="0"/>
              <a:cs typeface="Arial" panose="020B0604020202020204" pitchFamily="34" charset="0"/>
            </a:endParaRPr>
          </a:p>
        </p:txBody>
      </p:sp>
      <p:sp>
        <p:nvSpPr>
          <p:cNvPr id="2" name="Rectangle 1">
            <a:extLst>
              <a:ext uri="{FF2B5EF4-FFF2-40B4-BE49-F238E27FC236}">
                <a16:creationId xmlns:a16="http://schemas.microsoft.com/office/drawing/2014/main" id="{A1308DBC-2FB5-9E3A-63C0-85090221025D}"/>
              </a:ext>
            </a:extLst>
          </p:cNvPr>
          <p:cNvSpPr/>
          <p:nvPr/>
        </p:nvSpPr>
        <p:spPr>
          <a:xfrm>
            <a:off x="469774" y="3500281"/>
            <a:ext cx="11362735" cy="1637071"/>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solidFill>
                  <a:schemeClr val="bg1"/>
                </a:solidFill>
                <a:latin typeface="Trebuchet MS" panose="020B0603020202020204" pitchFamily="34" charset="0"/>
                <a:cs typeface="Arial" panose="020B0604020202020204" pitchFamily="34" charset="0"/>
              </a:rPr>
              <a:t>	Solutions-</a:t>
            </a:r>
          </a:p>
          <a:p>
            <a:pPr marL="1257300" lvl="2" indent="-3429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Improved Data Analysis: Enhance data quality and reliability through comprehensive data scrutiny and validation.</a:t>
            </a:r>
          </a:p>
          <a:p>
            <a:pPr marL="1257300" lvl="2" indent="-3429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Robust Assumption Testing: Conduct sensitivity analysis to gauge the impact of varying assumptions on valuations.</a:t>
            </a:r>
          </a:p>
          <a:p>
            <a:pPr marL="1257300" lvl="2" indent="-3429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Scenario-Based Forecasting: Incorporate multiple scenarios to assess a range of potential outcomes.</a:t>
            </a:r>
          </a:p>
          <a:p>
            <a:pPr marL="1257300" lvl="2" indent="-3429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Refinement of Risk Assessment: Utilize industry benchmarks and expert opinions to refine risk factor assessments.</a:t>
            </a:r>
          </a:p>
          <a:p>
            <a:pPr marL="1257300" lvl="2" indent="-34290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Peer and Historical Comparisons: Validate DCF valuations against comparable company analysis and historical performance.</a:t>
            </a:r>
          </a:p>
        </p:txBody>
      </p:sp>
    </p:spTree>
    <p:extLst>
      <p:ext uri="{BB962C8B-B14F-4D97-AF65-F5344CB8AC3E}">
        <p14:creationId xmlns:p14="http://schemas.microsoft.com/office/powerpoint/2010/main" val="390560630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Rounded Corners 4">
            <a:extLst>
              <a:ext uri="{FF2B5EF4-FFF2-40B4-BE49-F238E27FC236}">
                <a16:creationId xmlns:a16="http://schemas.microsoft.com/office/drawing/2014/main" id="{BD5AAA7B-2D10-DF65-3A55-727B56C213A2}"/>
              </a:ext>
            </a:extLst>
          </p:cNvPr>
          <p:cNvSpPr/>
          <p:nvPr/>
        </p:nvSpPr>
        <p:spPr>
          <a:xfrm>
            <a:off x="2035277" y="1268361"/>
            <a:ext cx="7374194" cy="4041058"/>
          </a:xfrm>
          <a:prstGeom prst="roundRect">
            <a:avLst/>
          </a:prstGeom>
          <a:solidFill>
            <a:schemeClr val="bg1">
              <a:lumMod val="95000"/>
              <a:lumOff val="5000"/>
              <a:alpha val="51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5000" dirty="0">
                <a:solidFill>
                  <a:schemeClr val="tx1"/>
                </a:solidFill>
                <a:latin typeface="Arial" panose="020B0604020202020204" pitchFamily="34" charset="0"/>
                <a:cs typeface="Arial" panose="020B0604020202020204" pitchFamily="34" charset="0"/>
              </a:rPr>
              <a:t>Thank You !</a:t>
            </a:r>
            <a:endParaRPr lang="en-IN" sz="5000" dirty="0">
              <a:solidFill>
                <a:schemeClr val="tx1"/>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359623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A41C80E9-3987-FE08-065F-FC61DE13505E}"/>
              </a:ext>
            </a:extLst>
          </p:cNvPr>
          <p:cNvSpPr/>
          <p:nvPr/>
        </p:nvSpPr>
        <p:spPr>
          <a:xfrm>
            <a:off x="403761" y="40033"/>
            <a:ext cx="11400312" cy="831273"/>
          </a:xfrm>
          <a:prstGeom prst="rect">
            <a:avLst/>
          </a:prstGeom>
          <a:solidFill>
            <a:schemeClr val="tx2">
              <a:lumMod val="50000"/>
              <a:alpha val="69000"/>
            </a:schemeClr>
          </a:solidFill>
          <a:effectLst>
            <a:outerShdw blurRad="50800" dist="114300" dir="5400000" algn="t" rotWithShape="0">
              <a:prstClr val="black">
                <a:alpha val="40000"/>
              </a:prstClr>
            </a:outerShd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2000" b="1" dirty="0">
                <a:latin typeface="Trebuchet MS" panose="020B0603020202020204" pitchFamily="34" charset="0"/>
                <a:cs typeface="Arial" panose="020B0604020202020204" pitchFamily="34" charset="0"/>
              </a:rPr>
              <a:t>SCOPE</a:t>
            </a:r>
            <a:endParaRPr lang="en-IN" sz="2000" b="1" dirty="0">
              <a:latin typeface="Trebuchet MS" panose="020B0603020202020204" pitchFamily="34" charset="0"/>
              <a:cs typeface="Arial" panose="020B0604020202020204" pitchFamily="34" charset="0"/>
            </a:endParaRPr>
          </a:p>
        </p:txBody>
      </p:sp>
      <p:sp>
        <p:nvSpPr>
          <p:cNvPr id="19" name="Rectangle 18">
            <a:extLst>
              <a:ext uri="{FF2B5EF4-FFF2-40B4-BE49-F238E27FC236}">
                <a16:creationId xmlns:a16="http://schemas.microsoft.com/office/drawing/2014/main" id="{18315E6C-4982-D2BB-0514-27B0D8464452}"/>
              </a:ext>
            </a:extLst>
          </p:cNvPr>
          <p:cNvSpPr/>
          <p:nvPr/>
        </p:nvSpPr>
        <p:spPr>
          <a:xfrm>
            <a:off x="1971163" y="1024331"/>
            <a:ext cx="5631832" cy="457512"/>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lang="en-US" sz="1200" dirty="0">
                <a:latin typeface="Trebuchet MS" panose="020B0603020202020204" pitchFamily="34" charset="0"/>
                <a:cs typeface="Arial" panose="020B0604020202020204" pitchFamily="34" charset="0"/>
              </a:rPr>
              <a:t>This Standard applies to all assets except:</a:t>
            </a:r>
          </a:p>
        </p:txBody>
      </p:sp>
      <p:cxnSp>
        <p:nvCxnSpPr>
          <p:cNvPr id="2" name="Straight Connector 1">
            <a:extLst>
              <a:ext uri="{FF2B5EF4-FFF2-40B4-BE49-F238E27FC236}">
                <a16:creationId xmlns:a16="http://schemas.microsoft.com/office/drawing/2014/main" id="{002A9A71-7C8F-08CE-5267-0533D77492B3}"/>
              </a:ext>
            </a:extLst>
          </p:cNvPr>
          <p:cNvCxnSpPr>
            <a:cxnSpLocks/>
          </p:cNvCxnSpPr>
          <p:nvPr/>
        </p:nvCxnSpPr>
        <p:spPr>
          <a:xfrm>
            <a:off x="2056610" y="1521890"/>
            <a:ext cx="0" cy="4393816"/>
          </a:xfrm>
          <a:prstGeom prst="line">
            <a:avLst/>
          </a:prstGeom>
        </p:spPr>
        <p:style>
          <a:lnRef idx="1">
            <a:schemeClr val="accent1"/>
          </a:lnRef>
          <a:fillRef idx="0">
            <a:schemeClr val="accent1"/>
          </a:fillRef>
          <a:effectRef idx="0">
            <a:schemeClr val="accent1"/>
          </a:effectRef>
          <a:fontRef idx="minor">
            <a:schemeClr val="tx1"/>
          </a:fontRef>
        </p:style>
      </p:cxnSp>
      <p:sp>
        <p:nvSpPr>
          <p:cNvPr id="3" name="Rectangle 2">
            <a:extLst>
              <a:ext uri="{FF2B5EF4-FFF2-40B4-BE49-F238E27FC236}">
                <a16:creationId xmlns:a16="http://schemas.microsoft.com/office/drawing/2014/main" id="{0AAD0BCF-7C82-BAD4-5E39-474D1458E02F}"/>
              </a:ext>
            </a:extLst>
          </p:cNvPr>
          <p:cNvSpPr/>
          <p:nvPr/>
        </p:nvSpPr>
        <p:spPr>
          <a:xfrm>
            <a:off x="2564681" y="1585464"/>
            <a:ext cx="7214457" cy="359007"/>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i="0" dirty="0">
                <a:solidFill>
                  <a:schemeClr val="bg1"/>
                </a:solidFill>
                <a:effectLst/>
                <a:latin typeface="Trebuchet MS" panose="020B0603020202020204" pitchFamily="34" charset="0"/>
              </a:rPr>
              <a:t>(a) Inventories (Ind AS 2);</a:t>
            </a:r>
          </a:p>
        </p:txBody>
      </p:sp>
      <p:sp>
        <p:nvSpPr>
          <p:cNvPr id="5" name="Rectangle 4">
            <a:extLst>
              <a:ext uri="{FF2B5EF4-FFF2-40B4-BE49-F238E27FC236}">
                <a16:creationId xmlns:a16="http://schemas.microsoft.com/office/drawing/2014/main" id="{7F9AFBCE-20AD-27A7-9B9D-17559D21910B}"/>
              </a:ext>
            </a:extLst>
          </p:cNvPr>
          <p:cNvSpPr/>
          <p:nvPr/>
        </p:nvSpPr>
        <p:spPr>
          <a:xfrm>
            <a:off x="2564681" y="2116737"/>
            <a:ext cx="7214457" cy="359007"/>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(b) Contract Assets which are recognized in accordance with Ind AS 115;</a:t>
            </a:r>
          </a:p>
        </p:txBody>
      </p:sp>
      <p:sp>
        <p:nvSpPr>
          <p:cNvPr id="6" name="Rectangle 5">
            <a:extLst>
              <a:ext uri="{FF2B5EF4-FFF2-40B4-BE49-F238E27FC236}">
                <a16:creationId xmlns:a16="http://schemas.microsoft.com/office/drawing/2014/main" id="{D65C66CE-B6D7-4BB4-1998-581C702E189C}"/>
              </a:ext>
            </a:extLst>
          </p:cNvPr>
          <p:cNvSpPr/>
          <p:nvPr/>
        </p:nvSpPr>
        <p:spPr>
          <a:xfrm>
            <a:off x="2564681" y="2707288"/>
            <a:ext cx="7214457" cy="373584"/>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(c) Deferred Tax Assets </a:t>
            </a:r>
            <a:r>
              <a:rPr lang="en-US" sz="1200" i="0" dirty="0">
                <a:solidFill>
                  <a:schemeClr val="bg1"/>
                </a:solidFill>
                <a:effectLst/>
                <a:latin typeface="Trebuchet MS" panose="020B0603020202020204" pitchFamily="34" charset="0"/>
              </a:rPr>
              <a:t>(Ind AS 12)</a:t>
            </a:r>
            <a:r>
              <a:rPr lang="en-US" sz="1200" dirty="0">
                <a:latin typeface="Trebuchet MS" panose="020B0603020202020204" pitchFamily="34" charset="0"/>
                <a:cs typeface="Arial" panose="020B0604020202020204" pitchFamily="34" charset="0"/>
              </a:rPr>
              <a:t>;</a:t>
            </a:r>
          </a:p>
        </p:txBody>
      </p:sp>
      <p:sp>
        <p:nvSpPr>
          <p:cNvPr id="7" name="Rectangle 6">
            <a:extLst>
              <a:ext uri="{FF2B5EF4-FFF2-40B4-BE49-F238E27FC236}">
                <a16:creationId xmlns:a16="http://schemas.microsoft.com/office/drawing/2014/main" id="{CE59EBD6-E4D4-F1CB-C4EE-A35A529A886F}"/>
              </a:ext>
            </a:extLst>
          </p:cNvPr>
          <p:cNvSpPr/>
          <p:nvPr/>
        </p:nvSpPr>
        <p:spPr>
          <a:xfrm>
            <a:off x="2564681" y="3245336"/>
            <a:ext cx="7214457" cy="362597"/>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(d) Assets arising from employee benefits </a:t>
            </a:r>
            <a:r>
              <a:rPr lang="en-US" sz="1200" i="0" dirty="0">
                <a:solidFill>
                  <a:schemeClr val="bg1"/>
                </a:solidFill>
                <a:effectLst/>
                <a:latin typeface="Trebuchet MS" panose="020B0603020202020204" pitchFamily="34" charset="0"/>
              </a:rPr>
              <a:t>(Ind AS 19)</a:t>
            </a:r>
            <a:r>
              <a:rPr lang="en-US" sz="1200" dirty="0">
                <a:latin typeface="Trebuchet MS" panose="020B0603020202020204" pitchFamily="34" charset="0"/>
                <a:cs typeface="Arial" panose="020B0604020202020204" pitchFamily="34" charset="0"/>
              </a:rPr>
              <a:t>;</a:t>
            </a:r>
          </a:p>
        </p:txBody>
      </p:sp>
      <p:sp>
        <p:nvSpPr>
          <p:cNvPr id="8" name="Rectangle 7">
            <a:extLst>
              <a:ext uri="{FF2B5EF4-FFF2-40B4-BE49-F238E27FC236}">
                <a16:creationId xmlns:a16="http://schemas.microsoft.com/office/drawing/2014/main" id="{B98027D0-B304-F381-57CA-5A8CD6DA5475}"/>
              </a:ext>
            </a:extLst>
          </p:cNvPr>
          <p:cNvSpPr/>
          <p:nvPr/>
        </p:nvSpPr>
        <p:spPr>
          <a:xfrm>
            <a:off x="2564681" y="3827089"/>
            <a:ext cx="7214457" cy="451331"/>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(e) Financial assets covered by Ind AS 109, however applies on subsidiaries defined in Ind AS 110, associates defined in Ind AS 28 and joint ventures covered in Ind AS 111;</a:t>
            </a:r>
          </a:p>
        </p:txBody>
      </p:sp>
      <p:sp>
        <p:nvSpPr>
          <p:cNvPr id="9" name="Rectangle 8">
            <a:extLst>
              <a:ext uri="{FF2B5EF4-FFF2-40B4-BE49-F238E27FC236}">
                <a16:creationId xmlns:a16="http://schemas.microsoft.com/office/drawing/2014/main" id="{5035E05D-4782-A491-ECAA-14324365C93B}"/>
              </a:ext>
            </a:extLst>
          </p:cNvPr>
          <p:cNvSpPr/>
          <p:nvPr/>
        </p:nvSpPr>
        <p:spPr>
          <a:xfrm>
            <a:off x="2564681" y="4480562"/>
            <a:ext cx="7214457" cy="388753"/>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(f) Biological assets related to agri. activity, measured at fair value less costs to sell </a:t>
            </a:r>
            <a:r>
              <a:rPr lang="en-US" sz="1200" i="0" dirty="0">
                <a:solidFill>
                  <a:schemeClr val="bg1"/>
                </a:solidFill>
                <a:effectLst/>
                <a:latin typeface="Trebuchet MS" panose="020B0603020202020204" pitchFamily="34" charset="0"/>
              </a:rPr>
              <a:t>(Ind AS 41)</a:t>
            </a:r>
            <a:r>
              <a:rPr lang="en-US" sz="1200" dirty="0">
                <a:latin typeface="Trebuchet MS" panose="020B0603020202020204" pitchFamily="34" charset="0"/>
                <a:cs typeface="Arial" panose="020B0604020202020204" pitchFamily="34" charset="0"/>
              </a:rPr>
              <a:t>;</a:t>
            </a:r>
          </a:p>
        </p:txBody>
      </p:sp>
      <p:sp>
        <p:nvSpPr>
          <p:cNvPr id="10" name="Rectangle 9">
            <a:extLst>
              <a:ext uri="{FF2B5EF4-FFF2-40B4-BE49-F238E27FC236}">
                <a16:creationId xmlns:a16="http://schemas.microsoft.com/office/drawing/2014/main" id="{2425B505-931E-F05C-1D7D-FFA9FE94C2C0}"/>
              </a:ext>
            </a:extLst>
          </p:cNvPr>
          <p:cNvSpPr/>
          <p:nvPr/>
        </p:nvSpPr>
        <p:spPr>
          <a:xfrm>
            <a:off x="2564681" y="5076405"/>
            <a:ext cx="7214457" cy="469656"/>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(g) Deferred acquisition costs, and intangible assets, arising from an insurer’s contractual rights under insurance contracts within the scope of Ind AS 104; and</a:t>
            </a:r>
          </a:p>
        </p:txBody>
      </p:sp>
      <p:sp>
        <p:nvSpPr>
          <p:cNvPr id="11" name="Rectangle 10">
            <a:extLst>
              <a:ext uri="{FF2B5EF4-FFF2-40B4-BE49-F238E27FC236}">
                <a16:creationId xmlns:a16="http://schemas.microsoft.com/office/drawing/2014/main" id="{939B4C18-93E1-1F63-A8C9-38097EC05D7B}"/>
              </a:ext>
            </a:extLst>
          </p:cNvPr>
          <p:cNvSpPr/>
          <p:nvPr/>
        </p:nvSpPr>
        <p:spPr>
          <a:xfrm>
            <a:off x="2564681" y="5659694"/>
            <a:ext cx="7214457" cy="483888"/>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(h) Non-current assets (or disposal groups) classified as held for sale in accordance with Ind AS 105.</a:t>
            </a:r>
          </a:p>
        </p:txBody>
      </p:sp>
      <p:sp>
        <p:nvSpPr>
          <p:cNvPr id="13" name="Arrow: Right 12">
            <a:extLst>
              <a:ext uri="{FF2B5EF4-FFF2-40B4-BE49-F238E27FC236}">
                <a16:creationId xmlns:a16="http://schemas.microsoft.com/office/drawing/2014/main" id="{D2A14F20-C02C-536D-C141-7887F15B56FE}"/>
              </a:ext>
            </a:extLst>
          </p:cNvPr>
          <p:cNvSpPr/>
          <p:nvPr/>
        </p:nvSpPr>
        <p:spPr>
          <a:xfrm>
            <a:off x="2064581" y="1601034"/>
            <a:ext cx="470976"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4" name="Arrow: Right 13">
            <a:extLst>
              <a:ext uri="{FF2B5EF4-FFF2-40B4-BE49-F238E27FC236}">
                <a16:creationId xmlns:a16="http://schemas.microsoft.com/office/drawing/2014/main" id="{03A95401-1117-2551-EC03-4F76B526E1E0}"/>
              </a:ext>
            </a:extLst>
          </p:cNvPr>
          <p:cNvSpPr/>
          <p:nvPr/>
        </p:nvSpPr>
        <p:spPr>
          <a:xfrm>
            <a:off x="2062237" y="2189531"/>
            <a:ext cx="470976"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5" name="Arrow: Right 14">
            <a:extLst>
              <a:ext uri="{FF2B5EF4-FFF2-40B4-BE49-F238E27FC236}">
                <a16:creationId xmlns:a16="http://schemas.microsoft.com/office/drawing/2014/main" id="{36E062C8-DF41-DA3B-F8DB-010EB3DB6944}"/>
              </a:ext>
            </a:extLst>
          </p:cNvPr>
          <p:cNvSpPr/>
          <p:nvPr/>
        </p:nvSpPr>
        <p:spPr>
          <a:xfrm>
            <a:off x="2059893" y="2778028"/>
            <a:ext cx="470976"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6" name="Arrow: Right 15">
            <a:extLst>
              <a:ext uri="{FF2B5EF4-FFF2-40B4-BE49-F238E27FC236}">
                <a16:creationId xmlns:a16="http://schemas.microsoft.com/office/drawing/2014/main" id="{1E5A3981-DE8D-68D7-BABB-17FB153EB7B9}"/>
              </a:ext>
            </a:extLst>
          </p:cNvPr>
          <p:cNvSpPr/>
          <p:nvPr/>
        </p:nvSpPr>
        <p:spPr>
          <a:xfrm>
            <a:off x="2057549" y="3324321"/>
            <a:ext cx="470976"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7" name="Arrow: Right 16">
            <a:extLst>
              <a:ext uri="{FF2B5EF4-FFF2-40B4-BE49-F238E27FC236}">
                <a16:creationId xmlns:a16="http://schemas.microsoft.com/office/drawing/2014/main" id="{0B5AA823-0A01-B9E9-1CA8-654D18EFFA63}"/>
              </a:ext>
            </a:extLst>
          </p:cNvPr>
          <p:cNvSpPr/>
          <p:nvPr/>
        </p:nvSpPr>
        <p:spPr>
          <a:xfrm>
            <a:off x="2055205" y="3898750"/>
            <a:ext cx="470976"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8" name="Arrow: Right 17">
            <a:extLst>
              <a:ext uri="{FF2B5EF4-FFF2-40B4-BE49-F238E27FC236}">
                <a16:creationId xmlns:a16="http://schemas.microsoft.com/office/drawing/2014/main" id="{A9F7D52F-0D31-EB88-1996-DFCE8B61BD6A}"/>
              </a:ext>
            </a:extLst>
          </p:cNvPr>
          <p:cNvSpPr/>
          <p:nvPr/>
        </p:nvSpPr>
        <p:spPr>
          <a:xfrm>
            <a:off x="2052861" y="4487247"/>
            <a:ext cx="470976"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0" name="Arrow: Right 19">
            <a:extLst>
              <a:ext uri="{FF2B5EF4-FFF2-40B4-BE49-F238E27FC236}">
                <a16:creationId xmlns:a16="http://schemas.microsoft.com/office/drawing/2014/main" id="{50A3D6DF-54F1-214A-85B3-1BA13738A772}"/>
              </a:ext>
            </a:extLst>
          </p:cNvPr>
          <p:cNvSpPr/>
          <p:nvPr/>
        </p:nvSpPr>
        <p:spPr>
          <a:xfrm>
            <a:off x="2050517" y="5117948"/>
            <a:ext cx="470976"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1" name="Arrow: Right 20">
            <a:extLst>
              <a:ext uri="{FF2B5EF4-FFF2-40B4-BE49-F238E27FC236}">
                <a16:creationId xmlns:a16="http://schemas.microsoft.com/office/drawing/2014/main" id="{5A796DE9-D657-82D2-459B-BB39FCCA027D}"/>
              </a:ext>
            </a:extLst>
          </p:cNvPr>
          <p:cNvSpPr/>
          <p:nvPr/>
        </p:nvSpPr>
        <p:spPr>
          <a:xfrm>
            <a:off x="2048173" y="5748649"/>
            <a:ext cx="470976"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Tree>
    <p:extLst>
      <p:ext uri="{BB962C8B-B14F-4D97-AF65-F5344CB8AC3E}">
        <p14:creationId xmlns:p14="http://schemas.microsoft.com/office/powerpoint/2010/main" val="391034295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A41C80E9-3987-FE08-065F-FC61DE13505E}"/>
              </a:ext>
            </a:extLst>
          </p:cNvPr>
          <p:cNvSpPr/>
          <p:nvPr/>
        </p:nvSpPr>
        <p:spPr>
          <a:xfrm>
            <a:off x="403761" y="40033"/>
            <a:ext cx="11400312" cy="831273"/>
          </a:xfrm>
          <a:prstGeom prst="rect">
            <a:avLst/>
          </a:prstGeom>
          <a:solidFill>
            <a:schemeClr val="tx2">
              <a:lumMod val="50000"/>
              <a:alpha val="69000"/>
            </a:schemeClr>
          </a:solidFill>
          <a:effectLst>
            <a:outerShdw blurRad="50800" dist="114300" dir="5400000" algn="t" rotWithShape="0">
              <a:prstClr val="black">
                <a:alpha val="40000"/>
              </a:prstClr>
            </a:outerShd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2000" b="1" dirty="0">
                <a:latin typeface="Trebuchet MS" panose="020B0603020202020204" pitchFamily="34" charset="0"/>
                <a:cs typeface="Arial" panose="020B0604020202020204" pitchFamily="34" charset="0"/>
              </a:rPr>
              <a:t>INDICATION OF IMPAIRMENT</a:t>
            </a:r>
            <a:endParaRPr lang="en-IN" sz="2000" b="1" dirty="0">
              <a:latin typeface="Trebuchet MS" panose="020B0603020202020204" pitchFamily="34" charset="0"/>
              <a:cs typeface="Arial" panose="020B0604020202020204" pitchFamily="34" charset="0"/>
            </a:endParaRPr>
          </a:p>
        </p:txBody>
      </p:sp>
      <p:sp>
        <p:nvSpPr>
          <p:cNvPr id="19" name="Rectangle 18">
            <a:extLst>
              <a:ext uri="{FF2B5EF4-FFF2-40B4-BE49-F238E27FC236}">
                <a16:creationId xmlns:a16="http://schemas.microsoft.com/office/drawing/2014/main" id="{18315E6C-4982-D2BB-0514-27B0D8464452}"/>
              </a:ext>
            </a:extLst>
          </p:cNvPr>
          <p:cNvSpPr/>
          <p:nvPr/>
        </p:nvSpPr>
        <p:spPr>
          <a:xfrm>
            <a:off x="889819" y="1215357"/>
            <a:ext cx="2035277" cy="831273"/>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External Sources</a:t>
            </a:r>
          </a:p>
        </p:txBody>
      </p:sp>
      <p:sp>
        <p:nvSpPr>
          <p:cNvPr id="2" name="Rectangle 1">
            <a:extLst>
              <a:ext uri="{FF2B5EF4-FFF2-40B4-BE49-F238E27FC236}">
                <a16:creationId xmlns:a16="http://schemas.microsoft.com/office/drawing/2014/main" id="{59086AD6-7F19-9C2E-1D35-854EF5451DC7}"/>
              </a:ext>
            </a:extLst>
          </p:cNvPr>
          <p:cNvSpPr/>
          <p:nvPr/>
        </p:nvSpPr>
        <p:spPr>
          <a:xfrm>
            <a:off x="6540740" y="1192378"/>
            <a:ext cx="2035277" cy="831273"/>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Internal Sources</a:t>
            </a:r>
          </a:p>
        </p:txBody>
      </p:sp>
      <p:sp>
        <p:nvSpPr>
          <p:cNvPr id="10" name="Rectangle 9">
            <a:extLst>
              <a:ext uri="{FF2B5EF4-FFF2-40B4-BE49-F238E27FC236}">
                <a16:creationId xmlns:a16="http://schemas.microsoft.com/office/drawing/2014/main" id="{801C4066-8EB9-2E6F-9C79-8A69B70219A6}"/>
              </a:ext>
            </a:extLst>
          </p:cNvPr>
          <p:cNvSpPr/>
          <p:nvPr/>
        </p:nvSpPr>
        <p:spPr>
          <a:xfrm>
            <a:off x="1755058" y="2218093"/>
            <a:ext cx="4100058" cy="775345"/>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A significant decline in an asset's market value, beyond what's expected from the passage of time or normal use.</a:t>
            </a:r>
          </a:p>
        </p:txBody>
      </p:sp>
      <p:sp>
        <p:nvSpPr>
          <p:cNvPr id="11" name="Rectangle 10">
            <a:extLst>
              <a:ext uri="{FF2B5EF4-FFF2-40B4-BE49-F238E27FC236}">
                <a16:creationId xmlns:a16="http://schemas.microsoft.com/office/drawing/2014/main" id="{89AA86D3-9B40-F29E-19C8-335D44E60C2D}"/>
              </a:ext>
            </a:extLst>
          </p:cNvPr>
          <p:cNvSpPr/>
          <p:nvPr/>
        </p:nvSpPr>
        <p:spPr>
          <a:xfrm>
            <a:off x="1755058" y="3109957"/>
            <a:ext cx="4104977" cy="775345"/>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Significant adverse changes in the entity's technological, market, economic or legal environment or in the market relevant to the asset.</a:t>
            </a:r>
          </a:p>
        </p:txBody>
      </p:sp>
      <p:sp>
        <p:nvSpPr>
          <p:cNvPr id="12" name="Rectangle 11">
            <a:extLst>
              <a:ext uri="{FF2B5EF4-FFF2-40B4-BE49-F238E27FC236}">
                <a16:creationId xmlns:a16="http://schemas.microsoft.com/office/drawing/2014/main" id="{F9961565-44DF-9463-B8F7-4B3943B78741}"/>
              </a:ext>
            </a:extLst>
          </p:cNvPr>
          <p:cNvSpPr/>
          <p:nvPr/>
        </p:nvSpPr>
        <p:spPr>
          <a:xfrm>
            <a:off x="1755058" y="4027221"/>
            <a:ext cx="4109896" cy="775345"/>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Increases in market interest rates or other rates affecting the discount rate used to calculate an asset's value in use, leading to a material decrease in its recoverable amount.</a:t>
            </a:r>
          </a:p>
        </p:txBody>
      </p:sp>
      <p:sp>
        <p:nvSpPr>
          <p:cNvPr id="13" name="Rectangle 12">
            <a:extLst>
              <a:ext uri="{FF2B5EF4-FFF2-40B4-BE49-F238E27FC236}">
                <a16:creationId xmlns:a16="http://schemas.microsoft.com/office/drawing/2014/main" id="{E7A5901B-9D1A-FFA9-4BD6-25F2E33DF303}"/>
              </a:ext>
            </a:extLst>
          </p:cNvPr>
          <p:cNvSpPr/>
          <p:nvPr/>
        </p:nvSpPr>
        <p:spPr>
          <a:xfrm>
            <a:off x="1755058" y="4949815"/>
            <a:ext cx="4114815" cy="598605"/>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The entity's net assets carrying amount exceeds its market capitalization.</a:t>
            </a:r>
          </a:p>
        </p:txBody>
      </p:sp>
      <p:cxnSp>
        <p:nvCxnSpPr>
          <p:cNvPr id="16" name="Straight Connector 15">
            <a:extLst>
              <a:ext uri="{FF2B5EF4-FFF2-40B4-BE49-F238E27FC236}">
                <a16:creationId xmlns:a16="http://schemas.microsoft.com/office/drawing/2014/main" id="{3F3979F8-E347-65DA-B299-71E41247EAC0}"/>
              </a:ext>
            </a:extLst>
          </p:cNvPr>
          <p:cNvCxnSpPr/>
          <p:nvPr/>
        </p:nvCxnSpPr>
        <p:spPr>
          <a:xfrm>
            <a:off x="973398" y="2000191"/>
            <a:ext cx="0" cy="3133113"/>
          </a:xfrm>
          <a:prstGeom prst="line">
            <a:avLst/>
          </a:prstGeom>
        </p:spPr>
        <p:style>
          <a:lnRef idx="1">
            <a:schemeClr val="accent1"/>
          </a:lnRef>
          <a:fillRef idx="0">
            <a:schemeClr val="accent1"/>
          </a:fillRef>
          <a:effectRef idx="0">
            <a:schemeClr val="accent1"/>
          </a:effectRef>
          <a:fontRef idx="minor">
            <a:schemeClr val="tx1"/>
          </a:fontRef>
        </p:style>
      </p:cxnSp>
      <p:sp>
        <p:nvSpPr>
          <p:cNvPr id="17" name="Arrow: Right 16">
            <a:extLst>
              <a:ext uri="{FF2B5EF4-FFF2-40B4-BE49-F238E27FC236}">
                <a16:creationId xmlns:a16="http://schemas.microsoft.com/office/drawing/2014/main" id="{F78A06AA-09E8-91CE-AD03-FD4ED96A8389}"/>
              </a:ext>
            </a:extLst>
          </p:cNvPr>
          <p:cNvSpPr/>
          <p:nvPr/>
        </p:nvSpPr>
        <p:spPr>
          <a:xfrm>
            <a:off x="988143" y="2431026"/>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8" name="Arrow: Right 17">
            <a:extLst>
              <a:ext uri="{FF2B5EF4-FFF2-40B4-BE49-F238E27FC236}">
                <a16:creationId xmlns:a16="http://schemas.microsoft.com/office/drawing/2014/main" id="{01A31CB0-8BCC-EC3B-F76A-76BF96BEE348}"/>
              </a:ext>
            </a:extLst>
          </p:cNvPr>
          <p:cNvSpPr/>
          <p:nvPr/>
        </p:nvSpPr>
        <p:spPr>
          <a:xfrm>
            <a:off x="993062" y="3291348"/>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0" name="Arrow: Right 19">
            <a:extLst>
              <a:ext uri="{FF2B5EF4-FFF2-40B4-BE49-F238E27FC236}">
                <a16:creationId xmlns:a16="http://schemas.microsoft.com/office/drawing/2014/main" id="{0B1A742F-EFD5-C221-3838-F74A0D8134FD}"/>
              </a:ext>
            </a:extLst>
          </p:cNvPr>
          <p:cNvSpPr/>
          <p:nvPr/>
        </p:nvSpPr>
        <p:spPr>
          <a:xfrm>
            <a:off x="983230" y="4210664"/>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1" name="Arrow: Right 20">
            <a:extLst>
              <a:ext uri="{FF2B5EF4-FFF2-40B4-BE49-F238E27FC236}">
                <a16:creationId xmlns:a16="http://schemas.microsoft.com/office/drawing/2014/main" id="{BFF42DFE-9C27-ED94-2454-1F7DB4F6EADA}"/>
              </a:ext>
            </a:extLst>
          </p:cNvPr>
          <p:cNvSpPr/>
          <p:nvPr/>
        </p:nvSpPr>
        <p:spPr>
          <a:xfrm>
            <a:off x="973398" y="5011995"/>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4" name="Rectangle 13">
            <a:extLst>
              <a:ext uri="{FF2B5EF4-FFF2-40B4-BE49-F238E27FC236}">
                <a16:creationId xmlns:a16="http://schemas.microsoft.com/office/drawing/2014/main" id="{1614FDA7-3D15-B388-38F8-B852B43C8525}"/>
              </a:ext>
            </a:extLst>
          </p:cNvPr>
          <p:cNvSpPr/>
          <p:nvPr/>
        </p:nvSpPr>
        <p:spPr>
          <a:xfrm>
            <a:off x="7338705" y="2181546"/>
            <a:ext cx="4100058" cy="681266"/>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i="0" dirty="0">
                <a:solidFill>
                  <a:schemeClr val="bg1"/>
                </a:solidFill>
                <a:effectLst/>
                <a:latin typeface="Trebuchet MS" panose="020B0603020202020204" pitchFamily="34" charset="0"/>
              </a:rPr>
              <a:t>Evidence of obsolescence or physical damage</a:t>
            </a:r>
            <a:endParaRPr lang="en-US" sz="1200" dirty="0">
              <a:solidFill>
                <a:schemeClr val="bg1"/>
              </a:solidFill>
              <a:latin typeface="Trebuchet MS" panose="020B0603020202020204" pitchFamily="34" charset="0"/>
              <a:cs typeface="Arial" panose="020B0604020202020204" pitchFamily="34" charset="0"/>
            </a:endParaRPr>
          </a:p>
        </p:txBody>
      </p:sp>
      <p:cxnSp>
        <p:nvCxnSpPr>
          <p:cNvPr id="15" name="Straight Connector 14">
            <a:extLst>
              <a:ext uri="{FF2B5EF4-FFF2-40B4-BE49-F238E27FC236}">
                <a16:creationId xmlns:a16="http://schemas.microsoft.com/office/drawing/2014/main" id="{6FB461FD-FCAC-EC60-4FD5-62A5F7672D22}"/>
              </a:ext>
            </a:extLst>
          </p:cNvPr>
          <p:cNvCxnSpPr>
            <a:cxnSpLocks/>
            <a:endCxn id="26" idx="1"/>
          </p:cNvCxnSpPr>
          <p:nvPr/>
        </p:nvCxnSpPr>
        <p:spPr>
          <a:xfrm>
            <a:off x="6544970" y="1957730"/>
            <a:ext cx="26820" cy="2464316"/>
          </a:xfrm>
          <a:prstGeom prst="line">
            <a:avLst/>
          </a:prstGeom>
        </p:spPr>
        <p:style>
          <a:lnRef idx="1">
            <a:schemeClr val="accent1"/>
          </a:lnRef>
          <a:fillRef idx="0">
            <a:schemeClr val="accent1"/>
          </a:fillRef>
          <a:effectRef idx="0">
            <a:schemeClr val="accent1"/>
          </a:effectRef>
          <a:fontRef idx="minor">
            <a:schemeClr val="tx1"/>
          </a:fontRef>
        </p:style>
      </p:cxnSp>
      <p:sp>
        <p:nvSpPr>
          <p:cNvPr id="22" name="Arrow: Right 21">
            <a:extLst>
              <a:ext uri="{FF2B5EF4-FFF2-40B4-BE49-F238E27FC236}">
                <a16:creationId xmlns:a16="http://schemas.microsoft.com/office/drawing/2014/main" id="{6D2C714F-3B0C-AB7F-22E9-8C9BCEFF1188}"/>
              </a:ext>
            </a:extLst>
          </p:cNvPr>
          <p:cNvSpPr/>
          <p:nvPr/>
        </p:nvSpPr>
        <p:spPr>
          <a:xfrm>
            <a:off x="6554808" y="2342126"/>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3" name="Rectangle 22">
            <a:extLst>
              <a:ext uri="{FF2B5EF4-FFF2-40B4-BE49-F238E27FC236}">
                <a16:creationId xmlns:a16="http://schemas.microsoft.com/office/drawing/2014/main" id="{924322FF-58C8-004F-22EA-913BB690ED31}"/>
              </a:ext>
            </a:extLst>
          </p:cNvPr>
          <p:cNvSpPr/>
          <p:nvPr/>
        </p:nvSpPr>
        <p:spPr>
          <a:xfrm>
            <a:off x="7332792" y="3042089"/>
            <a:ext cx="4140187" cy="878398"/>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i="0" dirty="0">
                <a:solidFill>
                  <a:schemeClr val="bg1"/>
                </a:solidFill>
                <a:effectLst/>
                <a:latin typeface="Trebuchet MS" panose="020B0603020202020204" pitchFamily="34" charset="0"/>
              </a:rPr>
              <a:t>Significant changes in the asset's usage or expected usage, including idleness, discontinuation of operations, early disposal, or reassessment of useful life.</a:t>
            </a:r>
          </a:p>
        </p:txBody>
      </p:sp>
      <p:sp>
        <p:nvSpPr>
          <p:cNvPr id="24" name="Rectangle 23">
            <a:extLst>
              <a:ext uri="{FF2B5EF4-FFF2-40B4-BE49-F238E27FC236}">
                <a16:creationId xmlns:a16="http://schemas.microsoft.com/office/drawing/2014/main" id="{80F25715-EB29-449E-BED5-F8E86B658726}"/>
              </a:ext>
            </a:extLst>
          </p:cNvPr>
          <p:cNvSpPr/>
          <p:nvPr/>
        </p:nvSpPr>
        <p:spPr>
          <a:xfrm>
            <a:off x="7348543" y="4125379"/>
            <a:ext cx="4100058" cy="604591"/>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i="0" dirty="0">
                <a:solidFill>
                  <a:schemeClr val="bg1"/>
                </a:solidFill>
                <a:effectLst/>
                <a:latin typeface="Trebuchet MS" panose="020B0603020202020204" pitchFamily="34" charset="0"/>
              </a:rPr>
              <a:t>Internal reporting indicating worse-than-expected economic performance.</a:t>
            </a:r>
          </a:p>
        </p:txBody>
      </p:sp>
      <p:sp>
        <p:nvSpPr>
          <p:cNvPr id="25" name="Arrow: Right 24">
            <a:extLst>
              <a:ext uri="{FF2B5EF4-FFF2-40B4-BE49-F238E27FC236}">
                <a16:creationId xmlns:a16="http://schemas.microsoft.com/office/drawing/2014/main" id="{6827BA94-5877-F91F-AE8A-CC0856EFC292}"/>
              </a:ext>
            </a:extLst>
          </p:cNvPr>
          <p:cNvSpPr/>
          <p:nvPr/>
        </p:nvSpPr>
        <p:spPr>
          <a:xfrm>
            <a:off x="6571790" y="3255590"/>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6" name="Arrow: Right 25">
            <a:extLst>
              <a:ext uri="{FF2B5EF4-FFF2-40B4-BE49-F238E27FC236}">
                <a16:creationId xmlns:a16="http://schemas.microsoft.com/office/drawing/2014/main" id="{5A257ACC-2C10-C88D-0895-FF2F19C28C35}"/>
              </a:ext>
            </a:extLst>
          </p:cNvPr>
          <p:cNvSpPr/>
          <p:nvPr/>
        </p:nvSpPr>
        <p:spPr>
          <a:xfrm>
            <a:off x="6571790" y="4310917"/>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Tree>
    <p:extLst>
      <p:ext uri="{BB962C8B-B14F-4D97-AF65-F5344CB8AC3E}">
        <p14:creationId xmlns:p14="http://schemas.microsoft.com/office/powerpoint/2010/main" val="412530130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A41C80E9-3987-FE08-065F-FC61DE13505E}"/>
              </a:ext>
            </a:extLst>
          </p:cNvPr>
          <p:cNvSpPr/>
          <p:nvPr/>
        </p:nvSpPr>
        <p:spPr>
          <a:xfrm>
            <a:off x="403761" y="40033"/>
            <a:ext cx="11400312" cy="831273"/>
          </a:xfrm>
          <a:prstGeom prst="rect">
            <a:avLst/>
          </a:prstGeom>
          <a:solidFill>
            <a:schemeClr val="tx2">
              <a:lumMod val="50000"/>
              <a:alpha val="69000"/>
            </a:schemeClr>
          </a:solidFill>
          <a:effectLst>
            <a:outerShdw blurRad="50800" dist="114300" dir="5400000" algn="t" rotWithShape="0">
              <a:prstClr val="black">
                <a:alpha val="40000"/>
              </a:prstClr>
            </a:outerShd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2000" b="1" dirty="0">
                <a:latin typeface="Trebuchet MS" panose="020B0603020202020204" pitchFamily="34" charset="0"/>
                <a:cs typeface="Arial" panose="020B0604020202020204" pitchFamily="34" charset="0"/>
              </a:rPr>
              <a:t>INDICATION OF IMPAIRMENT</a:t>
            </a:r>
            <a:endParaRPr lang="en-IN" sz="2000" b="1" dirty="0">
              <a:latin typeface="Trebuchet MS" panose="020B0603020202020204" pitchFamily="34" charset="0"/>
              <a:cs typeface="Arial" panose="020B0604020202020204" pitchFamily="34" charset="0"/>
            </a:endParaRPr>
          </a:p>
        </p:txBody>
      </p:sp>
      <p:sp>
        <p:nvSpPr>
          <p:cNvPr id="2" name="Rectangle 1">
            <a:extLst>
              <a:ext uri="{FF2B5EF4-FFF2-40B4-BE49-F238E27FC236}">
                <a16:creationId xmlns:a16="http://schemas.microsoft.com/office/drawing/2014/main" id="{59086AD6-7F19-9C2E-1D35-854EF5451DC7}"/>
              </a:ext>
            </a:extLst>
          </p:cNvPr>
          <p:cNvSpPr/>
          <p:nvPr/>
        </p:nvSpPr>
        <p:spPr>
          <a:xfrm>
            <a:off x="1102752" y="1111046"/>
            <a:ext cx="3479799" cy="831274"/>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cs typeface="Arial" panose="020B0604020202020204" pitchFamily="34" charset="0"/>
              </a:rPr>
              <a:t>Further Internal Indicators in case of Subsidiary, Associates and Joint Venture</a:t>
            </a:r>
          </a:p>
        </p:txBody>
      </p:sp>
      <p:sp>
        <p:nvSpPr>
          <p:cNvPr id="15" name="Rectangle 14">
            <a:extLst>
              <a:ext uri="{FF2B5EF4-FFF2-40B4-BE49-F238E27FC236}">
                <a16:creationId xmlns:a16="http://schemas.microsoft.com/office/drawing/2014/main" id="{46426C04-F24A-84D6-9B64-CE645859841C}"/>
              </a:ext>
            </a:extLst>
          </p:cNvPr>
          <p:cNvSpPr/>
          <p:nvPr/>
        </p:nvSpPr>
        <p:spPr>
          <a:xfrm>
            <a:off x="443136" y="2536451"/>
            <a:ext cx="4838696" cy="2351913"/>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rPr>
              <a:t>Investor recognize dividend from the investment and evidence is available that:</a:t>
            </a:r>
          </a:p>
          <a:p>
            <a:pPr lvl="1"/>
            <a:endParaRPr lang="en-US" sz="1200" i="0" dirty="0">
              <a:solidFill>
                <a:schemeClr val="bg1"/>
              </a:solidFill>
              <a:effectLst/>
              <a:latin typeface="Trebuchet MS" panose="020B0603020202020204" pitchFamily="34" charset="0"/>
            </a:endParaRPr>
          </a:p>
          <a:p>
            <a:pPr lvl="1"/>
            <a:r>
              <a:rPr lang="en-US" sz="1200" i="0" dirty="0">
                <a:solidFill>
                  <a:schemeClr val="bg1"/>
                </a:solidFill>
                <a:effectLst/>
                <a:latin typeface="Trebuchet MS" panose="020B0603020202020204" pitchFamily="34" charset="0"/>
              </a:rPr>
              <a:t>1. The carrying amount of the investment in the separate financial statements is higher than the carrying amount in the consolidated financial statements of the investee's net assets, including associated goodwill.</a:t>
            </a:r>
          </a:p>
          <a:p>
            <a:pPr lvl="1"/>
            <a:endParaRPr lang="en-US" sz="1200" i="0" dirty="0">
              <a:solidFill>
                <a:schemeClr val="bg1"/>
              </a:solidFill>
              <a:effectLst/>
              <a:latin typeface="Trebuchet MS" panose="020B0603020202020204" pitchFamily="34" charset="0"/>
            </a:endParaRPr>
          </a:p>
          <a:p>
            <a:pPr lvl="1"/>
            <a:r>
              <a:rPr lang="en-US" sz="1200" i="0" dirty="0">
                <a:solidFill>
                  <a:schemeClr val="bg1"/>
                </a:solidFill>
                <a:effectLst/>
                <a:latin typeface="Trebuchet MS" panose="020B0603020202020204" pitchFamily="34" charset="0"/>
              </a:rPr>
              <a:t>2. The dividend exceeds the total comprehensive income of the subsidiary, joint venture or associate in the period when the dividend is declared.</a:t>
            </a:r>
          </a:p>
          <a:p>
            <a:pPr lvl="1"/>
            <a:endParaRPr lang="en-US" sz="1200" dirty="0">
              <a:latin typeface="Trebuchet MS" panose="020B0603020202020204" pitchFamily="34" charset="0"/>
              <a:cs typeface="Arial" panose="020B0604020202020204" pitchFamily="34" charset="0"/>
            </a:endParaRPr>
          </a:p>
        </p:txBody>
      </p:sp>
      <p:sp>
        <p:nvSpPr>
          <p:cNvPr id="24" name="Rectangle 23">
            <a:extLst>
              <a:ext uri="{FF2B5EF4-FFF2-40B4-BE49-F238E27FC236}">
                <a16:creationId xmlns:a16="http://schemas.microsoft.com/office/drawing/2014/main" id="{E65E60D9-CDB8-81F2-BDB4-984D3BF3EF88}"/>
              </a:ext>
            </a:extLst>
          </p:cNvPr>
          <p:cNvSpPr/>
          <p:nvPr/>
        </p:nvSpPr>
        <p:spPr>
          <a:xfrm>
            <a:off x="6086001" y="1072946"/>
            <a:ext cx="5438670" cy="831274"/>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i="0" dirty="0">
                <a:solidFill>
                  <a:schemeClr val="bg1"/>
                </a:solidFill>
                <a:effectLst/>
                <a:latin typeface="Trebuchet MS" panose="020B0603020202020204" pitchFamily="34" charset="0"/>
              </a:rPr>
              <a:t>Internal Reporting </a:t>
            </a:r>
            <a:r>
              <a:rPr lang="en-US" sz="1200" dirty="0">
                <a:solidFill>
                  <a:schemeClr val="bg1"/>
                </a:solidFill>
                <a:latin typeface="Trebuchet MS" panose="020B0603020202020204" pitchFamily="34" charset="0"/>
              </a:rPr>
              <a:t>E</a:t>
            </a:r>
            <a:r>
              <a:rPr lang="en-US" sz="1200" i="0" dirty="0">
                <a:solidFill>
                  <a:schemeClr val="bg1"/>
                </a:solidFill>
                <a:effectLst/>
                <a:latin typeface="Trebuchet MS" panose="020B0603020202020204" pitchFamily="34" charset="0"/>
              </a:rPr>
              <a:t>vidence </a:t>
            </a:r>
            <a:r>
              <a:rPr lang="en-US" sz="1200" dirty="0">
                <a:solidFill>
                  <a:schemeClr val="bg1"/>
                </a:solidFill>
                <a:latin typeface="Trebuchet MS" panose="020B0603020202020204" pitchFamily="34" charset="0"/>
              </a:rPr>
              <a:t>I</a:t>
            </a:r>
            <a:r>
              <a:rPr lang="en-US" sz="1200" i="0" dirty="0">
                <a:solidFill>
                  <a:schemeClr val="bg1"/>
                </a:solidFill>
                <a:effectLst/>
                <a:latin typeface="Trebuchet MS" panose="020B0603020202020204" pitchFamily="34" charset="0"/>
              </a:rPr>
              <a:t>ndicating </a:t>
            </a:r>
            <a:r>
              <a:rPr lang="en-US" sz="1200" dirty="0">
                <a:solidFill>
                  <a:schemeClr val="bg1"/>
                </a:solidFill>
                <a:latin typeface="Trebuchet MS" panose="020B0603020202020204" pitchFamily="34" charset="0"/>
              </a:rPr>
              <a:t>P</a:t>
            </a:r>
            <a:r>
              <a:rPr lang="en-US" sz="1200" i="0" dirty="0">
                <a:solidFill>
                  <a:schemeClr val="bg1"/>
                </a:solidFill>
                <a:effectLst/>
                <a:latin typeface="Trebuchet MS" panose="020B0603020202020204" pitchFamily="34" charset="0"/>
              </a:rPr>
              <a:t>otential Impairment of an Asset</a:t>
            </a:r>
            <a:endParaRPr lang="en-US" sz="1200" dirty="0">
              <a:solidFill>
                <a:schemeClr val="bg1"/>
              </a:solidFill>
              <a:latin typeface="Trebuchet MS" panose="020B0603020202020204" pitchFamily="34" charset="0"/>
              <a:cs typeface="Arial" panose="020B0604020202020204" pitchFamily="34" charset="0"/>
            </a:endParaRPr>
          </a:p>
        </p:txBody>
      </p:sp>
      <p:sp>
        <p:nvSpPr>
          <p:cNvPr id="25" name="Rectangle 24">
            <a:extLst>
              <a:ext uri="{FF2B5EF4-FFF2-40B4-BE49-F238E27FC236}">
                <a16:creationId xmlns:a16="http://schemas.microsoft.com/office/drawing/2014/main" id="{D6C6491B-18DA-7E17-B21D-FB0E283CFA3A}"/>
              </a:ext>
            </a:extLst>
          </p:cNvPr>
          <p:cNvSpPr/>
          <p:nvPr/>
        </p:nvSpPr>
        <p:spPr>
          <a:xfrm>
            <a:off x="6896100" y="2235200"/>
            <a:ext cx="4628573" cy="596900"/>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i="0" dirty="0">
                <a:solidFill>
                  <a:schemeClr val="bg1"/>
                </a:solidFill>
                <a:effectLst/>
                <a:latin typeface="Trebuchet MS" panose="020B0603020202020204" pitchFamily="34" charset="0"/>
              </a:rPr>
              <a:t>Higher-than-expected cash flows for acquiring the asset or subsequent operating and maintenance costs. </a:t>
            </a:r>
            <a:endParaRPr lang="en-US" sz="1200" dirty="0">
              <a:solidFill>
                <a:schemeClr val="bg1"/>
              </a:solidFill>
              <a:latin typeface="Trebuchet MS" panose="020B0603020202020204" pitchFamily="34" charset="0"/>
              <a:cs typeface="Arial" panose="020B0604020202020204" pitchFamily="34" charset="0"/>
            </a:endParaRPr>
          </a:p>
        </p:txBody>
      </p:sp>
      <p:cxnSp>
        <p:nvCxnSpPr>
          <p:cNvPr id="26" name="Straight Connector 25">
            <a:extLst>
              <a:ext uri="{FF2B5EF4-FFF2-40B4-BE49-F238E27FC236}">
                <a16:creationId xmlns:a16="http://schemas.microsoft.com/office/drawing/2014/main" id="{0B64C0B2-456B-7D92-BDC9-5087264E47E4}"/>
              </a:ext>
            </a:extLst>
          </p:cNvPr>
          <p:cNvCxnSpPr>
            <a:cxnSpLocks/>
            <a:endCxn id="30" idx="1"/>
          </p:cNvCxnSpPr>
          <p:nvPr/>
        </p:nvCxnSpPr>
        <p:spPr>
          <a:xfrm>
            <a:off x="6071606" y="1963145"/>
            <a:ext cx="0" cy="2880879"/>
          </a:xfrm>
          <a:prstGeom prst="line">
            <a:avLst/>
          </a:prstGeom>
        </p:spPr>
        <p:style>
          <a:lnRef idx="1">
            <a:schemeClr val="accent1"/>
          </a:lnRef>
          <a:fillRef idx="0">
            <a:schemeClr val="accent1"/>
          </a:fillRef>
          <a:effectRef idx="0">
            <a:schemeClr val="accent1"/>
          </a:effectRef>
          <a:fontRef idx="minor">
            <a:schemeClr val="tx1"/>
          </a:fontRef>
        </p:style>
      </p:cxnSp>
      <p:sp>
        <p:nvSpPr>
          <p:cNvPr id="27" name="Arrow: Right 26">
            <a:extLst>
              <a:ext uri="{FF2B5EF4-FFF2-40B4-BE49-F238E27FC236}">
                <a16:creationId xmlns:a16="http://schemas.microsoft.com/office/drawing/2014/main" id="{F57D221E-BD08-0E21-659A-16B4EAAB9EE2}"/>
              </a:ext>
            </a:extLst>
          </p:cNvPr>
          <p:cNvSpPr/>
          <p:nvPr/>
        </p:nvSpPr>
        <p:spPr>
          <a:xfrm>
            <a:off x="6100396" y="2413270"/>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8" name="Arrow: Right 27">
            <a:extLst>
              <a:ext uri="{FF2B5EF4-FFF2-40B4-BE49-F238E27FC236}">
                <a16:creationId xmlns:a16="http://schemas.microsoft.com/office/drawing/2014/main" id="{73271E38-4E7D-7C81-74C9-A565554A1C4E}"/>
              </a:ext>
            </a:extLst>
          </p:cNvPr>
          <p:cNvSpPr/>
          <p:nvPr/>
        </p:nvSpPr>
        <p:spPr>
          <a:xfrm>
            <a:off x="6072538" y="3240772"/>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9" name="Arrow: Right 28">
            <a:extLst>
              <a:ext uri="{FF2B5EF4-FFF2-40B4-BE49-F238E27FC236}">
                <a16:creationId xmlns:a16="http://schemas.microsoft.com/office/drawing/2014/main" id="{13DBAB90-9BCC-44E0-AA6C-20CB9F019CAE}"/>
              </a:ext>
            </a:extLst>
          </p:cNvPr>
          <p:cNvSpPr/>
          <p:nvPr/>
        </p:nvSpPr>
        <p:spPr>
          <a:xfrm>
            <a:off x="6086001" y="4016522"/>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30" name="Arrow: Right 29">
            <a:extLst>
              <a:ext uri="{FF2B5EF4-FFF2-40B4-BE49-F238E27FC236}">
                <a16:creationId xmlns:a16="http://schemas.microsoft.com/office/drawing/2014/main" id="{641220B2-470D-B9AA-1182-BCD1D5A7D818}"/>
              </a:ext>
            </a:extLst>
          </p:cNvPr>
          <p:cNvSpPr/>
          <p:nvPr/>
        </p:nvSpPr>
        <p:spPr>
          <a:xfrm>
            <a:off x="6071606" y="4732895"/>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31" name="Rectangle 30">
            <a:extLst>
              <a:ext uri="{FF2B5EF4-FFF2-40B4-BE49-F238E27FC236}">
                <a16:creationId xmlns:a16="http://schemas.microsoft.com/office/drawing/2014/main" id="{F0C3115C-3F08-FBEE-FB98-0B8D73A39CAD}"/>
              </a:ext>
            </a:extLst>
          </p:cNvPr>
          <p:cNvSpPr/>
          <p:nvPr/>
        </p:nvSpPr>
        <p:spPr>
          <a:xfrm>
            <a:off x="6867311" y="3003149"/>
            <a:ext cx="4628573" cy="596900"/>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i="0" dirty="0">
                <a:solidFill>
                  <a:schemeClr val="bg1"/>
                </a:solidFill>
                <a:effectLst/>
                <a:latin typeface="Trebuchet MS" panose="020B0603020202020204" pitchFamily="34" charset="0"/>
              </a:rPr>
              <a:t>Actual net cash flows or operating profit/loss from the asset significantly below budgeted projections.</a:t>
            </a:r>
            <a:endParaRPr lang="en-US" sz="1200" dirty="0">
              <a:solidFill>
                <a:schemeClr val="bg1"/>
              </a:solidFill>
              <a:latin typeface="Trebuchet MS" panose="020B0603020202020204" pitchFamily="34" charset="0"/>
              <a:cs typeface="Arial" panose="020B0604020202020204" pitchFamily="34" charset="0"/>
            </a:endParaRPr>
          </a:p>
        </p:txBody>
      </p:sp>
      <p:sp>
        <p:nvSpPr>
          <p:cNvPr id="32" name="Rectangle 31">
            <a:extLst>
              <a:ext uri="{FF2B5EF4-FFF2-40B4-BE49-F238E27FC236}">
                <a16:creationId xmlns:a16="http://schemas.microsoft.com/office/drawing/2014/main" id="{201682C0-F7BE-0C2C-9A52-46CD5C740E50}"/>
              </a:ext>
            </a:extLst>
          </p:cNvPr>
          <p:cNvSpPr/>
          <p:nvPr/>
        </p:nvSpPr>
        <p:spPr>
          <a:xfrm>
            <a:off x="6896099" y="3784878"/>
            <a:ext cx="4628573" cy="596900"/>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i="0" dirty="0">
                <a:solidFill>
                  <a:schemeClr val="bg1"/>
                </a:solidFill>
                <a:effectLst/>
                <a:latin typeface="Trebuchet MS" panose="020B0603020202020204" pitchFamily="34" charset="0"/>
              </a:rPr>
              <a:t>A substantial decrease in projected net cash flows or operating profit, or a significant increase in projected losses associated with the asset.</a:t>
            </a:r>
            <a:endParaRPr lang="en-US" sz="1200" dirty="0">
              <a:solidFill>
                <a:schemeClr val="bg1"/>
              </a:solidFill>
              <a:latin typeface="Trebuchet MS" panose="020B0603020202020204" pitchFamily="34" charset="0"/>
              <a:cs typeface="Arial" panose="020B0604020202020204" pitchFamily="34" charset="0"/>
            </a:endParaRPr>
          </a:p>
        </p:txBody>
      </p:sp>
      <p:sp>
        <p:nvSpPr>
          <p:cNvPr id="33" name="Rectangle 32">
            <a:extLst>
              <a:ext uri="{FF2B5EF4-FFF2-40B4-BE49-F238E27FC236}">
                <a16:creationId xmlns:a16="http://schemas.microsoft.com/office/drawing/2014/main" id="{F2D26504-6771-7BD4-91C2-D3A827E9778F}"/>
              </a:ext>
            </a:extLst>
          </p:cNvPr>
          <p:cNvSpPr/>
          <p:nvPr/>
        </p:nvSpPr>
        <p:spPr>
          <a:xfrm>
            <a:off x="6896098" y="4545574"/>
            <a:ext cx="4628573" cy="596900"/>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i="0" dirty="0">
                <a:solidFill>
                  <a:schemeClr val="bg1"/>
                </a:solidFill>
                <a:effectLst/>
                <a:latin typeface="Trebuchet MS" panose="020B0603020202020204" pitchFamily="34" charset="0"/>
              </a:rPr>
              <a:t>Accumulated operating losses or net cash outflows for the asset when combining current and future budgeted amounts.</a:t>
            </a:r>
            <a:endParaRPr lang="en-US" sz="1200" dirty="0">
              <a:solidFill>
                <a:schemeClr val="bg1"/>
              </a:solidFill>
              <a:latin typeface="Trebuchet MS" panose="020B0603020202020204" pitchFamily="34" charset="0"/>
              <a:cs typeface="Arial" panose="020B0604020202020204" pitchFamily="34" charset="0"/>
            </a:endParaRPr>
          </a:p>
        </p:txBody>
      </p:sp>
      <p:sp>
        <p:nvSpPr>
          <p:cNvPr id="35" name="Arrow: Down 34">
            <a:extLst>
              <a:ext uri="{FF2B5EF4-FFF2-40B4-BE49-F238E27FC236}">
                <a16:creationId xmlns:a16="http://schemas.microsoft.com/office/drawing/2014/main" id="{662F9948-B8BF-E58F-EF15-BF1EDF6BB891}"/>
              </a:ext>
            </a:extLst>
          </p:cNvPr>
          <p:cNvSpPr/>
          <p:nvPr/>
        </p:nvSpPr>
        <p:spPr>
          <a:xfrm>
            <a:off x="2690251" y="1957730"/>
            <a:ext cx="241297" cy="549584"/>
          </a:xfrm>
          <a:prstGeom prst="down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Tree>
    <p:extLst>
      <p:ext uri="{BB962C8B-B14F-4D97-AF65-F5344CB8AC3E}">
        <p14:creationId xmlns:p14="http://schemas.microsoft.com/office/powerpoint/2010/main" val="27773783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A41C80E9-3987-FE08-065F-FC61DE13505E}"/>
              </a:ext>
            </a:extLst>
          </p:cNvPr>
          <p:cNvSpPr/>
          <p:nvPr/>
        </p:nvSpPr>
        <p:spPr>
          <a:xfrm>
            <a:off x="403761" y="40033"/>
            <a:ext cx="11400312" cy="831273"/>
          </a:xfrm>
          <a:prstGeom prst="rect">
            <a:avLst/>
          </a:prstGeom>
          <a:solidFill>
            <a:schemeClr val="tx2">
              <a:lumMod val="50000"/>
              <a:alpha val="69000"/>
            </a:schemeClr>
          </a:solidFill>
          <a:effectLst>
            <a:outerShdw blurRad="50800" dist="114300" dir="5400000" algn="t" rotWithShape="0">
              <a:prstClr val="black">
                <a:alpha val="40000"/>
              </a:prstClr>
            </a:outerShd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2000" b="1" dirty="0">
                <a:latin typeface="Trebuchet MS" panose="020B0603020202020204" pitchFamily="34" charset="0"/>
                <a:cs typeface="Arial" panose="020B0604020202020204" pitchFamily="34" charset="0"/>
              </a:rPr>
              <a:t>FREQUENCY OF IMPAIRMENT CHECKING</a:t>
            </a:r>
            <a:endParaRPr lang="en-IN" sz="2000" b="1" dirty="0">
              <a:latin typeface="Trebuchet MS" panose="020B0603020202020204" pitchFamily="34" charset="0"/>
              <a:cs typeface="Arial" panose="020B0604020202020204" pitchFamily="34" charset="0"/>
            </a:endParaRPr>
          </a:p>
        </p:txBody>
      </p:sp>
      <p:sp>
        <p:nvSpPr>
          <p:cNvPr id="19" name="Rectangle 18">
            <a:extLst>
              <a:ext uri="{FF2B5EF4-FFF2-40B4-BE49-F238E27FC236}">
                <a16:creationId xmlns:a16="http://schemas.microsoft.com/office/drawing/2014/main" id="{18315E6C-4982-D2BB-0514-27B0D8464452}"/>
              </a:ext>
            </a:extLst>
          </p:cNvPr>
          <p:cNvSpPr/>
          <p:nvPr/>
        </p:nvSpPr>
        <p:spPr>
          <a:xfrm>
            <a:off x="1142904" y="1490718"/>
            <a:ext cx="10130034" cy="3690056"/>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indent="-342900" algn="just">
              <a:buFont typeface="Arial" panose="020B0604020202020204" pitchFamily="34" charset="0"/>
              <a:buChar char="•"/>
            </a:pPr>
            <a:r>
              <a:rPr lang="en-US" sz="1200" dirty="0">
                <a:latin typeface="Trebuchet MS" panose="020B0603020202020204" pitchFamily="34" charset="0"/>
                <a:cs typeface="Arial" panose="020B0604020202020204" pitchFamily="34" charset="0"/>
              </a:rPr>
              <a:t>At the end of each reporting period, an entity must assess whether there are any </a:t>
            </a:r>
            <a:r>
              <a:rPr lang="en-US" sz="1200" b="1" dirty="0">
                <a:latin typeface="Trebuchet MS" panose="020B0603020202020204" pitchFamily="34" charset="0"/>
                <a:cs typeface="Arial" panose="020B0604020202020204" pitchFamily="34" charset="0"/>
              </a:rPr>
              <a:t>indications of potential impairment of an asset</a:t>
            </a:r>
            <a:r>
              <a:rPr lang="en-US" sz="1200" dirty="0">
                <a:latin typeface="Trebuchet MS" panose="020B0603020202020204" pitchFamily="34" charset="0"/>
                <a:cs typeface="Arial" panose="020B0604020202020204" pitchFamily="34" charset="0"/>
              </a:rPr>
              <a:t>. If such indications exist, the entity should estimate the asset's recoverable amount.</a:t>
            </a:r>
          </a:p>
          <a:p>
            <a:pPr lvl="1" indent="-342900" algn="just">
              <a:buFont typeface="Arial" panose="020B0604020202020204" pitchFamily="34" charset="0"/>
              <a:buChar char="•"/>
            </a:pPr>
            <a:endParaRPr lang="en-US" sz="1200" dirty="0">
              <a:latin typeface="Trebuchet MS" panose="020B0603020202020204" pitchFamily="34" charset="0"/>
              <a:cs typeface="Arial" panose="020B0604020202020204" pitchFamily="34" charset="0"/>
            </a:endParaRPr>
          </a:p>
          <a:p>
            <a:pPr lvl="1" indent="-342900" algn="just">
              <a:buFont typeface="Arial" panose="020B0604020202020204" pitchFamily="34" charset="0"/>
              <a:buChar char="•"/>
            </a:pPr>
            <a:r>
              <a:rPr lang="en-US" sz="1200" dirty="0">
                <a:latin typeface="Trebuchet MS" panose="020B0603020202020204" pitchFamily="34" charset="0"/>
                <a:cs typeface="Arial" panose="020B0604020202020204" pitchFamily="34" charset="0"/>
              </a:rPr>
              <a:t>Regardless of any indications of impairment, the entity must:</a:t>
            </a:r>
          </a:p>
          <a:p>
            <a:pPr marL="1257300" lvl="2" indent="-342900" algn="just">
              <a:buFont typeface="+mj-lt"/>
              <a:buAutoNum type="alphaLcParenR"/>
            </a:pPr>
            <a:r>
              <a:rPr lang="en-US" sz="1200" dirty="0">
                <a:latin typeface="Trebuchet MS" panose="020B0603020202020204" pitchFamily="34" charset="0"/>
                <a:cs typeface="Arial" panose="020B0604020202020204" pitchFamily="34" charset="0"/>
              </a:rPr>
              <a:t>Annually assess an </a:t>
            </a:r>
            <a:r>
              <a:rPr lang="en-US" sz="1200" u="sng" dirty="0">
                <a:latin typeface="Trebuchet MS" panose="020B0603020202020204" pitchFamily="34" charset="0"/>
                <a:cs typeface="Arial" panose="020B0604020202020204" pitchFamily="34" charset="0"/>
              </a:rPr>
              <a:t>intangible asset </a:t>
            </a:r>
            <a:r>
              <a:rPr lang="en-US" sz="1200" dirty="0">
                <a:latin typeface="Trebuchet MS" panose="020B0603020202020204" pitchFamily="34" charset="0"/>
                <a:cs typeface="Arial" panose="020B0604020202020204" pitchFamily="34" charset="0"/>
              </a:rPr>
              <a:t>with an indefinite useful life or an intangible asset not yet available for use for impairment by comparing its carrying amount with its recoverable amount. This impairment test can be conducted at any time during the year, provided it's done same time each year. </a:t>
            </a:r>
          </a:p>
          <a:p>
            <a:pPr marL="1257300" lvl="2" indent="-342900" algn="just">
              <a:buFont typeface="+mj-lt"/>
              <a:buAutoNum type="alphaLcParenR"/>
            </a:pPr>
            <a:endParaRPr lang="en-US" sz="1200" dirty="0">
              <a:latin typeface="Trebuchet MS" panose="020B0603020202020204" pitchFamily="34" charset="0"/>
              <a:cs typeface="Arial" panose="020B0604020202020204" pitchFamily="34" charset="0"/>
            </a:endParaRPr>
          </a:p>
          <a:p>
            <a:pPr marL="1257300" lvl="2" indent="-342900" algn="just">
              <a:buFont typeface="+mj-lt"/>
              <a:buAutoNum type="alphaLcParenR"/>
            </a:pPr>
            <a:r>
              <a:rPr lang="en-US" sz="1200" dirty="0">
                <a:latin typeface="Trebuchet MS" panose="020B0603020202020204" pitchFamily="34" charset="0"/>
                <a:cs typeface="Arial" panose="020B0604020202020204" pitchFamily="34" charset="0"/>
              </a:rPr>
              <a:t>Annually test goodwill acquired in a business combination for impairment.</a:t>
            </a:r>
          </a:p>
        </p:txBody>
      </p:sp>
    </p:spTree>
    <p:extLst>
      <p:ext uri="{BB962C8B-B14F-4D97-AF65-F5344CB8AC3E}">
        <p14:creationId xmlns:p14="http://schemas.microsoft.com/office/powerpoint/2010/main" val="42385177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 name="Rectangle 49">
            <a:extLst>
              <a:ext uri="{FF2B5EF4-FFF2-40B4-BE49-F238E27FC236}">
                <a16:creationId xmlns:a16="http://schemas.microsoft.com/office/drawing/2014/main" id="{7D379150-F6B4-45C8-BE10-6B278AD400E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sp>
        <p:nvSpPr>
          <p:cNvPr id="52" name="Rectangle 51">
            <a:extLst>
              <a:ext uri="{FF2B5EF4-FFF2-40B4-BE49-F238E27FC236}">
                <a16:creationId xmlns:a16="http://schemas.microsoft.com/office/drawing/2014/main" id="{5FFCF544-A370-4A5D-A95F-CA6E0E7191E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6334316"/>
            <a:ext cx="12192001" cy="6599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cxnSp>
        <p:nvCxnSpPr>
          <p:cNvPr id="54" name="Straight Connector 53">
            <a:extLst>
              <a:ext uri="{FF2B5EF4-FFF2-40B4-BE49-F238E27FC236}">
                <a16:creationId xmlns:a16="http://schemas.microsoft.com/office/drawing/2014/main" id="{6EEB3B97-A638-498B-8083-54191CE71E01}"/>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useBgFill="1">
        <p:nvSpPr>
          <p:cNvPr id="56" name="Rectangle 55">
            <a:extLst>
              <a:ext uri="{FF2B5EF4-FFF2-40B4-BE49-F238E27FC236}">
                <a16:creationId xmlns:a16="http://schemas.microsoft.com/office/drawing/2014/main" id="{284B70D5-875B-433D-BDBD-1522A85D6C1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1" cy="6334316"/>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58" name="Straight Connector 57">
            <a:extLst>
              <a:ext uri="{FF2B5EF4-FFF2-40B4-BE49-F238E27FC236}">
                <a16:creationId xmlns:a16="http://schemas.microsoft.com/office/drawing/2014/main" id="{C947DF4A-614C-4B4C-8B80-E5B9D8E8CFED}"/>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7892143" y="2085703"/>
            <a:ext cx="3566160" cy="0"/>
          </a:xfrm>
          <a:prstGeom prst="line">
            <a:avLst/>
          </a:prstGeom>
          <a:ln w="6350">
            <a:solidFill>
              <a:schemeClr val="tx1">
                <a:lumMod val="50000"/>
                <a:lumOff val="50000"/>
                <a:alpha val="90000"/>
              </a:schemeClr>
            </a:solidFill>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1E299956-A9E7-4FC1-A0B1-D590CA9730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5" y="6334316"/>
            <a:ext cx="12191985"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sp>
        <p:nvSpPr>
          <p:cNvPr id="62" name="Rectangle 61">
            <a:extLst>
              <a:ext uri="{FF2B5EF4-FFF2-40B4-BE49-F238E27FC236}">
                <a16:creationId xmlns:a16="http://schemas.microsoft.com/office/drawing/2014/main" id="{17FC539C-B783-4B03-9F9E-D13430F3F64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sp>
        <p:nvSpPr>
          <p:cNvPr id="14" name="Rectangle 13">
            <a:extLst>
              <a:ext uri="{FF2B5EF4-FFF2-40B4-BE49-F238E27FC236}">
                <a16:creationId xmlns:a16="http://schemas.microsoft.com/office/drawing/2014/main" id="{3DD61574-54C7-DFFC-9D3F-C24B2D8521D0}"/>
              </a:ext>
            </a:extLst>
          </p:cNvPr>
          <p:cNvSpPr/>
          <p:nvPr/>
        </p:nvSpPr>
        <p:spPr>
          <a:xfrm>
            <a:off x="6859667" y="1495100"/>
            <a:ext cx="4508496" cy="616744"/>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solidFill>
                  <a:schemeClr val="bg1"/>
                </a:solidFill>
                <a:latin typeface="Trebuchet MS" panose="020B0603020202020204" pitchFamily="34" charset="0"/>
                <a:cs typeface="Arial" panose="020B0604020202020204" pitchFamily="34" charset="0"/>
              </a:rPr>
              <a:t>Recognizing and Measuring an Impairment Loss</a:t>
            </a:r>
          </a:p>
        </p:txBody>
      </p:sp>
      <p:sp>
        <p:nvSpPr>
          <p:cNvPr id="16" name="Arrow: Down 15">
            <a:extLst>
              <a:ext uri="{FF2B5EF4-FFF2-40B4-BE49-F238E27FC236}">
                <a16:creationId xmlns:a16="http://schemas.microsoft.com/office/drawing/2014/main" id="{7E502456-59B2-A58F-2841-4B97B692BB47}"/>
              </a:ext>
            </a:extLst>
          </p:cNvPr>
          <p:cNvSpPr/>
          <p:nvPr/>
        </p:nvSpPr>
        <p:spPr>
          <a:xfrm>
            <a:off x="8993266" y="2134179"/>
            <a:ext cx="241297" cy="445950"/>
          </a:xfrm>
          <a:prstGeom prst="down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0" name="Rectangle 19">
            <a:extLst>
              <a:ext uri="{FF2B5EF4-FFF2-40B4-BE49-F238E27FC236}">
                <a16:creationId xmlns:a16="http://schemas.microsoft.com/office/drawing/2014/main" id="{E5F2675A-B803-CA3F-8E75-A00FD02A6206}"/>
              </a:ext>
            </a:extLst>
          </p:cNvPr>
          <p:cNvSpPr/>
          <p:nvPr/>
        </p:nvSpPr>
        <p:spPr>
          <a:xfrm>
            <a:off x="6641764" y="2596121"/>
            <a:ext cx="4944300" cy="1853665"/>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628650" lvl="1" indent="-171450">
              <a:buFont typeface="Arial" panose="020B0604020202020204" pitchFamily="34" charset="0"/>
              <a:buChar char="•"/>
            </a:pPr>
            <a:r>
              <a:rPr lang="en-US" sz="1200" dirty="0">
                <a:latin typeface="Trebuchet MS" panose="020B0603020202020204" pitchFamily="34" charset="0"/>
              </a:rPr>
              <a:t>If an asset's recoverable amount &lt; carrying amount, the asset's carrying amount must be reduced to its recoverable amount.</a:t>
            </a:r>
          </a:p>
          <a:p>
            <a:pPr marL="628650" lvl="1" indent="-171450">
              <a:buFont typeface="Arial" panose="020B0604020202020204" pitchFamily="34" charset="0"/>
              <a:buChar char="•"/>
            </a:pPr>
            <a:endParaRPr lang="en-US" sz="1200" dirty="0">
              <a:latin typeface="Trebuchet MS" panose="020B0603020202020204" pitchFamily="34" charset="0"/>
            </a:endParaRPr>
          </a:p>
          <a:p>
            <a:pPr marL="628650" lvl="1" indent="-17145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Following the recognition of an impairment loss, the depreciation (or amortization) charge for the asset should be adjusted in subsequent periods to systematically allocate the asset's revised carrying amount, minus any residual value, over its remaining useful life.</a:t>
            </a:r>
          </a:p>
        </p:txBody>
      </p:sp>
      <p:sp>
        <p:nvSpPr>
          <p:cNvPr id="2" name="Rectangle 1">
            <a:extLst>
              <a:ext uri="{FF2B5EF4-FFF2-40B4-BE49-F238E27FC236}">
                <a16:creationId xmlns:a16="http://schemas.microsoft.com/office/drawing/2014/main" id="{B2035A48-872E-50B4-0288-FD86181FD7BC}"/>
              </a:ext>
            </a:extLst>
          </p:cNvPr>
          <p:cNvSpPr/>
          <p:nvPr/>
        </p:nvSpPr>
        <p:spPr>
          <a:xfrm>
            <a:off x="403761" y="10537"/>
            <a:ext cx="11400312" cy="831273"/>
          </a:xfrm>
          <a:prstGeom prst="rect">
            <a:avLst/>
          </a:prstGeom>
          <a:solidFill>
            <a:schemeClr val="tx2">
              <a:lumMod val="50000"/>
              <a:alpha val="69000"/>
            </a:schemeClr>
          </a:solidFill>
          <a:effectLst>
            <a:outerShdw blurRad="50800" dist="114300" dir="5400000" algn="t" rotWithShape="0">
              <a:prstClr val="black">
                <a:alpha val="40000"/>
              </a:prstClr>
            </a:outerShd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2000" b="1" dirty="0">
                <a:latin typeface="Trebuchet MS" panose="020B0603020202020204" pitchFamily="34" charset="0"/>
                <a:cs typeface="Arial" panose="020B0604020202020204" pitchFamily="34" charset="0"/>
              </a:rPr>
              <a:t>RECOGNIZING IMPAIRMENT LOSS</a:t>
            </a:r>
            <a:endParaRPr lang="en-IN" sz="2000" b="1" dirty="0">
              <a:latin typeface="Trebuchet MS" panose="020B0603020202020204" pitchFamily="34" charset="0"/>
              <a:cs typeface="Arial" panose="020B0604020202020204" pitchFamily="34" charset="0"/>
            </a:endParaRPr>
          </a:p>
        </p:txBody>
      </p:sp>
      <p:sp>
        <p:nvSpPr>
          <p:cNvPr id="3" name="Rectangle 2">
            <a:extLst>
              <a:ext uri="{FF2B5EF4-FFF2-40B4-BE49-F238E27FC236}">
                <a16:creationId xmlns:a16="http://schemas.microsoft.com/office/drawing/2014/main" id="{59086AD6-7F19-9C2E-1D35-854EF5451DC7}"/>
              </a:ext>
            </a:extLst>
          </p:cNvPr>
          <p:cNvSpPr/>
          <p:nvPr/>
        </p:nvSpPr>
        <p:spPr>
          <a:xfrm>
            <a:off x="904982" y="1569646"/>
            <a:ext cx="4508496" cy="586811"/>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solidFill>
                  <a:schemeClr val="bg1"/>
                </a:solidFill>
                <a:latin typeface="Trebuchet MS" panose="020B0603020202020204" pitchFamily="34" charset="0"/>
                <a:cs typeface="Arial" panose="020B0604020202020204" pitchFamily="34" charset="0"/>
              </a:rPr>
              <a:t>Determination of Recoverable Amount </a:t>
            </a:r>
          </a:p>
        </p:txBody>
      </p:sp>
      <p:sp>
        <p:nvSpPr>
          <p:cNvPr id="15" name="Rectangle 14">
            <a:extLst>
              <a:ext uri="{FF2B5EF4-FFF2-40B4-BE49-F238E27FC236}">
                <a16:creationId xmlns:a16="http://schemas.microsoft.com/office/drawing/2014/main" id="{46426C04-F24A-84D6-9B64-CE645859841C}"/>
              </a:ext>
            </a:extLst>
          </p:cNvPr>
          <p:cNvSpPr/>
          <p:nvPr/>
        </p:nvSpPr>
        <p:spPr>
          <a:xfrm>
            <a:off x="697489" y="2710742"/>
            <a:ext cx="4895347" cy="1166309"/>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rPr>
              <a:t>Recoverable amount is higher of following: </a:t>
            </a:r>
          </a:p>
          <a:p>
            <a:pPr marL="628650" lvl="1" indent="-171450">
              <a:buFont typeface="Arial" panose="020B0604020202020204" pitchFamily="34" charset="0"/>
              <a:buChar char="•"/>
            </a:pPr>
            <a:r>
              <a:rPr lang="en-US" sz="1200" dirty="0">
                <a:latin typeface="Trebuchet MS" panose="020B0603020202020204" pitchFamily="34" charset="0"/>
              </a:rPr>
              <a:t>Fair Value less costs to sell </a:t>
            </a:r>
          </a:p>
          <a:p>
            <a:pPr marL="628650" lvl="1" indent="-171450">
              <a:buFont typeface="Arial" panose="020B0604020202020204" pitchFamily="34" charset="0"/>
              <a:buChar char="•"/>
            </a:pPr>
            <a:r>
              <a:rPr lang="en-US" sz="1200" dirty="0">
                <a:latin typeface="Trebuchet MS" panose="020B0603020202020204" pitchFamily="34" charset="0"/>
              </a:rPr>
              <a:t>Value in Use.</a:t>
            </a:r>
          </a:p>
          <a:p>
            <a:pPr marL="628650" lvl="1" indent="-17145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(Any one of above is determined and  ore than carry value then no need to estimate another value for this analysis) </a:t>
            </a:r>
          </a:p>
        </p:txBody>
      </p:sp>
      <p:sp>
        <p:nvSpPr>
          <p:cNvPr id="4" name="Arrow: Down 3">
            <a:extLst>
              <a:ext uri="{FF2B5EF4-FFF2-40B4-BE49-F238E27FC236}">
                <a16:creationId xmlns:a16="http://schemas.microsoft.com/office/drawing/2014/main" id="{DED4F684-2532-BD3B-A504-F2925CDDA70E}"/>
              </a:ext>
            </a:extLst>
          </p:cNvPr>
          <p:cNvSpPr/>
          <p:nvPr/>
        </p:nvSpPr>
        <p:spPr>
          <a:xfrm>
            <a:off x="3017000" y="2189330"/>
            <a:ext cx="241297" cy="502508"/>
          </a:xfrm>
          <a:prstGeom prst="down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Tree>
    <p:extLst>
      <p:ext uri="{BB962C8B-B14F-4D97-AF65-F5344CB8AC3E}">
        <p14:creationId xmlns:p14="http://schemas.microsoft.com/office/powerpoint/2010/main" val="25562980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 name="Rectangle 49">
            <a:extLst>
              <a:ext uri="{FF2B5EF4-FFF2-40B4-BE49-F238E27FC236}">
                <a16:creationId xmlns:a16="http://schemas.microsoft.com/office/drawing/2014/main" id="{7D379150-F6B4-45C8-BE10-6B278AD400E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sp>
        <p:nvSpPr>
          <p:cNvPr id="52" name="Rectangle 51">
            <a:extLst>
              <a:ext uri="{FF2B5EF4-FFF2-40B4-BE49-F238E27FC236}">
                <a16:creationId xmlns:a16="http://schemas.microsoft.com/office/drawing/2014/main" id="{5FFCF544-A370-4A5D-A95F-CA6E0E7191E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6334316"/>
            <a:ext cx="12192001" cy="6599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cxnSp>
        <p:nvCxnSpPr>
          <p:cNvPr id="54" name="Straight Connector 53">
            <a:extLst>
              <a:ext uri="{FF2B5EF4-FFF2-40B4-BE49-F238E27FC236}">
                <a16:creationId xmlns:a16="http://schemas.microsoft.com/office/drawing/2014/main" id="{6EEB3B97-A638-498B-8083-54191CE71E01}"/>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useBgFill="1">
        <p:nvSpPr>
          <p:cNvPr id="56" name="Rectangle 55">
            <a:extLst>
              <a:ext uri="{FF2B5EF4-FFF2-40B4-BE49-F238E27FC236}">
                <a16:creationId xmlns:a16="http://schemas.microsoft.com/office/drawing/2014/main" id="{284B70D5-875B-433D-BDBD-1522A85D6C1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1" cy="6334316"/>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58" name="Straight Connector 57">
            <a:extLst>
              <a:ext uri="{FF2B5EF4-FFF2-40B4-BE49-F238E27FC236}">
                <a16:creationId xmlns:a16="http://schemas.microsoft.com/office/drawing/2014/main" id="{C947DF4A-614C-4B4C-8B80-E5B9D8E8CFED}"/>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7892143" y="2085703"/>
            <a:ext cx="3566160" cy="0"/>
          </a:xfrm>
          <a:prstGeom prst="line">
            <a:avLst/>
          </a:prstGeom>
          <a:ln w="6350">
            <a:solidFill>
              <a:schemeClr val="tx1">
                <a:lumMod val="50000"/>
                <a:lumOff val="50000"/>
                <a:alpha val="90000"/>
              </a:schemeClr>
            </a:solidFill>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1E299956-A9E7-4FC1-A0B1-D590CA9730E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5" y="6334316"/>
            <a:ext cx="12191985"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sp>
        <p:nvSpPr>
          <p:cNvPr id="62" name="Rectangle 61">
            <a:extLst>
              <a:ext uri="{FF2B5EF4-FFF2-40B4-BE49-F238E27FC236}">
                <a16:creationId xmlns:a16="http://schemas.microsoft.com/office/drawing/2014/main" id="{17FC539C-B783-4B03-9F9E-D13430F3F64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IN" dirty="0"/>
          </a:p>
        </p:txBody>
      </p:sp>
      <p:sp>
        <p:nvSpPr>
          <p:cNvPr id="2" name="Rectangle 1">
            <a:extLst>
              <a:ext uri="{FF2B5EF4-FFF2-40B4-BE49-F238E27FC236}">
                <a16:creationId xmlns:a16="http://schemas.microsoft.com/office/drawing/2014/main" id="{B2035A48-872E-50B4-0288-FD86181FD7BC}"/>
              </a:ext>
            </a:extLst>
          </p:cNvPr>
          <p:cNvSpPr/>
          <p:nvPr/>
        </p:nvSpPr>
        <p:spPr>
          <a:xfrm>
            <a:off x="403761" y="10537"/>
            <a:ext cx="11400312" cy="831273"/>
          </a:xfrm>
          <a:prstGeom prst="rect">
            <a:avLst/>
          </a:prstGeom>
          <a:solidFill>
            <a:schemeClr val="tx2">
              <a:lumMod val="50000"/>
              <a:alpha val="69000"/>
            </a:schemeClr>
          </a:solidFill>
          <a:effectLst>
            <a:outerShdw blurRad="50800" dist="114300" dir="5400000" algn="t" rotWithShape="0">
              <a:prstClr val="black">
                <a:alpha val="40000"/>
              </a:prstClr>
            </a:outerShd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2000" b="1" dirty="0">
                <a:latin typeface="Trebuchet MS" panose="020B0603020202020204" pitchFamily="34" charset="0"/>
                <a:cs typeface="Arial" panose="020B0604020202020204" pitchFamily="34" charset="0"/>
              </a:rPr>
              <a:t>EXAMPLE </a:t>
            </a:r>
            <a:endParaRPr lang="en-IN" sz="2000" b="1" dirty="0">
              <a:latin typeface="Trebuchet MS" panose="020B0603020202020204" pitchFamily="34" charset="0"/>
              <a:cs typeface="Arial" panose="020B0604020202020204" pitchFamily="34" charset="0"/>
            </a:endParaRPr>
          </a:p>
        </p:txBody>
      </p:sp>
      <p:sp>
        <p:nvSpPr>
          <p:cNvPr id="4" name="Rectangle 3">
            <a:extLst>
              <a:ext uri="{FF2B5EF4-FFF2-40B4-BE49-F238E27FC236}">
                <a16:creationId xmlns:a16="http://schemas.microsoft.com/office/drawing/2014/main" id="{B6FABC5D-AB41-4DA8-22C3-C7B7C2E74F40}"/>
              </a:ext>
            </a:extLst>
          </p:cNvPr>
          <p:cNvSpPr/>
          <p:nvPr/>
        </p:nvSpPr>
        <p:spPr>
          <a:xfrm>
            <a:off x="403761" y="1280160"/>
            <a:ext cx="11400312" cy="4294986"/>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628650" lvl="1" indent="-171450">
              <a:buFont typeface="Wingdings" panose="05000000000000000000" pitchFamily="2" charset="2"/>
              <a:buChar char="§"/>
            </a:pPr>
            <a:endParaRPr lang="en-US" sz="1200" dirty="0">
              <a:latin typeface="Trebuchet MS" panose="020B0603020202020204" pitchFamily="34" charset="0"/>
            </a:endParaRPr>
          </a:p>
          <a:p>
            <a:pPr marL="628650" lvl="1" indent="-171450">
              <a:buFont typeface="Wingdings" panose="05000000000000000000" pitchFamily="2" charset="2"/>
              <a:buChar char="§"/>
            </a:pPr>
            <a:endParaRPr lang="en-US" sz="1200" dirty="0">
              <a:latin typeface="Trebuchet MS" panose="020B0603020202020204" pitchFamily="34" charset="0"/>
            </a:endParaRPr>
          </a:p>
          <a:p>
            <a:pPr lvl="1"/>
            <a:r>
              <a:rPr lang="en-US" sz="1200" b="1" u="sng" dirty="0">
                <a:latin typeface="Trebuchet MS" panose="020B0603020202020204" pitchFamily="34" charset="0"/>
              </a:rPr>
              <a:t>Scenario I</a:t>
            </a:r>
          </a:p>
          <a:p>
            <a:pPr lvl="1"/>
            <a:endParaRPr lang="en-US" sz="1200" b="1" u="sng" dirty="0">
              <a:latin typeface="Trebuchet MS" panose="020B0603020202020204" pitchFamily="34" charset="0"/>
            </a:endParaRPr>
          </a:p>
          <a:p>
            <a:pPr marL="628650" lvl="1" indent="-171450">
              <a:buFont typeface="Wingdings" panose="05000000000000000000" pitchFamily="2" charset="2"/>
              <a:buChar char="§"/>
            </a:pPr>
            <a:r>
              <a:rPr lang="en-US" sz="1200" dirty="0">
                <a:latin typeface="Trebuchet MS" panose="020B0603020202020204" pitchFamily="34" charset="0"/>
              </a:rPr>
              <a:t>Carrying Value = INR 100,000			Fair Value = 80,000				Value in Use = 110,000</a:t>
            </a:r>
          </a:p>
          <a:p>
            <a:pPr marL="628650" lvl="1" indent="-171450">
              <a:buFont typeface="Wingdings" panose="05000000000000000000" pitchFamily="2" charset="2"/>
              <a:buChar char="§"/>
            </a:pPr>
            <a:endParaRPr lang="en-US" sz="1200" dirty="0">
              <a:latin typeface="Trebuchet MS" panose="020B0603020202020204" pitchFamily="34" charset="0"/>
            </a:endParaRPr>
          </a:p>
          <a:p>
            <a:pPr marL="628650" lvl="1" indent="-171450">
              <a:buFont typeface="Wingdings" panose="05000000000000000000" pitchFamily="2" charset="2"/>
              <a:buChar char="§"/>
            </a:pPr>
            <a:r>
              <a:rPr lang="en-US" sz="1200" dirty="0">
                <a:latin typeface="Trebuchet MS" panose="020B0603020202020204" pitchFamily="34" charset="0"/>
              </a:rPr>
              <a:t>Do we have impairment ? </a:t>
            </a:r>
          </a:p>
          <a:p>
            <a:pPr marL="628650" lvl="1" indent="-171450">
              <a:buFont typeface="Wingdings" panose="05000000000000000000" pitchFamily="2" charset="2"/>
              <a:buChar char="§"/>
            </a:pPr>
            <a:endParaRPr lang="en-US" sz="1200" dirty="0">
              <a:latin typeface="Trebuchet MS" panose="020B0603020202020204" pitchFamily="34" charset="0"/>
            </a:endParaRPr>
          </a:p>
          <a:p>
            <a:pPr marL="628650" lvl="1" indent="-171450">
              <a:buFont typeface="Wingdings" panose="05000000000000000000" pitchFamily="2" charset="2"/>
              <a:buChar char="§"/>
            </a:pPr>
            <a:endParaRPr lang="en-US" sz="1200" dirty="0">
              <a:latin typeface="Trebuchet MS" panose="020B0603020202020204" pitchFamily="34" charset="0"/>
            </a:endParaRPr>
          </a:p>
          <a:p>
            <a:pPr marL="628650" lvl="1" indent="-171450">
              <a:buFont typeface="Wingdings" panose="05000000000000000000" pitchFamily="2" charset="2"/>
              <a:buChar char="§"/>
            </a:pPr>
            <a:endParaRPr lang="en-US" sz="1200" dirty="0">
              <a:latin typeface="Trebuchet MS" panose="020B0603020202020204" pitchFamily="34" charset="0"/>
            </a:endParaRPr>
          </a:p>
          <a:p>
            <a:pPr lvl="1"/>
            <a:r>
              <a:rPr lang="en-US" sz="1200" b="1" u="sng" dirty="0">
                <a:latin typeface="Trebuchet MS" panose="020B0603020202020204" pitchFamily="34" charset="0"/>
              </a:rPr>
              <a:t>Scenario II</a:t>
            </a:r>
          </a:p>
          <a:p>
            <a:pPr lvl="1"/>
            <a:endParaRPr lang="en-US" sz="1200" b="1" u="sng" dirty="0">
              <a:latin typeface="Trebuchet MS" panose="020B0603020202020204" pitchFamily="34" charset="0"/>
            </a:endParaRPr>
          </a:p>
          <a:p>
            <a:pPr marL="628650" lvl="1" indent="-171450">
              <a:buFont typeface="Wingdings" panose="05000000000000000000" pitchFamily="2" charset="2"/>
              <a:buChar char="§"/>
            </a:pPr>
            <a:r>
              <a:rPr lang="en-US" sz="1200" dirty="0">
                <a:latin typeface="Trebuchet MS" panose="020B0603020202020204" pitchFamily="34" charset="0"/>
              </a:rPr>
              <a:t>Carrying Value = INR 100,000			Fair Value = 80,000				Value in Use = 70,000</a:t>
            </a:r>
          </a:p>
          <a:p>
            <a:pPr marL="628650" lvl="1" indent="-171450">
              <a:buFont typeface="Wingdings" panose="05000000000000000000" pitchFamily="2" charset="2"/>
              <a:buChar char="§"/>
            </a:pPr>
            <a:endParaRPr lang="en-US" sz="1200" dirty="0">
              <a:latin typeface="Trebuchet MS" panose="020B0603020202020204" pitchFamily="34" charset="0"/>
            </a:endParaRPr>
          </a:p>
          <a:p>
            <a:pPr marL="628650" lvl="1" indent="-171450">
              <a:buFont typeface="Wingdings" panose="05000000000000000000" pitchFamily="2" charset="2"/>
              <a:buChar char="§"/>
            </a:pPr>
            <a:r>
              <a:rPr lang="en-US" sz="1200" dirty="0">
                <a:latin typeface="Trebuchet MS" panose="020B0603020202020204" pitchFamily="34" charset="0"/>
              </a:rPr>
              <a:t>Impairment of how much amount ?  </a:t>
            </a:r>
          </a:p>
          <a:p>
            <a:pPr marL="628650" lvl="1" indent="-171450">
              <a:buFont typeface="Wingdings" panose="05000000000000000000" pitchFamily="2" charset="2"/>
              <a:buChar char="§"/>
            </a:pPr>
            <a:endParaRPr lang="en-US" sz="1200" dirty="0">
              <a:latin typeface="Trebuchet MS" panose="020B0603020202020204" pitchFamily="34" charset="0"/>
            </a:endParaRPr>
          </a:p>
          <a:p>
            <a:pPr marL="628650" lvl="1" indent="-171450">
              <a:buFont typeface="Wingdings" panose="05000000000000000000" pitchFamily="2" charset="2"/>
              <a:buChar char="§"/>
            </a:pPr>
            <a:endParaRPr lang="en-US" sz="1200" dirty="0">
              <a:latin typeface="Trebuchet MS" panose="020B0603020202020204" pitchFamily="34" charset="0"/>
            </a:endParaRPr>
          </a:p>
        </p:txBody>
      </p:sp>
    </p:spTree>
    <p:extLst>
      <p:ext uri="{BB962C8B-B14F-4D97-AF65-F5344CB8AC3E}">
        <p14:creationId xmlns:p14="http://schemas.microsoft.com/office/powerpoint/2010/main" val="172549112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a:extLst>
              <a:ext uri="{FF2B5EF4-FFF2-40B4-BE49-F238E27FC236}">
                <a16:creationId xmlns:a16="http://schemas.microsoft.com/office/drawing/2014/main" id="{59086AD6-7F19-9C2E-1D35-854EF5451DC7}"/>
              </a:ext>
            </a:extLst>
          </p:cNvPr>
          <p:cNvSpPr/>
          <p:nvPr/>
        </p:nvSpPr>
        <p:spPr>
          <a:xfrm>
            <a:off x="216530" y="1172874"/>
            <a:ext cx="2766250" cy="616744"/>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latin typeface="Trebuchet MS" panose="020B0603020202020204" pitchFamily="34" charset="0"/>
              </a:rPr>
              <a:t>Value in Use Calculation should include following elements: </a:t>
            </a:r>
            <a:endParaRPr lang="en-US" sz="1200" dirty="0">
              <a:solidFill>
                <a:schemeClr val="bg1"/>
              </a:solidFill>
              <a:latin typeface="Trebuchet MS" panose="020B0603020202020204" pitchFamily="34" charset="0"/>
              <a:cs typeface="Arial" panose="020B0604020202020204" pitchFamily="34" charset="0"/>
            </a:endParaRPr>
          </a:p>
        </p:txBody>
      </p:sp>
      <p:sp>
        <p:nvSpPr>
          <p:cNvPr id="7" name="Rectangle 6">
            <a:extLst>
              <a:ext uri="{FF2B5EF4-FFF2-40B4-BE49-F238E27FC236}">
                <a16:creationId xmlns:a16="http://schemas.microsoft.com/office/drawing/2014/main" id="{46426C04-F24A-84D6-9B64-CE645859841C}"/>
              </a:ext>
            </a:extLst>
          </p:cNvPr>
          <p:cNvSpPr/>
          <p:nvPr/>
        </p:nvSpPr>
        <p:spPr>
          <a:xfrm>
            <a:off x="1046102" y="2011468"/>
            <a:ext cx="3609214" cy="328784"/>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lang="en-US" sz="1200" dirty="0">
                <a:latin typeface="Trebuchet MS" panose="020B0603020202020204" pitchFamily="34" charset="0"/>
              </a:rPr>
              <a:t>Future cash flows expected from the asset.</a:t>
            </a:r>
            <a:endParaRPr lang="en-US" sz="1200" dirty="0">
              <a:solidFill>
                <a:schemeClr val="bg1"/>
              </a:solidFill>
              <a:latin typeface="Trebuchet MS" panose="020B0603020202020204" pitchFamily="34" charset="0"/>
              <a:cs typeface="Arial" panose="020B0604020202020204" pitchFamily="34" charset="0"/>
            </a:endParaRPr>
          </a:p>
        </p:txBody>
      </p:sp>
      <p:cxnSp>
        <p:nvCxnSpPr>
          <p:cNvPr id="8" name="Straight Connector 7">
            <a:extLst>
              <a:ext uri="{FF2B5EF4-FFF2-40B4-BE49-F238E27FC236}">
                <a16:creationId xmlns:a16="http://schemas.microsoft.com/office/drawing/2014/main" id="{7C4F0EAA-D9CC-49CB-6509-FD4DE13FD48A}"/>
              </a:ext>
            </a:extLst>
          </p:cNvPr>
          <p:cNvCxnSpPr>
            <a:cxnSpLocks/>
          </p:cNvCxnSpPr>
          <p:nvPr/>
        </p:nvCxnSpPr>
        <p:spPr>
          <a:xfrm>
            <a:off x="261880" y="1840611"/>
            <a:ext cx="0" cy="2606733"/>
          </a:xfrm>
          <a:prstGeom prst="line">
            <a:avLst/>
          </a:prstGeom>
        </p:spPr>
        <p:style>
          <a:lnRef idx="1">
            <a:schemeClr val="accent1"/>
          </a:lnRef>
          <a:fillRef idx="0">
            <a:schemeClr val="accent1"/>
          </a:fillRef>
          <a:effectRef idx="0">
            <a:schemeClr val="accent1"/>
          </a:effectRef>
          <a:fontRef idx="minor">
            <a:schemeClr val="tx1"/>
          </a:fontRef>
        </p:style>
      </p:cxnSp>
      <p:sp>
        <p:nvSpPr>
          <p:cNvPr id="9" name="Arrow: Right 8">
            <a:extLst>
              <a:ext uri="{FF2B5EF4-FFF2-40B4-BE49-F238E27FC236}">
                <a16:creationId xmlns:a16="http://schemas.microsoft.com/office/drawing/2014/main" id="{A08DE8F5-23E6-7C1D-DB28-0D161ADE1957}"/>
              </a:ext>
            </a:extLst>
          </p:cNvPr>
          <p:cNvSpPr/>
          <p:nvPr/>
        </p:nvSpPr>
        <p:spPr>
          <a:xfrm>
            <a:off x="261880" y="2069509"/>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0" name="Rectangle 9">
            <a:extLst>
              <a:ext uri="{FF2B5EF4-FFF2-40B4-BE49-F238E27FC236}">
                <a16:creationId xmlns:a16="http://schemas.microsoft.com/office/drawing/2014/main" id="{DC8FF01A-8759-049A-C6F4-8EB6F285C81F}"/>
              </a:ext>
            </a:extLst>
          </p:cNvPr>
          <p:cNvSpPr/>
          <p:nvPr/>
        </p:nvSpPr>
        <p:spPr>
          <a:xfrm>
            <a:off x="1055627" y="2484279"/>
            <a:ext cx="3609214" cy="397207"/>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lang="en-US" sz="1200" dirty="0">
                <a:latin typeface="Trebuchet MS" panose="020B0603020202020204" pitchFamily="34" charset="0"/>
              </a:rPr>
              <a:t>Consideration of possible variations in the amount or timing of those cash flows.</a:t>
            </a:r>
            <a:endParaRPr lang="en-US" sz="1200" dirty="0">
              <a:solidFill>
                <a:schemeClr val="bg1"/>
              </a:solidFill>
              <a:latin typeface="Trebuchet MS" panose="020B0603020202020204" pitchFamily="34" charset="0"/>
              <a:cs typeface="Arial" panose="020B0604020202020204" pitchFamily="34" charset="0"/>
            </a:endParaRPr>
          </a:p>
        </p:txBody>
      </p:sp>
      <p:sp>
        <p:nvSpPr>
          <p:cNvPr id="11" name="Rectangle 10">
            <a:extLst>
              <a:ext uri="{FF2B5EF4-FFF2-40B4-BE49-F238E27FC236}">
                <a16:creationId xmlns:a16="http://schemas.microsoft.com/office/drawing/2014/main" id="{B95B03F5-2584-93DB-DB69-D0FEF9703122}"/>
              </a:ext>
            </a:extLst>
          </p:cNvPr>
          <p:cNvSpPr/>
          <p:nvPr/>
        </p:nvSpPr>
        <p:spPr>
          <a:xfrm>
            <a:off x="1069694" y="3021008"/>
            <a:ext cx="3609214" cy="366814"/>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lang="en-US" sz="1200" dirty="0">
                <a:latin typeface="Trebuchet MS" panose="020B0603020202020204" pitchFamily="34" charset="0"/>
              </a:rPr>
              <a:t>The time value of money, represented by the current market risk-free interest rate.</a:t>
            </a:r>
            <a:endParaRPr lang="en-US" sz="1200" dirty="0">
              <a:solidFill>
                <a:schemeClr val="bg1"/>
              </a:solidFill>
              <a:latin typeface="Trebuchet MS" panose="020B0603020202020204" pitchFamily="34" charset="0"/>
              <a:cs typeface="Arial" panose="020B0604020202020204" pitchFamily="34" charset="0"/>
            </a:endParaRPr>
          </a:p>
        </p:txBody>
      </p:sp>
      <p:sp>
        <p:nvSpPr>
          <p:cNvPr id="12" name="Rectangle 11">
            <a:extLst>
              <a:ext uri="{FF2B5EF4-FFF2-40B4-BE49-F238E27FC236}">
                <a16:creationId xmlns:a16="http://schemas.microsoft.com/office/drawing/2014/main" id="{8E8E2B1C-79E5-557C-EE8A-810DA0DE41A8}"/>
              </a:ext>
            </a:extLst>
          </p:cNvPr>
          <p:cNvSpPr/>
          <p:nvPr/>
        </p:nvSpPr>
        <p:spPr>
          <a:xfrm>
            <a:off x="1055627" y="3560016"/>
            <a:ext cx="3609214" cy="397207"/>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lang="en-US" sz="1200" dirty="0">
                <a:latin typeface="Trebuchet MS" panose="020B0603020202020204" pitchFamily="34" charset="0"/>
              </a:rPr>
              <a:t>A risk premium for bearing the uncertainty associated with the asset.	</a:t>
            </a:r>
            <a:endParaRPr lang="en-US" sz="1200" dirty="0">
              <a:solidFill>
                <a:schemeClr val="bg1"/>
              </a:solidFill>
              <a:latin typeface="Trebuchet MS" panose="020B0603020202020204" pitchFamily="34" charset="0"/>
              <a:cs typeface="Arial" panose="020B0604020202020204" pitchFamily="34" charset="0"/>
            </a:endParaRPr>
          </a:p>
        </p:txBody>
      </p:sp>
      <p:sp>
        <p:nvSpPr>
          <p:cNvPr id="13" name="Rectangle 12">
            <a:extLst>
              <a:ext uri="{FF2B5EF4-FFF2-40B4-BE49-F238E27FC236}">
                <a16:creationId xmlns:a16="http://schemas.microsoft.com/office/drawing/2014/main" id="{17553E96-13AD-0AF8-A852-74EC700BBB35}"/>
              </a:ext>
            </a:extLst>
          </p:cNvPr>
          <p:cNvSpPr/>
          <p:nvPr/>
        </p:nvSpPr>
        <p:spPr>
          <a:xfrm>
            <a:off x="1084202" y="4093354"/>
            <a:ext cx="3609214" cy="543792"/>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lang="en-US" sz="1200" dirty="0">
                <a:latin typeface="Trebuchet MS" panose="020B0603020202020204" pitchFamily="34" charset="0"/>
              </a:rPr>
              <a:t>Other factors affecting pricing, such as illiquidity, that market participants would consider when valuing the asset's future cash flows</a:t>
            </a:r>
            <a:endParaRPr lang="en-US" sz="1200" dirty="0">
              <a:solidFill>
                <a:schemeClr val="bg1"/>
              </a:solidFill>
              <a:latin typeface="Trebuchet MS" panose="020B0603020202020204" pitchFamily="34" charset="0"/>
              <a:cs typeface="Arial" panose="020B0604020202020204" pitchFamily="34" charset="0"/>
            </a:endParaRPr>
          </a:p>
        </p:txBody>
      </p:sp>
      <p:sp>
        <p:nvSpPr>
          <p:cNvPr id="29" name="Arrow: Right 28">
            <a:extLst>
              <a:ext uri="{FF2B5EF4-FFF2-40B4-BE49-F238E27FC236}">
                <a16:creationId xmlns:a16="http://schemas.microsoft.com/office/drawing/2014/main" id="{E155307E-9963-FDCE-1122-D950165237F1}"/>
              </a:ext>
            </a:extLst>
          </p:cNvPr>
          <p:cNvSpPr/>
          <p:nvPr/>
        </p:nvSpPr>
        <p:spPr>
          <a:xfrm>
            <a:off x="261880" y="2590601"/>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30" name="Arrow: Right 29">
            <a:extLst>
              <a:ext uri="{FF2B5EF4-FFF2-40B4-BE49-F238E27FC236}">
                <a16:creationId xmlns:a16="http://schemas.microsoft.com/office/drawing/2014/main" id="{959BA9FF-8217-30CD-C4B1-F0656BA51C96}"/>
              </a:ext>
            </a:extLst>
          </p:cNvPr>
          <p:cNvSpPr/>
          <p:nvPr/>
        </p:nvSpPr>
        <p:spPr>
          <a:xfrm>
            <a:off x="290455" y="3097624"/>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31" name="Arrow: Right 30">
            <a:extLst>
              <a:ext uri="{FF2B5EF4-FFF2-40B4-BE49-F238E27FC236}">
                <a16:creationId xmlns:a16="http://schemas.microsoft.com/office/drawing/2014/main" id="{7BA8B362-E99B-BB17-ABE9-DD2F2B3EB64C}"/>
              </a:ext>
            </a:extLst>
          </p:cNvPr>
          <p:cNvSpPr/>
          <p:nvPr/>
        </p:nvSpPr>
        <p:spPr>
          <a:xfrm>
            <a:off x="290455" y="3642305"/>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32" name="Arrow: Right 31">
            <a:extLst>
              <a:ext uri="{FF2B5EF4-FFF2-40B4-BE49-F238E27FC236}">
                <a16:creationId xmlns:a16="http://schemas.microsoft.com/office/drawing/2014/main" id="{0E93B2D7-16A2-3DD0-528C-FB72D28E7FD4}"/>
              </a:ext>
            </a:extLst>
          </p:cNvPr>
          <p:cNvSpPr/>
          <p:nvPr/>
        </p:nvSpPr>
        <p:spPr>
          <a:xfrm>
            <a:off x="280930" y="4225086"/>
            <a:ext cx="766915" cy="222258"/>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8" name="Rectangle 17">
            <a:extLst>
              <a:ext uri="{FF2B5EF4-FFF2-40B4-BE49-F238E27FC236}">
                <a16:creationId xmlns:a16="http://schemas.microsoft.com/office/drawing/2014/main" id="{E98EF322-07E3-1552-3745-AD504B3AC0F7}"/>
              </a:ext>
            </a:extLst>
          </p:cNvPr>
          <p:cNvSpPr/>
          <p:nvPr/>
        </p:nvSpPr>
        <p:spPr>
          <a:xfrm>
            <a:off x="403761" y="40033"/>
            <a:ext cx="11400312" cy="831273"/>
          </a:xfrm>
          <a:prstGeom prst="rect">
            <a:avLst/>
          </a:prstGeom>
          <a:solidFill>
            <a:schemeClr val="tx2">
              <a:lumMod val="50000"/>
              <a:alpha val="69000"/>
            </a:schemeClr>
          </a:solidFill>
          <a:effectLst>
            <a:outerShdw blurRad="50800" dist="114300" dir="5400000" algn="t" rotWithShape="0">
              <a:prstClr val="black">
                <a:alpha val="40000"/>
              </a:prstClr>
            </a:outerShd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2000" b="1" dirty="0">
                <a:latin typeface="Trebuchet MS" panose="020B0603020202020204" pitchFamily="34" charset="0"/>
                <a:cs typeface="Arial" panose="020B0604020202020204" pitchFamily="34" charset="0"/>
              </a:rPr>
              <a:t>VALUE IN USE AND CASH FLOWS CALCULATION</a:t>
            </a:r>
            <a:endParaRPr lang="en-IN" sz="2000" b="1" dirty="0">
              <a:latin typeface="Trebuchet MS" panose="020B0603020202020204" pitchFamily="34" charset="0"/>
              <a:cs typeface="Arial" panose="020B0604020202020204" pitchFamily="34" charset="0"/>
            </a:endParaRPr>
          </a:p>
        </p:txBody>
      </p:sp>
      <p:sp>
        <p:nvSpPr>
          <p:cNvPr id="14" name="Rectangle 13">
            <a:extLst>
              <a:ext uri="{FF2B5EF4-FFF2-40B4-BE49-F238E27FC236}">
                <a16:creationId xmlns:a16="http://schemas.microsoft.com/office/drawing/2014/main" id="{14D89A0A-3456-A069-9F8B-41304748AF06}"/>
              </a:ext>
            </a:extLst>
          </p:cNvPr>
          <p:cNvSpPr/>
          <p:nvPr/>
        </p:nvSpPr>
        <p:spPr>
          <a:xfrm>
            <a:off x="5174239" y="1053795"/>
            <a:ext cx="3500388" cy="547330"/>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lvl="1"/>
            <a:r>
              <a:rPr lang="en-US" sz="1200" dirty="0">
                <a:solidFill>
                  <a:schemeClr val="bg1"/>
                </a:solidFill>
                <a:latin typeface="Trebuchet MS" panose="020B0603020202020204" pitchFamily="34" charset="0"/>
                <a:cs typeface="Arial" panose="020B0604020202020204" pitchFamily="34" charset="0"/>
              </a:rPr>
              <a:t>Points to be kept in mind while estimating future cash flows</a:t>
            </a:r>
          </a:p>
        </p:txBody>
      </p:sp>
      <p:sp>
        <p:nvSpPr>
          <p:cNvPr id="16" name="Rectangle 15">
            <a:extLst>
              <a:ext uri="{FF2B5EF4-FFF2-40B4-BE49-F238E27FC236}">
                <a16:creationId xmlns:a16="http://schemas.microsoft.com/office/drawing/2014/main" id="{1D2C1204-5624-DF51-80BC-1F6FE0A51EB2}"/>
              </a:ext>
            </a:extLst>
          </p:cNvPr>
          <p:cNvSpPr/>
          <p:nvPr/>
        </p:nvSpPr>
        <p:spPr>
          <a:xfrm>
            <a:off x="6011564" y="1712395"/>
            <a:ext cx="5625604" cy="787941"/>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just"/>
            <a:r>
              <a:rPr lang="en-US" sz="1200" i="0" dirty="0">
                <a:solidFill>
                  <a:schemeClr val="bg1"/>
                </a:solidFill>
                <a:effectLst/>
                <a:latin typeface="Trebuchet MS" panose="020B0603020202020204" pitchFamily="34" charset="0"/>
              </a:rPr>
              <a:t>Best estimate </a:t>
            </a:r>
            <a:r>
              <a:rPr lang="en-US" sz="1200" dirty="0">
                <a:solidFill>
                  <a:schemeClr val="bg1"/>
                </a:solidFill>
                <a:latin typeface="Trebuchet MS" panose="020B0603020202020204" pitchFamily="34" charset="0"/>
              </a:rPr>
              <a:t>of economic condition-</a:t>
            </a:r>
            <a:r>
              <a:rPr lang="en-US" sz="1200" i="0" dirty="0">
                <a:solidFill>
                  <a:schemeClr val="bg1"/>
                </a:solidFill>
                <a:effectLst/>
                <a:latin typeface="Trebuchet MS" panose="020B0603020202020204" pitchFamily="34" charset="0"/>
              </a:rPr>
              <a:t>Base cash flow projections on reasonable and supportable assumptions that represent management’s best estimate of economic conditions over the asset's remaining useful life. External evidence should be given greater weight.</a:t>
            </a:r>
            <a:endParaRPr lang="en-US" sz="1200" dirty="0">
              <a:solidFill>
                <a:schemeClr val="bg1"/>
              </a:solidFill>
              <a:latin typeface="Trebuchet MS" panose="020B0603020202020204" pitchFamily="34" charset="0"/>
              <a:cs typeface="Arial" panose="020B0604020202020204" pitchFamily="34" charset="0"/>
            </a:endParaRPr>
          </a:p>
        </p:txBody>
      </p:sp>
      <p:cxnSp>
        <p:nvCxnSpPr>
          <p:cNvPr id="17" name="Straight Connector 16">
            <a:extLst>
              <a:ext uri="{FF2B5EF4-FFF2-40B4-BE49-F238E27FC236}">
                <a16:creationId xmlns:a16="http://schemas.microsoft.com/office/drawing/2014/main" id="{F4AE92EF-96B4-2F70-7B9B-5EF6C5276C55}"/>
              </a:ext>
            </a:extLst>
          </p:cNvPr>
          <p:cNvCxnSpPr>
            <a:cxnSpLocks/>
          </p:cNvCxnSpPr>
          <p:nvPr/>
        </p:nvCxnSpPr>
        <p:spPr>
          <a:xfrm flipH="1">
            <a:off x="5291158" y="1601125"/>
            <a:ext cx="14511" cy="3805842"/>
          </a:xfrm>
          <a:prstGeom prst="line">
            <a:avLst/>
          </a:prstGeom>
        </p:spPr>
        <p:style>
          <a:lnRef idx="1">
            <a:schemeClr val="accent1"/>
          </a:lnRef>
          <a:fillRef idx="0">
            <a:schemeClr val="accent1"/>
          </a:fillRef>
          <a:effectRef idx="0">
            <a:schemeClr val="accent1"/>
          </a:effectRef>
          <a:fontRef idx="minor">
            <a:schemeClr val="tx1"/>
          </a:fontRef>
        </p:style>
      </p:cxnSp>
      <p:sp>
        <p:nvSpPr>
          <p:cNvPr id="40" name="Rectangle 39">
            <a:extLst>
              <a:ext uri="{FF2B5EF4-FFF2-40B4-BE49-F238E27FC236}">
                <a16:creationId xmlns:a16="http://schemas.microsoft.com/office/drawing/2014/main" id="{53CF3317-3974-1C52-4FD3-627DDE6DAB60}"/>
              </a:ext>
            </a:extLst>
          </p:cNvPr>
          <p:cNvSpPr/>
          <p:nvPr/>
        </p:nvSpPr>
        <p:spPr>
          <a:xfrm>
            <a:off x="5998353" y="2604245"/>
            <a:ext cx="5614805" cy="1013045"/>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just"/>
            <a:r>
              <a:rPr lang="en-US" sz="1200" dirty="0">
                <a:solidFill>
                  <a:schemeClr val="bg1"/>
                </a:solidFill>
                <a:latin typeface="Trebuchet MS" panose="020B0603020202020204" pitchFamily="34" charset="0"/>
                <a:cs typeface="Arial" panose="020B0604020202020204" pitchFamily="34" charset="0"/>
              </a:rPr>
              <a:t>Cover a period of at least 5 years-Base cash flow projections on the most recent approved financial budgets/forecasts, excluding any estimates related to future restructurings or performance improvements. Projections from these budgets/forecasts should cover up to five years, unless a longer period is justified.</a:t>
            </a:r>
          </a:p>
        </p:txBody>
      </p:sp>
      <p:sp>
        <p:nvSpPr>
          <p:cNvPr id="41" name="Rectangle 40">
            <a:extLst>
              <a:ext uri="{FF2B5EF4-FFF2-40B4-BE49-F238E27FC236}">
                <a16:creationId xmlns:a16="http://schemas.microsoft.com/office/drawing/2014/main" id="{1F27AF42-B7D2-3FC3-37A7-6F018AE518CB}"/>
              </a:ext>
            </a:extLst>
          </p:cNvPr>
          <p:cNvSpPr/>
          <p:nvPr/>
        </p:nvSpPr>
        <p:spPr>
          <a:xfrm>
            <a:off x="6011432" y="3716506"/>
            <a:ext cx="5654770" cy="996129"/>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just"/>
            <a:r>
              <a:rPr lang="en-US" sz="1200" i="0" dirty="0">
                <a:solidFill>
                  <a:schemeClr val="bg1"/>
                </a:solidFill>
                <a:effectLst/>
                <a:latin typeface="Trebuchet MS" panose="020B0603020202020204" pitchFamily="34" charset="0"/>
              </a:rPr>
              <a:t>Steady or Declining growth rate beyond Estimated period- Estimate cash flow projections beyond the budget/forecast period by extrapolating using a steady or declining growth rate, unless an increasing rate is justified. The growth rate should not exceed the long-term average for relevant products, industries, or markets, unless a higher rate is justified.</a:t>
            </a:r>
            <a:endParaRPr lang="en-US" sz="1200" dirty="0">
              <a:solidFill>
                <a:schemeClr val="bg1"/>
              </a:solidFill>
              <a:latin typeface="Trebuchet MS" panose="020B0603020202020204" pitchFamily="34" charset="0"/>
              <a:cs typeface="Arial" panose="020B0604020202020204" pitchFamily="34" charset="0"/>
            </a:endParaRPr>
          </a:p>
        </p:txBody>
      </p:sp>
      <p:sp>
        <p:nvSpPr>
          <p:cNvPr id="47" name="Arrow: Right 46">
            <a:extLst>
              <a:ext uri="{FF2B5EF4-FFF2-40B4-BE49-F238E27FC236}">
                <a16:creationId xmlns:a16="http://schemas.microsoft.com/office/drawing/2014/main" id="{3462A554-8FB3-9DBF-E232-872F01D709C5}"/>
              </a:ext>
            </a:extLst>
          </p:cNvPr>
          <p:cNvSpPr/>
          <p:nvPr/>
        </p:nvSpPr>
        <p:spPr>
          <a:xfrm>
            <a:off x="5310363" y="5277094"/>
            <a:ext cx="680432" cy="259746"/>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48" name="Rectangle 47">
            <a:extLst>
              <a:ext uri="{FF2B5EF4-FFF2-40B4-BE49-F238E27FC236}">
                <a16:creationId xmlns:a16="http://schemas.microsoft.com/office/drawing/2014/main" id="{C9CD61E5-A745-9D21-6C7F-0A494AEC35BE}"/>
              </a:ext>
            </a:extLst>
          </p:cNvPr>
          <p:cNvSpPr/>
          <p:nvPr/>
        </p:nvSpPr>
        <p:spPr>
          <a:xfrm>
            <a:off x="6001907" y="4822428"/>
            <a:ext cx="5654770" cy="1447020"/>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just"/>
            <a:r>
              <a:rPr lang="en-US" sz="1200" dirty="0">
                <a:solidFill>
                  <a:schemeClr val="bg1"/>
                </a:solidFill>
                <a:latin typeface="Trebuchet MS" panose="020B0603020202020204" pitchFamily="34" charset="0"/>
                <a:cs typeface="Arial" panose="020B0604020202020204" pitchFamily="34" charset="0"/>
              </a:rPr>
              <a:t>Estimates of future cash flows should include:</a:t>
            </a:r>
          </a:p>
          <a:p>
            <a:pPr marL="628650" lvl="1" indent="-171450" algn="just">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Cash inflows from the ongoing use of the asset.</a:t>
            </a:r>
          </a:p>
          <a:p>
            <a:pPr marL="628650" lvl="1" indent="-171450" algn="just">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Cash outflows necessary to generate the cash inflows, including those for preparing the asset for use. These outflows should be directly attributable or allocated on a reasonable and consistent basis to the asset.</a:t>
            </a:r>
          </a:p>
          <a:p>
            <a:pPr marL="628650" lvl="1" indent="-171450" algn="just">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Net cash flows from the disposal of the asset at the end of its useful life.</a:t>
            </a:r>
          </a:p>
        </p:txBody>
      </p:sp>
      <p:sp>
        <p:nvSpPr>
          <p:cNvPr id="15" name="Arrow: Right 14">
            <a:extLst>
              <a:ext uri="{FF2B5EF4-FFF2-40B4-BE49-F238E27FC236}">
                <a16:creationId xmlns:a16="http://schemas.microsoft.com/office/drawing/2014/main" id="{BD3251AB-7649-A7EB-E601-1D7A90D55E07}"/>
              </a:ext>
            </a:extLst>
          </p:cNvPr>
          <p:cNvSpPr/>
          <p:nvPr/>
        </p:nvSpPr>
        <p:spPr>
          <a:xfrm>
            <a:off x="5308016" y="4078994"/>
            <a:ext cx="680432" cy="259746"/>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19" name="Arrow: Right 18">
            <a:extLst>
              <a:ext uri="{FF2B5EF4-FFF2-40B4-BE49-F238E27FC236}">
                <a16:creationId xmlns:a16="http://schemas.microsoft.com/office/drawing/2014/main" id="{4452FD80-D40D-76BA-2D0C-858FC4F9A04B}"/>
              </a:ext>
            </a:extLst>
          </p:cNvPr>
          <p:cNvSpPr/>
          <p:nvPr/>
        </p:nvSpPr>
        <p:spPr>
          <a:xfrm>
            <a:off x="5319736" y="2965303"/>
            <a:ext cx="680432" cy="259746"/>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1" name="Arrow: Right 20">
            <a:extLst>
              <a:ext uri="{FF2B5EF4-FFF2-40B4-BE49-F238E27FC236}">
                <a16:creationId xmlns:a16="http://schemas.microsoft.com/office/drawing/2014/main" id="{4AF3A41B-ED27-562E-906F-B024495CAEAA}"/>
              </a:ext>
            </a:extLst>
          </p:cNvPr>
          <p:cNvSpPr/>
          <p:nvPr/>
        </p:nvSpPr>
        <p:spPr>
          <a:xfrm>
            <a:off x="5334826" y="2034490"/>
            <a:ext cx="673695" cy="259746"/>
          </a:xfrm>
          <a:prstGeom prst="rightArrow">
            <a:avLst/>
          </a:prstGeom>
          <a:solidFill>
            <a:srgbClr val="FF0000">
              <a:alpha val="74000"/>
            </a:srgb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IN" sz="1200" dirty="0"/>
          </a:p>
        </p:txBody>
      </p:sp>
      <p:sp>
        <p:nvSpPr>
          <p:cNvPr id="2" name="TextBox 1">
            <a:extLst>
              <a:ext uri="{FF2B5EF4-FFF2-40B4-BE49-F238E27FC236}">
                <a16:creationId xmlns:a16="http://schemas.microsoft.com/office/drawing/2014/main" id="{D866DA99-F076-1B34-2DDA-F4C8F01A86B6}"/>
              </a:ext>
            </a:extLst>
          </p:cNvPr>
          <p:cNvSpPr txBox="1"/>
          <p:nvPr/>
        </p:nvSpPr>
        <p:spPr>
          <a:xfrm>
            <a:off x="261880" y="5120640"/>
            <a:ext cx="3461557" cy="400110"/>
          </a:xfrm>
          <a:prstGeom prst="rect">
            <a:avLst/>
          </a:prstGeom>
          <a:noFill/>
        </p:spPr>
        <p:txBody>
          <a:bodyPr wrap="square" rtlCol="0">
            <a:spAutoFit/>
          </a:bodyPr>
          <a:lstStyle/>
          <a:p>
            <a:r>
              <a:rPr lang="en-US" sz="1000" dirty="0"/>
              <a:t>Note: Cashflow and discount factor need to be in line such as either take pre-tax or post tax. </a:t>
            </a:r>
            <a:endParaRPr lang="en-IN" sz="1000" dirty="0"/>
          </a:p>
        </p:txBody>
      </p:sp>
    </p:spTree>
    <p:extLst>
      <p:ext uri="{BB962C8B-B14F-4D97-AF65-F5344CB8AC3E}">
        <p14:creationId xmlns:p14="http://schemas.microsoft.com/office/powerpoint/2010/main" val="218745151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A41C80E9-3987-FE08-065F-FC61DE13505E}"/>
              </a:ext>
            </a:extLst>
          </p:cNvPr>
          <p:cNvSpPr/>
          <p:nvPr/>
        </p:nvSpPr>
        <p:spPr>
          <a:xfrm>
            <a:off x="417829" y="54101"/>
            <a:ext cx="11400312" cy="831273"/>
          </a:xfrm>
          <a:prstGeom prst="rect">
            <a:avLst/>
          </a:prstGeom>
          <a:solidFill>
            <a:schemeClr val="tx2">
              <a:lumMod val="50000"/>
              <a:alpha val="69000"/>
            </a:schemeClr>
          </a:solidFill>
          <a:effectLst>
            <a:outerShdw blurRad="50800" dist="114300" dir="5400000" algn="t" rotWithShape="0">
              <a:prstClr val="black">
                <a:alpha val="40000"/>
              </a:prstClr>
            </a:outerShdw>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en-US" sz="2000" b="1" dirty="0">
                <a:latin typeface="Trebuchet MS" panose="020B0603020202020204" pitchFamily="34" charset="0"/>
                <a:cs typeface="Arial" panose="020B0604020202020204" pitchFamily="34" charset="0"/>
              </a:rPr>
              <a:t>CHALLENGES FACED IN CASE OF CGU</a:t>
            </a:r>
            <a:endParaRPr lang="en-IN" sz="2000" b="1" dirty="0">
              <a:latin typeface="Trebuchet MS" panose="020B0603020202020204" pitchFamily="34" charset="0"/>
              <a:cs typeface="Arial" panose="020B0604020202020204" pitchFamily="34" charset="0"/>
            </a:endParaRPr>
          </a:p>
        </p:txBody>
      </p:sp>
      <p:sp>
        <p:nvSpPr>
          <p:cNvPr id="14" name="Rectangle 13">
            <a:extLst>
              <a:ext uri="{FF2B5EF4-FFF2-40B4-BE49-F238E27FC236}">
                <a16:creationId xmlns:a16="http://schemas.microsoft.com/office/drawing/2014/main" id="{14D89A0A-3456-A069-9F8B-41304748AF06}"/>
              </a:ext>
            </a:extLst>
          </p:cNvPr>
          <p:cNvSpPr/>
          <p:nvPr/>
        </p:nvSpPr>
        <p:spPr>
          <a:xfrm>
            <a:off x="464856" y="1194617"/>
            <a:ext cx="11362735" cy="4719485"/>
          </a:xfrm>
          <a:prstGeom prst="rect">
            <a:avLst/>
          </a:prstGeom>
          <a:solidFill>
            <a:srgbClr val="CC6600">
              <a:alpha val="70000"/>
            </a:srgbClr>
          </a:solidFill>
          <a:effectLst>
            <a:outerShdw blurRad="50800" dist="63500" dir="2700000" algn="tl" rotWithShape="0">
              <a:prstClr val="black">
                <a:alpha val="40000"/>
              </a:prstClr>
            </a:outerShdw>
            <a:reflection endPos="11000" dist="50800" dir="5400000" sy="-100000" algn="bl" rotWithShape="0"/>
          </a:effectLst>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742950" lvl="1" indent="-285750">
              <a:buFont typeface="Arial" panose="020B0604020202020204" pitchFamily="34" charset="0"/>
              <a:buChar char="•"/>
            </a:pPr>
            <a:endParaRPr lang="en-US" sz="1200" dirty="0">
              <a:solidFill>
                <a:schemeClr val="bg1"/>
              </a:solidFill>
              <a:latin typeface="Trebuchet MS" panose="020B0603020202020204" pitchFamily="34" charset="0"/>
              <a:cs typeface="Arial" panose="020B0604020202020204" pitchFamily="34" charset="0"/>
            </a:endParaRPr>
          </a:p>
          <a:p>
            <a:pPr marL="742950" lvl="1" indent="-28575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If it's not possible to estimate the recoverable amount of the individual asset, then an entity shall assess the recoverable amount of the CGU to which the asset belongs. </a:t>
            </a:r>
          </a:p>
          <a:p>
            <a:pPr marL="742950" lvl="1" indent="-285750">
              <a:buFont typeface="Arial" panose="020B0604020202020204" pitchFamily="34" charset="0"/>
              <a:buChar char="•"/>
            </a:pPr>
            <a:endParaRPr lang="en-US" sz="1200" dirty="0">
              <a:solidFill>
                <a:schemeClr val="bg1"/>
              </a:solidFill>
              <a:latin typeface="Trebuchet MS" panose="020B0603020202020204" pitchFamily="34" charset="0"/>
              <a:cs typeface="Arial" panose="020B0604020202020204" pitchFamily="34" charset="0"/>
            </a:endParaRPr>
          </a:p>
          <a:p>
            <a:pPr marL="742950" lvl="1" indent="-28575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The recoverable amount of a CGU is determined as the greater value between its fair value less costs of disposal and its value in use.</a:t>
            </a:r>
          </a:p>
          <a:p>
            <a:pPr marL="742950" lvl="1" indent="-285750">
              <a:buFont typeface="Arial" panose="020B0604020202020204" pitchFamily="34" charset="0"/>
              <a:buChar char="•"/>
            </a:pPr>
            <a:endParaRPr lang="en-US" sz="1200" dirty="0">
              <a:solidFill>
                <a:schemeClr val="bg1"/>
              </a:solidFill>
              <a:latin typeface="Trebuchet MS" panose="020B0603020202020204" pitchFamily="34" charset="0"/>
              <a:cs typeface="Arial" panose="020B0604020202020204" pitchFamily="34" charset="0"/>
            </a:endParaRPr>
          </a:p>
          <a:p>
            <a:pPr marL="742950" lvl="1" indent="-28575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Carrying Amount of a CGU</a:t>
            </a:r>
          </a:p>
          <a:p>
            <a:pPr marL="1143000" lvl="2" indent="-228600">
              <a:buAutoNum type="alphaLcParenR"/>
            </a:pPr>
            <a:r>
              <a:rPr lang="en-US" sz="1200" dirty="0">
                <a:solidFill>
                  <a:schemeClr val="bg1"/>
                </a:solidFill>
                <a:latin typeface="Trebuchet MS" panose="020B0603020202020204" pitchFamily="34" charset="0"/>
                <a:cs typeface="Arial" panose="020B0604020202020204" pitchFamily="34" charset="0"/>
              </a:rPr>
              <a:t>Includes carrying amount of assets directly attributable, or allocated on a consistent basis, to the unit, which are expected to generate future cash inflows used in determining its value in use.</a:t>
            </a:r>
          </a:p>
          <a:p>
            <a:pPr marL="1143000" lvl="2" indent="-228600">
              <a:buAutoNum type="alphaLcParenR"/>
            </a:pPr>
            <a:r>
              <a:rPr lang="en-US" sz="1200" dirty="0">
                <a:solidFill>
                  <a:schemeClr val="bg1"/>
                </a:solidFill>
                <a:latin typeface="Trebuchet MS" panose="020B0603020202020204" pitchFamily="34" charset="0"/>
                <a:cs typeface="Arial" panose="020B0604020202020204" pitchFamily="34" charset="0"/>
              </a:rPr>
              <a:t>excludes the carrying amount of any recognized liability, unless the recoverable amount of the CGU can not be assessed without considering that liability.</a:t>
            </a:r>
          </a:p>
          <a:p>
            <a:pPr lvl="2"/>
            <a:endParaRPr lang="en-US" sz="1200" dirty="0">
              <a:solidFill>
                <a:schemeClr val="bg1"/>
              </a:solidFill>
              <a:latin typeface="Trebuchet MS" panose="020B0603020202020204" pitchFamily="34" charset="0"/>
              <a:cs typeface="Arial" panose="020B0604020202020204" pitchFamily="34" charset="0"/>
            </a:endParaRPr>
          </a:p>
          <a:p>
            <a:pPr marL="742950" lvl="1" indent="-285750">
              <a:buFont typeface="Arial" panose="020B0604020202020204" pitchFamily="34" charset="0"/>
              <a:buChar char="•"/>
            </a:pPr>
            <a:r>
              <a:rPr lang="en-US" sz="1200" dirty="0">
                <a:solidFill>
                  <a:schemeClr val="bg1"/>
                </a:solidFill>
                <a:latin typeface="Trebuchet MS" panose="020B0603020202020204" pitchFamily="34" charset="0"/>
                <a:cs typeface="Arial" panose="020B0604020202020204" pitchFamily="34" charset="0"/>
              </a:rPr>
              <a:t>In allocating an impairment loss, an entity shall not reduce the carrying amount of an asset below the highest of:</a:t>
            </a:r>
          </a:p>
          <a:p>
            <a:pPr marL="1143000" lvl="2" indent="-228600">
              <a:buFont typeface="+mj-lt"/>
              <a:buAutoNum type="alphaLcParenR"/>
            </a:pPr>
            <a:r>
              <a:rPr lang="en-US" sz="1200" dirty="0">
                <a:solidFill>
                  <a:schemeClr val="bg1"/>
                </a:solidFill>
                <a:latin typeface="Trebuchet MS" panose="020B0603020202020204" pitchFamily="34" charset="0"/>
                <a:cs typeface="Arial" panose="020B0604020202020204" pitchFamily="34" charset="0"/>
              </a:rPr>
              <a:t>its fair value less costs of disposal (if measurable)</a:t>
            </a:r>
          </a:p>
          <a:p>
            <a:pPr marL="1143000" lvl="2" indent="-228600">
              <a:buFont typeface="+mj-lt"/>
              <a:buAutoNum type="alphaLcParenR"/>
            </a:pPr>
            <a:r>
              <a:rPr lang="en-US" sz="1200" dirty="0">
                <a:solidFill>
                  <a:schemeClr val="bg1"/>
                </a:solidFill>
                <a:latin typeface="Trebuchet MS" panose="020B0603020202020204" pitchFamily="34" charset="0"/>
                <a:cs typeface="Arial" panose="020B0604020202020204" pitchFamily="34" charset="0"/>
              </a:rPr>
              <a:t>its value in use (if determinable); and</a:t>
            </a:r>
          </a:p>
          <a:p>
            <a:pPr marL="1143000" lvl="2" indent="-228600">
              <a:buFont typeface="+mj-lt"/>
              <a:buAutoNum type="alphaLcParenR"/>
            </a:pPr>
            <a:r>
              <a:rPr lang="en-US" sz="1200" dirty="0">
                <a:solidFill>
                  <a:schemeClr val="bg1"/>
                </a:solidFill>
                <a:latin typeface="Trebuchet MS" panose="020B0603020202020204" pitchFamily="34" charset="0"/>
                <a:cs typeface="Arial" panose="020B0604020202020204" pitchFamily="34" charset="0"/>
              </a:rPr>
              <a:t>zero. </a:t>
            </a:r>
          </a:p>
          <a:p>
            <a:pPr lvl="1"/>
            <a:endParaRPr lang="en-US" sz="1200" dirty="0">
              <a:solidFill>
                <a:schemeClr val="bg1"/>
              </a:solidFill>
              <a:latin typeface="Trebuchet MS" panose="020B0603020202020204" pitchFamily="34" charset="0"/>
              <a:cs typeface="Arial" panose="020B0604020202020204" pitchFamily="34" charset="0"/>
            </a:endParaRPr>
          </a:p>
          <a:p>
            <a:pPr lvl="1"/>
            <a:endParaRPr lang="en-US" sz="1200" dirty="0">
              <a:solidFill>
                <a:schemeClr val="bg1"/>
              </a:solidFill>
              <a:latin typeface="Trebuchet MS" panose="020B0603020202020204" pitchFamily="34" charset="0"/>
              <a:cs typeface="Arial" panose="020B0604020202020204" pitchFamily="34" charset="0"/>
            </a:endParaRPr>
          </a:p>
        </p:txBody>
      </p:sp>
    </p:spTree>
    <p:extLst>
      <p:ext uri="{BB962C8B-B14F-4D97-AF65-F5344CB8AC3E}">
        <p14:creationId xmlns:p14="http://schemas.microsoft.com/office/powerpoint/2010/main" val="2408714148"/>
      </p:ext>
    </p:extLst>
  </p:cSld>
  <p:clrMapOvr>
    <a:masterClrMapping/>
  </p:clrMapOvr>
</p:sld>
</file>

<file path=ppt/theme/theme1.xml><?xml version="1.0" encoding="utf-8"?>
<a:theme xmlns:a="http://schemas.openxmlformats.org/drawingml/2006/main" name="Retrospect">
  <a:themeElements>
    <a:clrScheme name="Retrospect">
      <a:dk1>
        <a:srgbClr val="000000"/>
      </a:dk1>
      <a:lt1>
        <a:sysClr val="window" lastClr="FFFFFF"/>
      </a:lt1>
      <a:dk2>
        <a:srgbClr val="637052"/>
      </a:dk2>
      <a:lt2>
        <a:srgbClr val="CCDDEA"/>
      </a:lt2>
      <a:accent1>
        <a:srgbClr val="E48312"/>
      </a:accent1>
      <a:accent2>
        <a:srgbClr val="BD582C"/>
      </a:accent2>
      <a:accent3>
        <a:srgbClr val="865640"/>
      </a:accent3>
      <a:accent4>
        <a:srgbClr val="9B8357"/>
      </a:accent4>
      <a:accent5>
        <a:srgbClr val="C2BC80"/>
      </a:accent5>
      <a:accent6>
        <a:srgbClr val="94A088"/>
      </a:accent6>
      <a:hlink>
        <a:srgbClr val="2998E3"/>
      </a:hlink>
      <a:folHlink>
        <a:srgbClr val="8C8C8C"/>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3F1AAB62-24C6-49D2-8E01-B56FAC9A3DCD}"/>
    </a:ext>
  </a:extLst>
</a:theme>
</file>

<file path=docProps/app.xml><?xml version="1.0" encoding="utf-8"?>
<Properties xmlns="http://schemas.openxmlformats.org/officeDocument/2006/extended-properties" xmlns:vt="http://schemas.openxmlformats.org/officeDocument/2006/docPropsVTypes">
  <Template/>
  <TotalTime>4247</TotalTime>
  <Words>1477</Words>
  <Application>Microsoft Office PowerPoint</Application>
  <PresentationFormat>Widescreen</PresentationFormat>
  <Paragraphs>121</Paragraphs>
  <Slides>11</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11</vt:i4>
      </vt:variant>
    </vt:vector>
  </HeadingPairs>
  <TitlesOfParts>
    <vt:vector size="17" baseType="lpstr">
      <vt:lpstr>Arial</vt:lpstr>
      <vt:lpstr>Calibri</vt:lpstr>
      <vt:lpstr>Calibri Light</vt:lpstr>
      <vt:lpstr>Trebuchet MS</vt:lpstr>
      <vt:lpstr>Wingdings</vt:lpstr>
      <vt:lpstr>Retrospect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Sanskar Garg</dc:creator>
  <cp:lastModifiedBy>Sunil Saini</cp:lastModifiedBy>
  <cp:revision>24</cp:revision>
  <dcterms:created xsi:type="dcterms:W3CDTF">2024-03-19T06:59:28Z</dcterms:created>
  <dcterms:modified xsi:type="dcterms:W3CDTF">2024-05-08T13:39:15Z</dcterms:modified>
</cp:coreProperties>
</file>

<file path=docProps/thumbnail.jpeg>
</file>