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412" r:id="rId3"/>
    <p:sldId id="442" r:id="rId4"/>
    <p:sldId id="385" r:id="rId5"/>
    <p:sldId id="390" r:id="rId6"/>
    <p:sldId id="443" r:id="rId7"/>
    <p:sldId id="444" r:id="rId8"/>
    <p:sldId id="438" r:id="rId9"/>
    <p:sldId id="459" r:id="rId10"/>
    <p:sldId id="457" r:id="rId11"/>
    <p:sldId id="467" r:id="rId12"/>
    <p:sldId id="466" r:id="rId13"/>
    <p:sldId id="468" r:id="rId14"/>
    <p:sldId id="415" r:id="rId15"/>
    <p:sldId id="441" r:id="rId16"/>
    <p:sldId id="469" r:id="rId17"/>
    <p:sldId id="451" r:id="rId18"/>
    <p:sldId id="454" r:id="rId19"/>
    <p:sldId id="43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8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5A"/>
    <a:srgbClr val="3BB3C2"/>
    <a:srgbClr val="0067AC"/>
    <a:srgbClr val="0093DD"/>
    <a:srgbClr val="DF4C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6" autoAdjust="0"/>
    <p:restoredTop sz="95291" autoAdjust="0"/>
  </p:normalViewPr>
  <p:slideViewPr>
    <p:cSldViewPr snapToGrid="0" snapToObjects="1">
      <p:cViewPr varScale="1">
        <p:scale>
          <a:sx n="66" d="100"/>
          <a:sy n="66" d="100"/>
        </p:scale>
        <p:origin x="1944" y="51"/>
      </p:cViewPr>
      <p:guideLst>
        <p:guide orient="horz" pos="34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4EE80-6516-0841-99CD-3190EA654501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9D86C-DD42-1842-9767-786F7A315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59544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1EE59-DA32-4816-B624-D28B28DBA96C}" type="datetimeFigureOut">
              <a:rPr lang="en-US" smtClean="0"/>
              <a:pPr/>
              <a:t>2/11/2025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F0D17-9D1C-496F-8665-27E38C18120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167049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Slighltly</a:t>
            </a:r>
            <a:r>
              <a:rPr lang="en-US" dirty="0"/>
              <a:t> a light </a:t>
            </a:r>
            <a:r>
              <a:rPr lang="en-US" dirty="0" err="1"/>
              <a:t>colour</a:t>
            </a:r>
            <a:r>
              <a:rPr lang="en-US" dirty="0"/>
              <a:t> in first triangle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F0D17-9D1C-496F-8665-27E38C18120D}" type="slidenum">
              <a:rPr lang="en-IN" smtClean="0"/>
              <a:pPr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35187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F0D17-9D1C-496F-8665-27E38C18120D}" type="slidenum">
              <a:rPr lang="en-IN" smtClean="0"/>
              <a:pPr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71859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F0D17-9D1C-496F-8665-27E38C18120D}" type="slidenum">
              <a:rPr lang="en-IN" smtClean="0"/>
              <a:pPr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2008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29993-F486-FF17-CD33-22DD687DB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F59362-EB94-E046-8811-B109269F6B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AD0EB5-E37A-40CB-8854-1C0F6AB032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FCEA7-92EC-C870-6946-C40C8881C5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F0D17-9D1C-496F-8665-27E38C18120D}" type="slidenum">
              <a:rPr lang="en-IN" smtClean="0"/>
              <a:pPr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1231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AF0EEE-C51A-86BC-7073-81CF39EA2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C29E0F-993C-4F8C-C824-03ECC40E4A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2D1121-CDD2-D377-C837-45746B7466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BD2F75-D01C-95D0-62BF-F4798F7047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F0D17-9D1C-496F-8665-27E38C18120D}" type="slidenum">
              <a:rPr lang="en-IN" smtClean="0"/>
              <a:pPr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2991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76A691-5212-2B83-5555-78F8EEA4E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BD8094-5FB1-453B-B51E-F9994F0090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E9278F-E8F0-03C0-1CAD-923E19B634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11F605-BD79-8E24-8E9A-18BF48910C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F0D17-9D1C-496F-8665-27E38C18120D}" type="slidenum">
              <a:rPr lang="en-IN" smtClean="0"/>
              <a:pPr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3048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F0D17-9D1C-496F-8665-27E38C18120D}" type="slidenum">
              <a:rPr lang="en-IN" smtClean="0"/>
              <a:pPr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8651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F0D17-9D1C-496F-8665-27E38C18120D}" type="slidenum">
              <a:rPr lang="en-IN" smtClean="0"/>
              <a:pPr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73506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8CE3D-2CCC-4695-7D6E-A2249DEB1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F5492E-5D58-0A92-FA31-6ABCFEA209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AF05FD-A62A-1727-E679-5680130DF0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3348B-474E-9B66-B75C-41C0710D1C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BF0D17-9D1C-496F-8665-27E38C18120D}" type="slidenum">
              <a:rPr lang="en-IN" smtClean="0"/>
              <a:pPr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2057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213A4-FB38-634B-902E-0D35D5802502}" type="datetime1">
              <a:rPr lang="en-IN" smtClean="0"/>
              <a:t>11-02-2025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73" y="1873"/>
            <a:ext cx="9218520" cy="69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940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3855F-67B6-0649-B684-78676D08DC38}" type="datetime1">
              <a:rPr lang="en-IN" smtClean="0"/>
              <a:t>11-02-2025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52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B021-E41A-2A4D-ADAE-3709A1ABBDEE}" type="datetime1">
              <a:rPr lang="en-IN" smtClean="0"/>
              <a:t>11-02-2025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14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84627-0642-F743-9BA5-D3F31DED923A}" type="datetime1">
              <a:rPr lang="en-IN" smtClean="0"/>
              <a:t>11-02-2025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627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E2F3E-320C-9C4A-AB02-F4F38360C10D}" type="datetime1">
              <a:rPr lang="en-IN" smtClean="0"/>
              <a:t>11-02-2025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3.jpg"/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"/>
          <a:stretch/>
        </p:blipFill>
        <p:spPr>
          <a:xfrm>
            <a:off x="0" y="12577"/>
            <a:ext cx="9144000" cy="683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86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F31B4-C0A2-DE4B-A91B-70500834F0FA}" type="datetime1">
              <a:rPr lang="en-IN" smtClean="0"/>
              <a:t>11-02-2025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3.jpg"/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"/>
          <a:stretch/>
        </p:blipFill>
        <p:spPr>
          <a:xfrm>
            <a:off x="0" y="12577"/>
            <a:ext cx="9144000" cy="683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17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90716-6082-1245-A693-ECF9CC50D945}" type="datetime1">
              <a:rPr lang="en-IN" smtClean="0"/>
              <a:t>11-02-2025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PPT - Last Page Update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847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1CD2-BF22-F743-9BCA-697B339ED540}" type="datetime1">
              <a:rPr lang="en-IN" smtClean="0"/>
              <a:t>11-02-2025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83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D70CE-37AF-4C41-B952-490012F3BE66}" type="datetime1">
              <a:rPr lang="en-IN" smtClean="0"/>
              <a:t>11-02-2025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4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E140D-5F36-9F4A-A284-756EEF58B053}" type="datetime1">
              <a:rPr lang="en-IN" smtClean="0"/>
              <a:t>11-02-2025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036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FAC37-6E75-3345-A9E1-C8226286909B}" type="datetime1">
              <a:rPr lang="en-IN" smtClean="0"/>
              <a:t>11-02-2025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13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CD168-52B0-8C4B-AA99-B77AFF1EE28E}" type="datetime1">
              <a:rPr lang="en-IN" smtClean="0"/>
              <a:t>11-02-2025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Privileged &amp;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8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10A9D-9A16-974E-9E11-5ECE4A16AC20}" type="datetime1">
              <a:rPr lang="en-IN" smtClean="0"/>
              <a:t>11-02-2025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41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Privileged &amp;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46900" y="65341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i="1">
                <a:solidFill>
                  <a:srgbClr val="FFFFFF"/>
                </a:solidFill>
              </a:defRPr>
            </a:lvl1pPr>
          </a:lstStyle>
          <a:p>
            <a:fld id="{BC6C6F90-24A2-5E47-B903-ED66EE2451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43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50D13A5-5207-7924-2583-F934721B8380}"/>
              </a:ext>
            </a:extLst>
          </p:cNvPr>
          <p:cNvSpPr txBox="1"/>
          <p:nvPr/>
        </p:nvSpPr>
        <p:spPr>
          <a:xfrm>
            <a:off x="187084" y="1929091"/>
            <a:ext cx="6892141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4400" b="1" dirty="0" err="1">
                <a:solidFill>
                  <a:srgbClr val="00335A"/>
                </a:solidFill>
                <a:latin typeface="Arial" charset="0"/>
                <a:ea typeface="Arial" charset="0"/>
                <a:cs typeface="Arial" charset="0"/>
              </a:rPr>
              <a:t>Finvox</a:t>
            </a:r>
            <a:r>
              <a:rPr lang="en-IN" sz="4400" b="1" dirty="0">
                <a:solidFill>
                  <a:srgbClr val="00335A"/>
                </a:solidFill>
                <a:latin typeface="Arial" charset="0"/>
                <a:ea typeface="Arial" charset="0"/>
                <a:cs typeface="Arial" charset="0"/>
              </a:rPr>
              <a:t> Analytics</a:t>
            </a:r>
          </a:p>
          <a:p>
            <a:endParaRPr lang="en-IN" sz="1500" b="1" dirty="0">
              <a:solidFill>
                <a:srgbClr val="00335A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IN" sz="2800" b="1" dirty="0">
                <a:solidFill>
                  <a:srgbClr val="3BB3C2"/>
                </a:solidFill>
                <a:latin typeface="Arial" charset="0"/>
                <a:ea typeface="Arial" charset="0"/>
                <a:cs typeface="Arial" charset="0"/>
              </a:rPr>
              <a:t>Service Offerings &amp; Credentials</a:t>
            </a:r>
          </a:p>
        </p:txBody>
      </p:sp>
    </p:spTree>
    <p:extLst>
      <p:ext uri="{BB962C8B-B14F-4D97-AF65-F5344CB8AC3E}">
        <p14:creationId xmlns:p14="http://schemas.microsoft.com/office/powerpoint/2010/main" val="1787041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8BAB475-80F5-41BE-811E-AD87D7B74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Selective Listed Companies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4F55920-E934-4355-8DAC-F74427EFD6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968893"/>
              </p:ext>
            </p:extLst>
          </p:nvPr>
        </p:nvGraphicFramePr>
        <p:xfrm>
          <a:off x="96252" y="1077364"/>
          <a:ext cx="8943474" cy="5605399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2710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25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50" dirty="0">
                          <a:latin typeface="Arial" pitchFamily="34" charset="0"/>
                          <a:cs typeface="Arial" pitchFamily="34" charset="0"/>
                        </a:rPr>
                        <a:t>Client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50" dirty="0">
                          <a:latin typeface="Arial" pitchFamily="34" charset="0"/>
                          <a:cs typeface="Arial" pitchFamily="34" charset="0"/>
                        </a:rPr>
                        <a:t>Services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just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Emami Limited</a:t>
                      </a:r>
                    </a:p>
                  </a:txBody>
                  <a:tcPr marL="85725" marR="9525" marT="9525" marB="0"/>
                </a:tc>
                <a:tc rowSpan="4"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en-US" sz="12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endParaRPr lang="en-US" sz="12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investments/assets for financial reporting under Ind AS.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07602381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just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Fortis Healthcare Ltd.</a:t>
                      </a:r>
                    </a:p>
                  </a:txBody>
                  <a:tcPr marL="85725" marR="9525" marT="9525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410281698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just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HT Media Ltd.</a:t>
                      </a:r>
                    </a:p>
                  </a:txBody>
                  <a:tcPr marL="85725" marR="9525" marT="9525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just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Ltd.</a:t>
                      </a:r>
                    </a:p>
                  </a:txBody>
                  <a:tcPr marL="85725" marR="9525" marT="9525" marB="0"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06678766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 Edge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Portfolio of Investments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63134931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DLF Group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equity shares of one of the group entities.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49816388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Bharti Airtel Ltd.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the Right Issue Entitlement of Equity Shares of Bharti Airtel Limited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68112099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 Foods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fresh issue of shares for the Companies Act compliances.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77402727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Kohinoor Foods Ltd.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regulatory compliances (issue of shares &amp; corporate restructuring).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42652596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Ballarpur Industries Ltd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investments/assets for financial reporting under Ind AS.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91577717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Inox Wind Energy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marL="177800" indent="-177800" algn="l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business undertaking for regulatory compliances.</a:t>
                      </a:r>
                    </a:p>
                    <a:p>
                      <a:pPr marL="177800" indent="-177800" algn="l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Scheme of Arrangement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50623802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Zomato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in accordance with Ind AS 103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68474601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Triveni Engineering &amp; Industries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marL="177800" indent="-171450" algn="l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investments/assets for financial reporting under Ind AS.</a:t>
                      </a:r>
                    </a:p>
                    <a:p>
                      <a:pPr marL="177800" indent="-171450" algn="l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Scheme of Arrangement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43322356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 Industries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marL="177800" indent="-171450" algn="l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in accordance with Ind AS 103</a:t>
                      </a:r>
                    </a:p>
                    <a:p>
                      <a:pPr marL="177800" marR="0" lvl="0" indent="-171450" algn="l" defTabSz="4572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investments/assets for financial reporting under Ind AS.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421444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7073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ADC7DD-8C6B-9358-731C-733ED6DA9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50194F2-A3F1-B9A8-61BE-7F2E7E964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Selective Listed Companies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DB276D1-4BF4-66A5-44FC-C09FF63085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763935"/>
              </p:ext>
            </p:extLst>
          </p:nvPr>
        </p:nvGraphicFramePr>
        <p:xfrm>
          <a:off x="96252" y="1082808"/>
          <a:ext cx="8623293" cy="4822444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2390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25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50" dirty="0">
                          <a:latin typeface="Arial" pitchFamily="34" charset="0"/>
                          <a:cs typeface="Arial" pitchFamily="34" charset="0"/>
                        </a:rPr>
                        <a:t>Client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50" dirty="0">
                          <a:latin typeface="Arial" pitchFamily="34" charset="0"/>
                          <a:cs typeface="Arial" pitchFamily="34" charset="0"/>
                        </a:rPr>
                        <a:t>Services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RSWM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corporate restructuring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07602381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Escorts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in accordance with Ind AS 103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Indiamart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investments/assets for financial reporting under Ind AS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Nazara Technologies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Due Diligence for the acquisition of Intellectual Properties.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06678766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Bikaji</a:t>
                      </a: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Foods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 for financial reporting purposes under Ind AS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61098319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Sheela Foam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Employee Stock Options for financial reporting purposes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36636907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Religare</a:t>
                      </a: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Enterprises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 for financial reporting purposes under Ind AS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63134931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Agrolife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in accordance with Ind AS 103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49816388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Mayur </a:t>
                      </a:r>
                      <a:r>
                        <a:rPr lang="en-US" sz="12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Uniquoters</a:t>
                      </a: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investments/assets for financial reporting under Ind AS.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91020206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Waaree</a:t>
                      </a: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Energies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Due Diligence for the acquisition of another entity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55992360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Healthcare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&amp; Valuation for Voluntary Liquidation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72128098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ReNew</a:t>
                      </a: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Power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regulatory compliances and for financial reporting.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03676587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 Systems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in accordance with Ind AS 103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00165138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 Scientific Corporation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Employee Stock Options for financial reporting purposes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774290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911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53E34-94D5-8420-0426-402EBABEB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C2131D1-06BA-E34D-36E6-DA9B48254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Large Group Companies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BDE6BE-96B9-146A-4DEB-F325D8EB00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189198"/>
              </p:ext>
            </p:extLst>
          </p:nvPr>
        </p:nvGraphicFramePr>
        <p:xfrm>
          <a:off x="96252" y="1079904"/>
          <a:ext cx="8943474" cy="5664454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2710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25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50" dirty="0">
                          <a:latin typeface="Arial" pitchFamily="34" charset="0"/>
                          <a:cs typeface="Arial" pitchFamily="34" charset="0"/>
                        </a:rPr>
                        <a:t>Client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50" dirty="0">
                          <a:latin typeface="Arial" pitchFamily="34" charset="0"/>
                          <a:cs typeface="Arial" pitchFamily="34" charset="0"/>
                        </a:rPr>
                        <a:t>Services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Dalmia Bharat Group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investments/assets for financial reporting under Ind AS.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07602381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Krishna Maruti Group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group companies for corporate restructuring.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Apeejay Group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group companies for corporate restructuring.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ADM Agro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regulatory compliances (issue of shares).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61098319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Dermi Cool (Brand)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the Intangible assets acquired by Emami Limited for financial reporting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36636907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Radiance Group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in accordance with Ind AS 103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63134931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Stanza Living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marL="228600" indent="-228600" algn="l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in accordance with Ind AS 103</a:t>
                      </a:r>
                    </a:p>
                    <a:p>
                      <a:pPr marL="228600" indent="-228600" algn="l" fontAlgn="t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equity shares for financial reporting purposes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49816388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BlinkIt</a:t>
                      </a:r>
                      <a:endParaRPr lang="en-US" sz="12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corporate restructuring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77402727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Funding Asia Group (Singapore)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convertible bonds for financial reporting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91577717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Byju’s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the Intangible assets for financial reporting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50623802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BharatPe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FEMA and Companies Act compliances.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68474601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Hughes Communications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Companies Act compliances.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0567897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National Stock Exchange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Income tax compliance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10082661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Sembcorp Energy India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in accordance with Ind AS 103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428419539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Oyo Hotels and Homes Private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Business Undertaking for Income Tax purposes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322171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3947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298B3-1C0F-0A8A-FB7A-75AACE47F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6C7E71C-1356-18C7-DF58-8DD1DE9AD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Large Group Companies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7931E8D-6DD3-CE76-CBFB-A8D7230FB8DF}"/>
              </a:ext>
            </a:extLst>
          </p:cNvPr>
          <p:cNvGraphicFramePr>
            <a:graphicFrameLocks noGrp="1"/>
          </p:cNvGraphicFramePr>
          <p:nvPr/>
        </p:nvGraphicFramePr>
        <p:xfrm>
          <a:off x="96252" y="1077364"/>
          <a:ext cx="8943474" cy="4325239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2710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25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0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50" dirty="0">
                          <a:latin typeface="Arial" pitchFamily="34" charset="0"/>
                          <a:cs typeface="Arial" pitchFamily="34" charset="0"/>
                        </a:rPr>
                        <a:t>Client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250" dirty="0">
                          <a:latin typeface="Arial" pitchFamily="34" charset="0"/>
                          <a:cs typeface="Arial" pitchFamily="34" charset="0"/>
                        </a:rPr>
                        <a:t>Services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ASG Hospital Private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Goodwill Impairment Testing, Purchase Price Allocation, Valuation of Derivatives, Valuation of ESOPs and Valuation of Equity Shares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413329635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NEC Corporation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Business Undertaking for Income Tax purposes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06678766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Aakash Educational Services Private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in accordance with Ind AS 103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61098319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OFB Tech Private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Purchase Price Allocation in accordance with Ind AS 103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36636907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Obeetee</a:t>
                      </a: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investments/assets for financial reporting under Ind AS.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163134931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Lohia</a:t>
                      </a: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Corp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Internal Management Assessment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49816388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SAEL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of investments/assets for financial reporting under Ind AS.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68112099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Ralson Tyres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Scheme of Arrangement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277402727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BBC World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Corporate Restructuring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42652596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IndoSpace</a:t>
                      </a:r>
                      <a:r>
                        <a:rPr lang="en-US" sz="12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Development Management Private Limited</a:t>
                      </a:r>
                    </a:p>
                  </a:txBody>
                  <a:tcPr marL="85725" marR="9525" marT="9525" marB="0"/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for Income Tax purposes u/s 9(1)(</a:t>
                      </a:r>
                      <a:r>
                        <a:rPr lang="en-US" sz="12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2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of the Income Tax Act, 1961</a:t>
                      </a:r>
                    </a:p>
                  </a:txBody>
                  <a:tcPr marL="85725" marR="9525" marT="9525" marB="0"/>
                </a:tc>
                <a:extLst>
                  <a:ext uri="{0D108BD9-81ED-4DB2-BD59-A6C34878D82A}">
                    <a16:rowId xmlns:a16="http://schemas.microsoft.com/office/drawing/2014/main" val="355196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818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ject 5"/>
          <p:cNvSpPr/>
          <p:nvPr/>
        </p:nvSpPr>
        <p:spPr>
          <a:xfrm>
            <a:off x="0" y="1034042"/>
            <a:ext cx="9144000" cy="5823958"/>
          </a:xfrm>
          <a:custGeom>
            <a:avLst/>
            <a:gdLst/>
            <a:ahLst/>
            <a:cxnLst/>
            <a:rect l="l" t="t" r="r" b="b"/>
            <a:pathLst>
              <a:path w="7315200" h="5902959">
                <a:moveTo>
                  <a:pt x="0" y="5902905"/>
                </a:moveTo>
                <a:lnTo>
                  <a:pt x="7315200" y="5902905"/>
                </a:lnTo>
                <a:lnTo>
                  <a:pt x="7315200" y="0"/>
                </a:lnTo>
                <a:lnTo>
                  <a:pt x="0" y="0"/>
                </a:lnTo>
                <a:lnTo>
                  <a:pt x="0" y="5902905"/>
                </a:lnTo>
                <a:close/>
              </a:path>
            </a:pathLst>
          </a:custGeom>
          <a:solidFill>
            <a:srgbClr val="CCDEE3">
              <a:alpha val="20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4F55920-E934-4355-8DAC-F74427EFD6D5}"/>
              </a:ext>
            </a:extLst>
          </p:cNvPr>
          <p:cNvGraphicFramePr>
            <a:graphicFrameLocks noGrp="1"/>
          </p:cNvGraphicFramePr>
          <p:nvPr/>
        </p:nvGraphicFramePr>
        <p:xfrm>
          <a:off x="104064" y="1086298"/>
          <a:ext cx="8925636" cy="5680403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2540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46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732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Client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Services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620">
                <a:tc>
                  <a:txBody>
                    <a:bodyPr/>
                    <a:lstStyle/>
                    <a:p>
                      <a:pPr algn="l"/>
                      <a:r>
                        <a:rPr lang="en-IN" sz="1200" b="1" u="none" dirty="0">
                          <a:latin typeface="Arial" pitchFamily="34" charset="0"/>
                          <a:cs typeface="Arial" pitchFamily="34" charset="0"/>
                        </a:rPr>
                        <a:t>Info Edge Venture Capital Fund </a:t>
                      </a:r>
                      <a:endParaRPr lang="en-US" sz="1200" b="1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portfolio companies for financial reporting</a:t>
                      </a:r>
                      <a:endParaRPr lang="en-US" sz="1200" i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4286114"/>
                  </a:ext>
                </a:extLst>
              </a:tr>
              <a:tr h="324091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err="1">
                          <a:latin typeface="Arial" pitchFamily="34" charset="0"/>
                          <a:cs typeface="Arial" pitchFamily="34" charset="0"/>
                        </a:rPr>
                        <a:t>Lumis</a:t>
                      </a:r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 Partners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Preparation of valuation models of various debt funds and equity oriented funds.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ICICI Bank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opinion on the enterprise and liquidation value for the distressed borrowers (listed companies).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Allahabad</a:t>
                      </a:r>
                      <a:r>
                        <a:rPr lang="en-US" sz="1200" b="1" baseline="0" dirty="0">
                          <a:latin typeface="Arial" pitchFamily="34" charset="0"/>
                          <a:cs typeface="Arial" pitchFamily="34" charset="0"/>
                        </a:rPr>
                        <a:t> Bank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a road project for sale purposes.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SMAS Auto Leasing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equity shares for FEMA compliances.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5789048"/>
                  </a:ext>
                </a:extLst>
              </a:tr>
              <a:tr h="247666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CX Partners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portfolio companies for regulatory compliances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046362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Singapore Angel Network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portfolio companies for regulatory compliances ; Due diligence.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1344684"/>
                  </a:ext>
                </a:extLst>
              </a:tr>
              <a:tr h="269626">
                <a:tc>
                  <a:txBody>
                    <a:bodyPr/>
                    <a:lstStyle/>
                    <a:p>
                      <a:pPr algn="l"/>
                      <a:r>
                        <a:rPr lang="en-US" sz="1200" b="1" baseline="0" dirty="0">
                          <a:latin typeface="Arial" pitchFamily="34" charset="0"/>
                          <a:cs typeface="Arial" pitchFamily="34" charset="0"/>
                        </a:rPr>
                        <a:t>DMI Finance</a:t>
                      </a:r>
                      <a:endParaRPr lang="en-US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Due-diligence of a potential real-estate borrower.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132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Bibby Financial Services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equity shares by valuing portfolio of receivables.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352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ChrysCapital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(PE)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Valuation of portfolio companies for </a:t>
                      </a:r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regulatory compliances </a:t>
                      </a:r>
                      <a:endParaRPr lang="en-US" sz="1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Waterbridge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Ventures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Valuation of portfolio companies; Due diligence services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7709765"/>
                  </a:ext>
                </a:extLst>
              </a:tr>
              <a:tr h="347240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Uniqorn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Valuation of Portfolio Investments for Regulatory Compliance (SEBI Registered AIF Fund).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8163599"/>
                  </a:ext>
                </a:extLst>
              </a:tr>
              <a:tr h="451412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Navi Technologies (Founded by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Sachin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Bansal)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Valuation of group company for regulatory compliance on issuance of shares; Valuation of debt securities for internal transfer.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45431">
                <a:tc>
                  <a:txBody>
                    <a:bodyPr/>
                    <a:lstStyle/>
                    <a:p>
                      <a:pPr algn="l"/>
                      <a:r>
                        <a:rPr lang="en-US" sz="1200" b="1" u="none" dirty="0">
                          <a:latin typeface="Arial" pitchFamily="34" charset="0"/>
                          <a:cs typeface="Arial" pitchFamily="34" charset="0"/>
                        </a:rPr>
                        <a:t>US Based Hedge &amp; PE</a:t>
                      </a:r>
                      <a:r>
                        <a:rPr lang="en-US" sz="1200" b="1" u="none" baseline="0" dirty="0">
                          <a:latin typeface="Arial" pitchFamily="34" charset="0"/>
                          <a:cs typeface="Arial" pitchFamily="34" charset="0"/>
                        </a:rPr>
                        <a:t> Funds</a:t>
                      </a:r>
                      <a:endParaRPr lang="en-US" sz="1200" b="1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Valuation of PE/Hedge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Funds to calculate Fair Market Value of carried interest of General Partner </a:t>
                      </a:r>
                      <a:r>
                        <a:rPr lang="en-US" sz="1200" i="1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(these valuation are done in association with USA based valuation consulting firms) </a:t>
                      </a:r>
                      <a:endParaRPr lang="en-US" sz="1200" i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5207601"/>
                  </a:ext>
                </a:extLst>
              </a:tr>
              <a:tr h="300554">
                <a:tc>
                  <a:txBody>
                    <a:bodyPr/>
                    <a:lstStyle/>
                    <a:p>
                      <a:pPr algn="l"/>
                      <a:r>
                        <a:rPr lang="en-US" sz="1200" b="1" u="none" dirty="0" err="1">
                          <a:latin typeface="Arial" pitchFamily="34" charset="0"/>
                          <a:cs typeface="Arial" pitchFamily="34" charset="0"/>
                        </a:rPr>
                        <a:t>Nuvama</a:t>
                      </a:r>
                      <a:r>
                        <a:rPr lang="en-US" sz="1200" b="1" u="none" dirty="0">
                          <a:latin typeface="Arial" pitchFamily="34" charset="0"/>
                          <a:cs typeface="Arial" pitchFamily="34" charset="0"/>
                        </a:rPr>
                        <a:t> Wealth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i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Valuation of the Company for financial reporting purpose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1012301"/>
                  </a:ext>
                </a:extLst>
              </a:tr>
              <a:tr h="300554">
                <a:tc>
                  <a:txBody>
                    <a:bodyPr/>
                    <a:lstStyle/>
                    <a:p>
                      <a:pPr algn="l"/>
                      <a:r>
                        <a:rPr lang="en-US" sz="1200" b="1" u="none" dirty="0" err="1">
                          <a:latin typeface="Arial" pitchFamily="34" charset="0"/>
                          <a:cs typeface="Arial" pitchFamily="34" charset="0"/>
                        </a:rPr>
                        <a:t>Fincare</a:t>
                      </a:r>
                      <a:r>
                        <a:rPr lang="en-US" sz="1200" b="1" u="none" dirty="0">
                          <a:latin typeface="Arial" pitchFamily="34" charset="0"/>
                          <a:cs typeface="Arial" pitchFamily="34" charset="0"/>
                        </a:rPr>
                        <a:t> Small Finance Bank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Corporate Restructuring and Stock Option Valuation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4619549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344F51-C887-E041-83A0-C0142B168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F806CD-6C0A-575A-3523-995A107AE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Financial Institutions &amp; NBFCs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599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C6530A-44ED-4E20-9C31-92E4842033D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9598578"/>
              </p:ext>
            </p:extLst>
          </p:nvPr>
        </p:nvGraphicFramePr>
        <p:xfrm>
          <a:off x="155777" y="1090807"/>
          <a:ext cx="8848069" cy="567002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00457">
                  <a:extLst>
                    <a:ext uri="{9D8B030D-6E8A-4147-A177-3AD203B41FA5}">
                      <a16:colId xmlns:a16="http://schemas.microsoft.com/office/drawing/2014/main" val="3710973135"/>
                    </a:ext>
                  </a:extLst>
                </a:gridCol>
                <a:gridCol w="2169408">
                  <a:extLst>
                    <a:ext uri="{9D8B030D-6E8A-4147-A177-3AD203B41FA5}">
                      <a16:colId xmlns:a16="http://schemas.microsoft.com/office/drawing/2014/main" val="3467930431"/>
                    </a:ext>
                  </a:extLst>
                </a:gridCol>
                <a:gridCol w="1936958">
                  <a:extLst>
                    <a:ext uri="{9D8B030D-6E8A-4147-A177-3AD203B41FA5}">
                      <a16:colId xmlns:a16="http://schemas.microsoft.com/office/drawing/2014/main" val="3977939149"/>
                    </a:ext>
                  </a:extLst>
                </a:gridCol>
                <a:gridCol w="128503">
                  <a:extLst>
                    <a:ext uri="{9D8B030D-6E8A-4147-A177-3AD203B41FA5}">
                      <a16:colId xmlns:a16="http://schemas.microsoft.com/office/drawing/2014/main" val="3087627175"/>
                    </a:ext>
                  </a:extLst>
                </a:gridCol>
                <a:gridCol w="1497434">
                  <a:extLst>
                    <a:ext uri="{9D8B030D-6E8A-4147-A177-3AD203B41FA5}">
                      <a16:colId xmlns:a16="http://schemas.microsoft.com/office/drawing/2014/main" val="3508297262"/>
                    </a:ext>
                  </a:extLst>
                </a:gridCol>
                <a:gridCol w="1815309">
                  <a:extLst>
                    <a:ext uri="{9D8B030D-6E8A-4147-A177-3AD203B41FA5}">
                      <a16:colId xmlns:a16="http://schemas.microsoft.com/office/drawing/2014/main" val="3002479995"/>
                    </a:ext>
                  </a:extLst>
                </a:gridCol>
              </a:tblGrid>
              <a:tr h="32183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Industry / Sector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Clients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7781770"/>
                  </a:ext>
                </a:extLst>
              </a:tr>
              <a:tr h="321838">
                <a:tc rowSpan="3"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Energy and Renewable Power</a:t>
                      </a:r>
                      <a:br>
                        <a:rPr lang="en-US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endParaRPr lang="en-US" sz="11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Suzlon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O2 Power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Sprng Group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Sprng</a:t>
                      </a: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Group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Ayana Renewable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815579"/>
                  </a:ext>
                </a:extLst>
              </a:tr>
              <a:tr h="321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Azure Power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AMP Solar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Fortum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Fortum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Bhilwara Energy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179797"/>
                  </a:ext>
                </a:extLst>
              </a:tr>
              <a:tr h="333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EESL Energy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August Energy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Hindustan Power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Hindustan Power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3562672"/>
                  </a:ext>
                </a:extLst>
              </a:tr>
              <a:tr h="321838">
                <a:tc rowSpan="2"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Construction/ Infrastructure</a:t>
                      </a:r>
                      <a:endParaRPr lang="en-US" sz="11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C&amp;C Construction Ltd.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A2Z Infrastructure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ATC India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ATC India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Feedback Infra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196638"/>
                  </a:ext>
                </a:extLst>
              </a:tr>
              <a:tr h="321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SEW Infrastructure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JSW </a:t>
                      </a:r>
                      <a:r>
                        <a:rPr lang="en-US" sz="11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Ispat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8461819"/>
                  </a:ext>
                </a:extLst>
              </a:tr>
              <a:tr h="321838">
                <a:tc rowSpan="2"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FMCG/ Food Processing</a:t>
                      </a:r>
                      <a:endParaRPr lang="en-US" sz="11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Milk Food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Bira Beer</a:t>
                      </a:r>
                    </a:p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Alofrut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Molson Coors</a:t>
                      </a:r>
                    </a:p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Laxmi Ventures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Molson Coors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Mccormick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5990002"/>
                  </a:ext>
                </a:extLst>
              </a:tr>
              <a:tr h="321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LT Overseas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White Rhino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Wingreens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Wingreens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Dindigul</a:t>
                      </a: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Biryani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6456"/>
                  </a:ext>
                </a:extLst>
              </a:tr>
              <a:tr h="32183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Media </a:t>
                      </a:r>
                      <a:endParaRPr lang="en-US" sz="11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Reliance Entertainment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Josh Talks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171450" indent="-171450" algn="l" defTabSz="4572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HT Media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defTabSz="4572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091099"/>
                  </a:ext>
                </a:extLst>
              </a:tr>
              <a:tr h="321838">
                <a:tc rowSpan="2"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Auto</a:t>
                      </a:r>
                      <a:endParaRPr lang="en-US" sz="11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Sunstar Precision Forge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Viney</a:t>
                      </a: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Corp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Delphi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Delphi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165597"/>
                  </a:ext>
                </a:extLst>
              </a:tr>
              <a:tr h="6194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285750" indent="-285750" algn="l" fontAlgn="b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Maruichi Kuma Steel Tube (JV of Maruichi Steel and Toyota)</a:t>
                      </a:r>
                    </a:p>
                    <a:p>
                      <a:pPr marL="285750" indent="-285750" algn="l" fontAlgn="b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Automotive Electronic Power Pvt. Ltd. (JV of Suzuki Japan)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451555"/>
                  </a:ext>
                </a:extLst>
              </a:tr>
              <a:tr h="32183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Technology</a:t>
                      </a:r>
                      <a:endParaRPr lang="en-US" sz="11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HCL 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Fareye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Xoriant</a:t>
                      </a: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Corporation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146300"/>
                  </a:ext>
                </a:extLst>
              </a:tr>
              <a:tr h="54029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Hospital / Pharmaceuticals</a:t>
                      </a:r>
                      <a:endParaRPr lang="en-US" sz="11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Translumia</a:t>
                      </a:r>
                      <a:endParaRPr lang="en-US" sz="1100" b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Moolchand</a:t>
                      </a: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Hospitals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Acme Formulations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Cosmo First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788875"/>
                  </a:ext>
                </a:extLst>
              </a:tr>
              <a:tr h="321838">
                <a:tc rowSpan="2"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Others</a:t>
                      </a:r>
                      <a:endParaRPr lang="en-US" sz="11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M2K 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Khatima</a:t>
                      </a: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Fibres</a:t>
                      </a:r>
                      <a:endParaRPr lang="en-US" sz="1100" b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Campus Shoes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u="none" strike="noStrike">
                          <a:effectLst/>
                          <a:latin typeface="Arial" pitchFamily="34" charset="0"/>
                          <a:cs typeface="Arial" pitchFamily="34" charset="0"/>
                        </a:rPr>
                        <a:t> Dynamic Drilling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0264129"/>
                  </a:ext>
                </a:extLst>
              </a:tr>
              <a:tr h="321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US" sz="1100" b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Vaibhav Global</a:t>
                      </a: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11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Triveni Engineering &amp; Industries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100" b="0" i="0" u="none" strike="noStrike" dirty="0">
                        <a:effectLst/>
                        <a:highlight>
                          <a:srgbClr val="FFFF00"/>
                        </a:highligh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11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768506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BFC5D2-25BA-0B41-B728-0FB19F676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906B7C-8992-39E3-2FF4-2845826E13C9}"/>
              </a:ext>
            </a:extLst>
          </p:cNvPr>
          <p:cNvSpPr txBox="1">
            <a:spLocks/>
          </p:cNvSpPr>
          <p:nvPr/>
        </p:nvSpPr>
        <p:spPr>
          <a:xfrm>
            <a:off x="95130" y="276728"/>
            <a:ext cx="8229600" cy="10228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Other Key </a:t>
            </a:r>
            <a:r>
              <a:rPr lang="en-IN" sz="26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Indian Clients</a:t>
            </a:r>
            <a:endParaRPr lang="en-IN" sz="26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70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8572E-FFE6-AC61-5C0D-3EDF9E412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494963-0C47-9208-0412-14495B3B0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>
                <a:latin typeface="Arial" pitchFamily="34" charset="0"/>
                <a:cs typeface="Arial" pitchFamily="34" charset="0"/>
              </a:rPr>
              <a:pPr/>
              <a:t>16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14DA30-F917-7A7E-1A1A-D0CFEE77C580}"/>
              </a:ext>
            </a:extLst>
          </p:cNvPr>
          <p:cNvSpPr txBox="1">
            <a:spLocks/>
          </p:cNvSpPr>
          <p:nvPr/>
        </p:nvSpPr>
        <p:spPr>
          <a:xfrm>
            <a:off x="95130" y="276728"/>
            <a:ext cx="8229600" cy="10228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Other Key Singapore Clients</a:t>
            </a:r>
            <a:endParaRPr lang="en-IN" sz="26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7193695-CF75-E630-DD38-9E8AD13D5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801107"/>
              </p:ext>
            </p:extLst>
          </p:nvPr>
        </p:nvGraphicFramePr>
        <p:xfrm>
          <a:off x="104064" y="1086298"/>
          <a:ext cx="8925636" cy="3739044"/>
        </p:xfrm>
        <a:graphic>
          <a:graphicData uri="http://schemas.openxmlformats.org/drawingml/2006/table">
            <a:tbl>
              <a:tblPr firstRow="1" bandRow="1">
                <a:effectLst/>
                <a:tableStyleId>{7DF18680-E054-41AD-8BC1-D1AEF772440D}</a:tableStyleId>
              </a:tblPr>
              <a:tblGrid>
                <a:gridCol w="2560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51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732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Client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Services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620">
                <a:tc>
                  <a:txBody>
                    <a:bodyPr/>
                    <a:lstStyle/>
                    <a:p>
                      <a:pPr algn="l"/>
                      <a:r>
                        <a:rPr lang="en-IN" sz="1200" b="1" u="none" dirty="0" err="1">
                          <a:latin typeface="Arial" pitchFamily="34" charset="0"/>
                          <a:cs typeface="Arial" pitchFamily="34" charset="0"/>
                        </a:rPr>
                        <a:t>Grofers</a:t>
                      </a:r>
                      <a:r>
                        <a:rPr lang="en-IN" sz="1200" b="1" u="none" dirty="0">
                          <a:latin typeface="Arial" pitchFamily="34" charset="0"/>
                          <a:cs typeface="Arial" pitchFamily="34" charset="0"/>
                        </a:rPr>
                        <a:t> International </a:t>
                      </a:r>
                      <a:r>
                        <a:rPr lang="en-IN" sz="1200" b="1" u="none" dirty="0" err="1">
                          <a:latin typeface="Arial" pitchFamily="34" charset="0"/>
                          <a:cs typeface="Arial" pitchFamily="34" charset="0"/>
                        </a:rPr>
                        <a:t>Pte.</a:t>
                      </a:r>
                      <a:r>
                        <a:rPr lang="en-IN" sz="1200" b="1" u="none" dirty="0">
                          <a:latin typeface="Arial" pitchFamily="34" charset="0"/>
                          <a:cs typeface="Arial" pitchFamily="34" charset="0"/>
                        </a:rPr>
                        <a:t> Ltd.</a:t>
                      </a:r>
                      <a:endParaRPr lang="en-US" sz="1200" b="1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complex financial instruments for financial reporting purpose</a:t>
                      </a:r>
                      <a:endParaRPr lang="en-US" sz="1200" i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4286114"/>
                  </a:ext>
                </a:extLst>
              </a:tr>
              <a:tr h="324091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Funding Asia Group Pte Ltd.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complex financial instruments for financial reporting purpose; Purchase Price Allocations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Core Infrastructure India Fund Pte Limited/ AMP Energy India Private Limited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the Investments held by Core Infrastructure India Fund Pte Limited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Go Comet Pte Limited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employee stock options for financial reporting purpose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O2 Energy SG Pte Ltd/ O2 Power Private Limited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complex financial instruments for financial reporting purpose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5789048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Singapore Angel Network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portfolio companies for regulatory compliances ; Due diligence.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1344684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 err="1">
                          <a:latin typeface="Arial" pitchFamily="34" charset="0"/>
                          <a:cs typeface="Arial" pitchFamily="34" charset="0"/>
                        </a:rPr>
                        <a:t>Tookitaki</a:t>
                      </a:r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 Holding Pte. Ltd.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complex financial instruments for financial reporting purpose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0219922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VASI Shipping Pte Ltd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Preparation of Business Plan and Information Memorandum (Investor Presentation)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6162310"/>
                  </a:ext>
                </a:extLst>
              </a:tr>
              <a:tr h="307324">
                <a:tc>
                  <a:txBody>
                    <a:bodyPr/>
                    <a:lstStyle/>
                    <a:p>
                      <a:pPr algn="l"/>
                      <a:r>
                        <a:rPr lang="en-US" sz="1200" b="1" dirty="0">
                          <a:latin typeface="Arial" pitchFamily="34" charset="0"/>
                          <a:cs typeface="Arial" pitchFamily="34" charset="0"/>
                        </a:rPr>
                        <a:t> AI Palette Pte. Limited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itchFamily="34" charset="0"/>
                          <a:cs typeface="Arial" pitchFamily="34" charset="0"/>
                        </a:rPr>
                        <a:t>Valuation of employee stock options for financial reporting purpose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0503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5883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3CCC44-28C1-4D04-8205-9D593E09C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74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Selective Due Diligence Clients</a:t>
            </a:r>
            <a:br>
              <a:rPr lang="en-IN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en-IN" sz="26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3B8C08-9A3E-47A7-90AE-C63BD2EF1B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9912343"/>
              </p:ext>
            </p:extLst>
          </p:nvPr>
        </p:nvGraphicFramePr>
        <p:xfrm>
          <a:off x="294545" y="1144261"/>
          <a:ext cx="8555841" cy="557320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71983">
                  <a:extLst>
                    <a:ext uri="{9D8B030D-6E8A-4147-A177-3AD203B41FA5}">
                      <a16:colId xmlns:a16="http://schemas.microsoft.com/office/drawing/2014/main" val="3710973135"/>
                    </a:ext>
                  </a:extLst>
                </a:gridCol>
                <a:gridCol w="1968493">
                  <a:extLst>
                    <a:ext uri="{9D8B030D-6E8A-4147-A177-3AD203B41FA5}">
                      <a16:colId xmlns:a16="http://schemas.microsoft.com/office/drawing/2014/main" val="3467930431"/>
                    </a:ext>
                  </a:extLst>
                </a:gridCol>
                <a:gridCol w="2183642">
                  <a:extLst>
                    <a:ext uri="{9D8B030D-6E8A-4147-A177-3AD203B41FA5}">
                      <a16:colId xmlns:a16="http://schemas.microsoft.com/office/drawing/2014/main" val="3977939149"/>
                    </a:ext>
                  </a:extLst>
                </a:gridCol>
                <a:gridCol w="2831723">
                  <a:extLst>
                    <a:ext uri="{9D8B030D-6E8A-4147-A177-3AD203B41FA5}">
                      <a16:colId xmlns:a16="http://schemas.microsoft.com/office/drawing/2014/main" val="3508297262"/>
                    </a:ext>
                  </a:extLst>
                </a:gridCol>
              </a:tblGrid>
              <a:tr h="298354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Industry/Sector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Investor/Lender</a:t>
                      </a:r>
                      <a:endParaRPr lang="en-US" sz="12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Target Business/Company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Our Scope of Work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781770"/>
                  </a:ext>
                </a:extLst>
              </a:tr>
              <a:tr h="298354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Education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DMI Finance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Educomp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Infrastructure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 Due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28016"/>
                  </a:ext>
                </a:extLst>
              </a:tr>
              <a:tr h="298354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Real Estate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DMI Finance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Panchsheel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Buildtech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Receivables Audit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2231504"/>
                  </a:ext>
                </a:extLst>
              </a:tr>
              <a:tr h="42383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Real Estate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DMI Finance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Apex Kremlin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Receivables Audit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8540168"/>
                  </a:ext>
                </a:extLst>
              </a:tr>
              <a:tr h="44847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On Demand Food Delivery</a:t>
                      </a:r>
                      <a:endParaRPr lang="en-US" sz="12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LetsVenture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Network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TravelKhana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815579"/>
                  </a:ext>
                </a:extLst>
              </a:tr>
              <a:tr h="44847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Online Gaming Services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Waterbridge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Venture Fund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9Stacks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015735"/>
                  </a:ext>
                </a:extLst>
              </a:tr>
              <a:tr h="298354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B2B Ecommerce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Waterbridge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Venture Fund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Bijnis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- </a:t>
                      </a: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Apke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Business </a:t>
                      </a: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ki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App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 &amp; Commercial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562407"/>
                  </a:ext>
                </a:extLst>
              </a:tr>
              <a:tr h="44847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Bike Rental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SQue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Capital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ONN Bikes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Tax, Secretarial Diligence &amp; Legal Documentation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749741"/>
                  </a:ext>
                </a:extLst>
              </a:tr>
              <a:tr h="298354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Air Purifier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Urbanext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Ventures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Clarico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0370162"/>
                  </a:ext>
                </a:extLst>
              </a:tr>
              <a:tr h="44847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Infrastructural Design Services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Singapore Angel Networks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Glue Design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882443"/>
                  </a:ext>
                </a:extLst>
              </a:tr>
              <a:tr h="44847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Infrastructure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Infraco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Asia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Palogix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Infrastructure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Diligence of Project Cost and Advisory on Legal Structure of Joint Venture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300386"/>
                  </a:ext>
                </a:extLst>
              </a:tr>
              <a:tr h="44847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Sports Venue Aggregator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Rovo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Pte. Ltd.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Book N Play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Due Diligence, Transaction Support and Post Transaction Integration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566625"/>
                  </a:ext>
                </a:extLst>
              </a:tr>
              <a:tr h="44847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Warehousing Automation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SIDBI Venture Capital Fund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Falcon </a:t>
                      </a: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Autotech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Vendor Due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743158"/>
                  </a:ext>
                </a:extLst>
              </a:tr>
              <a:tr h="44847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Forging &amp; Machining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CanBank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Venture Capital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Him </a:t>
                      </a: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Teknoforge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3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240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3CCC44-28C1-4D04-8205-9D593E09C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74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Selective Due Diligence Clients</a:t>
            </a:r>
            <a:br>
              <a:rPr lang="en-IN" sz="2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en-IN" sz="26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3B8C08-9A3E-47A7-90AE-C63BD2EF1B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4959321"/>
              </p:ext>
            </p:extLst>
          </p:nvPr>
        </p:nvGraphicFramePr>
        <p:xfrm>
          <a:off x="294545" y="1135634"/>
          <a:ext cx="8555841" cy="551260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71983">
                  <a:extLst>
                    <a:ext uri="{9D8B030D-6E8A-4147-A177-3AD203B41FA5}">
                      <a16:colId xmlns:a16="http://schemas.microsoft.com/office/drawing/2014/main" val="3710973135"/>
                    </a:ext>
                  </a:extLst>
                </a:gridCol>
                <a:gridCol w="1982141">
                  <a:extLst>
                    <a:ext uri="{9D8B030D-6E8A-4147-A177-3AD203B41FA5}">
                      <a16:colId xmlns:a16="http://schemas.microsoft.com/office/drawing/2014/main" val="3467930431"/>
                    </a:ext>
                  </a:extLst>
                </a:gridCol>
                <a:gridCol w="2292824">
                  <a:extLst>
                    <a:ext uri="{9D8B030D-6E8A-4147-A177-3AD203B41FA5}">
                      <a16:colId xmlns:a16="http://schemas.microsoft.com/office/drawing/2014/main" val="3977939149"/>
                    </a:ext>
                  </a:extLst>
                </a:gridCol>
                <a:gridCol w="2708893">
                  <a:extLst>
                    <a:ext uri="{9D8B030D-6E8A-4147-A177-3AD203B41FA5}">
                      <a16:colId xmlns:a16="http://schemas.microsoft.com/office/drawing/2014/main" val="3508297262"/>
                    </a:ext>
                  </a:extLst>
                </a:gridCol>
              </a:tblGrid>
              <a:tr h="281410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Industry/Sector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Investor/Lender</a:t>
                      </a:r>
                      <a:endParaRPr lang="en-US" sz="1200" b="1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Target Business/Company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Our Scope of Work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781770"/>
                  </a:ext>
                </a:extLst>
              </a:tr>
              <a:tr h="281410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Gym Aggregator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LetsVenture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Network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Book Your Gym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2231504"/>
                  </a:ext>
                </a:extLst>
              </a:tr>
              <a:tr h="44603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Lifestyle Aggregator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SQue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Capital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Flavours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Club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Tax, Secretarial Diligence &amp; Legal Documentation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815579"/>
                  </a:ext>
                </a:extLst>
              </a:tr>
              <a:tr h="44603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Pharmaceuticals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CanBank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Venture Capital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Twenty First Century Pharmaceuticals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015735"/>
                  </a:ext>
                </a:extLst>
              </a:tr>
              <a:tr h="44603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Enterprise Travel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Grace Capital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Shorebird Technologies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562407"/>
                  </a:ext>
                </a:extLst>
              </a:tr>
              <a:tr h="44603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Marketing Software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LetsVenture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Network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Betaout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749741"/>
                  </a:ext>
                </a:extLst>
              </a:tr>
              <a:tr h="281410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Pharmaceuticals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Geeta Pharmaceuticals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BKRS Pharmaceuticals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0370162"/>
                  </a:ext>
                </a:extLst>
              </a:tr>
              <a:tr h="44603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Utility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Singapore Angel Network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BiClins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882443"/>
                  </a:ext>
                </a:extLst>
              </a:tr>
              <a:tr h="281410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Sports Equipment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Singapore Angel Network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Stancebeam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 &amp; Tax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300386"/>
                  </a:ext>
                </a:extLst>
              </a:tr>
              <a:tr h="281410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Generic Drugs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Singapore Angel Network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Dava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Dost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566625"/>
                  </a:ext>
                </a:extLst>
              </a:tr>
              <a:tr h="281410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Gym Aggregator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Grace Capital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Growfitter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366373"/>
                  </a:ext>
                </a:extLst>
              </a:tr>
              <a:tr h="281410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Education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LetsVenture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Network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Brainy Batch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901896"/>
                  </a:ext>
                </a:extLst>
              </a:tr>
              <a:tr h="44603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Enterprise Mobility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Singapore Angel Network and </a:t>
                      </a: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LetsVenture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Network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Falcon Bricks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467768"/>
                  </a:ext>
                </a:extLst>
              </a:tr>
              <a:tr h="39976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Personal Care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Vanesa Care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Arata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Financial, Tax &amp; Secretarial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148691"/>
                  </a:ext>
                </a:extLst>
              </a:tr>
              <a:tr h="399768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Ed-Tech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Imarticus</a:t>
                      </a: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Learning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Eckovation</a:t>
                      </a:r>
                      <a:endParaRPr lang="en-US" sz="1200" b="0" i="0" u="none" strike="noStrike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1200" b="0" i="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Financial &amp; Tax Diligence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7659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541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>
            <a:extLst>
              <a:ext uri="{FF2B5EF4-FFF2-40B4-BE49-F238E27FC236}">
                <a16:creationId xmlns:a16="http://schemas.microsoft.com/office/drawing/2014/main" id="{E9760CCB-6D3B-4457-B2F3-3683F6A52FB3}"/>
              </a:ext>
            </a:extLst>
          </p:cNvPr>
          <p:cNvSpPr/>
          <p:nvPr/>
        </p:nvSpPr>
        <p:spPr>
          <a:xfrm>
            <a:off x="0" y="5130800"/>
            <a:ext cx="6516552" cy="1563272"/>
          </a:xfrm>
          <a:custGeom>
            <a:avLst/>
            <a:gdLst/>
            <a:ahLst/>
            <a:cxnLst/>
            <a:rect l="l" t="t" r="r" b="b"/>
            <a:pathLst>
              <a:path w="7315200" h="5902959">
                <a:moveTo>
                  <a:pt x="0" y="5902905"/>
                </a:moveTo>
                <a:lnTo>
                  <a:pt x="7315200" y="5902905"/>
                </a:lnTo>
                <a:lnTo>
                  <a:pt x="7315200" y="0"/>
                </a:lnTo>
                <a:lnTo>
                  <a:pt x="0" y="0"/>
                </a:lnTo>
                <a:lnTo>
                  <a:pt x="0" y="5902905"/>
                </a:lnTo>
                <a:close/>
              </a:path>
            </a:pathLst>
          </a:custGeom>
          <a:solidFill>
            <a:srgbClr val="3BB3C3"/>
          </a:solidFill>
        </p:spPr>
        <p:txBody>
          <a:bodyPr wrap="square" lIns="0" tIns="0" rIns="0" bIns="0" rtlCol="0"/>
          <a:lstStyle/>
          <a:p>
            <a:endParaRPr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DB44E8-E1C6-4EBA-AE8E-43E481F271D6}"/>
              </a:ext>
            </a:extLst>
          </p:cNvPr>
          <p:cNvSpPr txBox="1"/>
          <p:nvPr/>
        </p:nvSpPr>
        <p:spPr>
          <a:xfrm>
            <a:off x="231325" y="1240069"/>
            <a:ext cx="602813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IN" sz="3600" b="1" dirty="0">
                <a:solidFill>
                  <a:srgbClr val="00335A"/>
                </a:solidFill>
                <a:latin typeface="Arial" pitchFamily="34" charset="0"/>
                <a:cs typeface="Arial" pitchFamily="34" charset="0"/>
              </a:rPr>
              <a:t>Contact 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FD2CB2-F50C-48EA-9044-0A22834DB92F}"/>
              </a:ext>
            </a:extLst>
          </p:cNvPr>
          <p:cNvSpPr txBox="1"/>
          <p:nvPr/>
        </p:nvSpPr>
        <p:spPr>
          <a:xfrm>
            <a:off x="2995081" y="3000293"/>
            <a:ext cx="3298687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Arial" pitchFamily="34" charset="0"/>
                <a:cs typeface="Arial" pitchFamily="34" charset="0"/>
              </a:rPr>
              <a:t>Gandharv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Jain</a:t>
            </a:r>
          </a:p>
          <a:p>
            <a:r>
              <a:rPr lang="en-US" sz="1400" dirty="0">
                <a:latin typeface="Arial" pitchFamily="34" charset="0"/>
                <a:cs typeface="Arial" pitchFamily="34" charset="0"/>
              </a:rPr>
              <a:t>M: +91 9899931962</a:t>
            </a:r>
          </a:p>
          <a:p>
            <a:r>
              <a:rPr lang="en-US" sz="1400" dirty="0">
                <a:latin typeface="Arial" pitchFamily="34" charset="0"/>
                <a:cs typeface="Arial" pitchFamily="34" charset="0"/>
              </a:rPr>
              <a:t>E: gjain@finvoxanalytics.com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5B460C-98DB-49B7-A458-6D62BB8776F0}"/>
              </a:ext>
            </a:extLst>
          </p:cNvPr>
          <p:cNvSpPr txBox="1"/>
          <p:nvPr/>
        </p:nvSpPr>
        <p:spPr>
          <a:xfrm>
            <a:off x="183825" y="2988418"/>
            <a:ext cx="3365350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latin typeface="Arial" pitchFamily="34" charset="0"/>
                <a:cs typeface="Arial" pitchFamily="34" charset="0"/>
              </a:rPr>
              <a:t>Amrish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latin typeface="Arial" pitchFamily="34" charset="0"/>
                <a:cs typeface="Arial" pitchFamily="34" charset="0"/>
              </a:rPr>
              <a:t>Garg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  <a:p>
            <a:r>
              <a:rPr lang="en-US" sz="1400" dirty="0">
                <a:latin typeface="Arial" pitchFamily="34" charset="0"/>
                <a:cs typeface="Arial" pitchFamily="34" charset="0"/>
              </a:rPr>
              <a:t>M: +91 9999981321</a:t>
            </a:r>
          </a:p>
          <a:p>
            <a:r>
              <a:rPr lang="en-US" sz="1400" dirty="0">
                <a:latin typeface="Arial" pitchFamily="34" charset="0"/>
                <a:cs typeface="Arial" pitchFamily="34" charset="0"/>
              </a:rPr>
              <a:t>E: agarg@finvoxanalytics.com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75FE14-F3B9-46CA-8544-1B06DC6B6E12}"/>
              </a:ext>
            </a:extLst>
          </p:cNvPr>
          <p:cNvSpPr txBox="1"/>
          <p:nvPr/>
        </p:nvSpPr>
        <p:spPr>
          <a:xfrm>
            <a:off x="332501" y="5427688"/>
            <a:ext cx="2096800" cy="9156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Gurugram - India</a:t>
            </a:r>
          </a:p>
          <a:p>
            <a:r>
              <a:rPr 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050" b="1" dirty="0">
              <a:latin typeface="Arial" pitchFamily="34" charset="0"/>
              <a:cs typeface="Arial" pitchFamily="34" charset="0"/>
            </a:endParaRPr>
          </a:p>
          <a:p>
            <a:r>
              <a:rPr lang="en-US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108,  2</a:t>
            </a:r>
            <a:r>
              <a:rPr lang="en-US" sz="105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nd</a:t>
            </a:r>
            <a:r>
              <a:rPr lang="en-US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Floor, </a:t>
            </a:r>
          </a:p>
          <a:p>
            <a:r>
              <a:rPr lang="en-US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Udyog </a:t>
            </a:r>
            <a:r>
              <a:rPr lang="en-US" sz="105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Vihar</a:t>
            </a:r>
            <a:r>
              <a:rPr lang="en-US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Phase I, Gurugram - 122016, India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D64CCF-E1D1-4CCF-A585-61D2E0195341}"/>
              </a:ext>
            </a:extLst>
          </p:cNvPr>
          <p:cNvSpPr txBox="1"/>
          <p:nvPr/>
        </p:nvSpPr>
        <p:spPr>
          <a:xfrm>
            <a:off x="2571158" y="5458465"/>
            <a:ext cx="2536959" cy="110030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New York - USA</a:t>
            </a:r>
          </a:p>
          <a:p>
            <a:endParaRPr lang="en-US" sz="1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355 Lexington Avenue, </a:t>
            </a:r>
          </a:p>
          <a:p>
            <a:r>
              <a:rPr 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Ste 401 New York, </a:t>
            </a:r>
          </a:p>
          <a:p>
            <a:r>
              <a:rPr 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NY 100017</a:t>
            </a:r>
          </a:p>
          <a:p>
            <a:endParaRPr lang="en-US" sz="105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21301F-BBE2-465C-A183-1B96335456AD}"/>
              </a:ext>
            </a:extLst>
          </p:cNvPr>
          <p:cNvSpPr txBox="1"/>
          <p:nvPr/>
        </p:nvSpPr>
        <p:spPr>
          <a:xfrm>
            <a:off x="6849053" y="5427688"/>
            <a:ext cx="2096800" cy="9694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1100" dirty="0"/>
              <a:t>Singapore</a:t>
            </a:r>
          </a:p>
          <a:p>
            <a:endParaRPr lang="en-US" sz="1100" dirty="0"/>
          </a:p>
          <a:p>
            <a:r>
              <a:rPr lang="en-US" sz="1100" dirty="0"/>
              <a:t>143 Cecil Street</a:t>
            </a:r>
          </a:p>
          <a:p>
            <a:r>
              <a:rPr lang="en-US" sz="1100" dirty="0"/>
              <a:t>25-04B GB Building</a:t>
            </a:r>
          </a:p>
          <a:p>
            <a:r>
              <a:rPr lang="en-US" sz="1100" dirty="0"/>
              <a:t>Singapore - 069542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80766C-1939-45F3-B0FE-E2D3FDC64930}"/>
              </a:ext>
            </a:extLst>
          </p:cNvPr>
          <p:cNvSpPr txBox="1"/>
          <p:nvPr/>
        </p:nvSpPr>
        <p:spPr>
          <a:xfrm>
            <a:off x="316835" y="6443351"/>
            <a:ext cx="3267357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www.finvoxanalytics.com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35A3DF-9AC1-3BD6-E339-0C8EA4972D23}"/>
              </a:ext>
            </a:extLst>
          </p:cNvPr>
          <p:cNvSpPr txBox="1"/>
          <p:nvPr/>
        </p:nvSpPr>
        <p:spPr>
          <a:xfrm>
            <a:off x="4543855" y="5431682"/>
            <a:ext cx="2536959" cy="110030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Toronto - Canada</a:t>
            </a:r>
          </a:p>
          <a:p>
            <a:endParaRPr lang="en-US" sz="1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18 King Street East, </a:t>
            </a:r>
          </a:p>
          <a:p>
            <a:r>
              <a:rPr 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Suite 1400 Toronto,</a:t>
            </a:r>
          </a:p>
          <a:p>
            <a:r>
              <a:rPr lang="en-US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ON M5C, 1C4, Canada</a:t>
            </a:r>
          </a:p>
          <a:p>
            <a:endParaRPr lang="en-US" sz="105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46F539-AFE9-B362-0B40-EF21DFAA2B95}"/>
              </a:ext>
            </a:extLst>
          </p:cNvPr>
          <p:cNvSpPr txBox="1"/>
          <p:nvPr/>
        </p:nvSpPr>
        <p:spPr>
          <a:xfrm>
            <a:off x="5661488" y="3000293"/>
            <a:ext cx="3298687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itchFamily="34" charset="0"/>
                <a:cs typeface="Arial" pitchFamily="34" charset="0"/>
              </a:rPr>
              <a:t>Arpit Vijay</a:t>
            </a:r>
          </a:p>
          <a:p>
            <a:r>
              <a:rPr lang="en-US" sz="1400" dirty="0">
                <a:latin typeface="Arial" pitchFamily="34" charset="0"/>
                <a:cs typeface="Arial" pitchFamily="34" charset="0"/>
              </a:rPr>
              <a:t>M: +91 78498 19319</a:t>
            </a:r>
          </a:p>
          <a:p>
            <a:r>
              <a:rPr lang="en-US" sz="1400" dirty="0">
                <a:latin typeface="Arial" pitchFamily="34" charset="0"/>
                <a:cs typeface="Arial" pitchFamily="34" charset="0"/>
              </a:rPr>
              <a:t>E: avijay@finvoxanalytics.com</a:t>
            </a:r>
          </a:p>
        </p:txBody>
      </p:sp>
    </p:spTree>
    <p:extLst>
      <p:ext uri="{BB962C8B-B14F-4D97-AF65-F5344CB8AC3E}">
        <p14:creationId xmlns:p14="http://schemas.microsoft.com/office/powerpoint/2010/main" val="3272926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 txBox="1"/>
          <p:nvPr/>
        </p:nvSpPr>
        <p:spPr>
          <a:xfrm>
            <a:off x="0" y="1163870"/>
            <a:ext cx="9144000" cy="1477328"/>
          </a:xfrm>
          <a:prstGeom prst="rect">
            <a:avLst/>
          </a:prstGeom>
        </p:spPr>
        <p:txBody>
          <a:bodyPr vert="horz" wrap="square" lIns="274320" tIns="0" rIns="274320" bIns="0" rtlCol="0">
            <a:spAutoFit/>
          </a:bodyPr>
          <a:lstStyle/>
          <a:p>
            <a:pPr marL="12700" marR="5715" algn="just">
              <a:spcBef>
                <a:spcPts val="600"/>
              </a:spcBef>
              <a:spcAft>
                <a:spcPts val="600"/>
              </a:spcAft>
              <a:buClr>
                <a:srgbClr val="00335A"/>
              </a:buClr>
            </a:pPr>
            <a:r>
              <a:rPr lang="en-US" sz="1600" dirty="0">
                <a:latin typeface="Arial" pitchFamily="34" charset="0"/>
                <a:ea typeface="Arial" charset="0"/>
                <a:cs typeface="Arial" pitchFamily="34" charset="0"/>
              </a:rPr>
              <a:t>A financial advisory firm with a team of </a:t>
            </a:r>
            <a:r>
              <a:rPr lang="en-US" sz="1600" b="1" dirty="0">
                <a:latin typeface="Arial" pitchFamily="34" charset="0"/>
                <a:ea typeface="Arial" charset="0"/>
                <a:cs typeface="Arial" pitchFamily="34" charset="0"/>
              </a:rPr>
              <a:t>50+ professionals </a:t>
            </a:r>
            <a:r>
              <a:rPr lang="en-US" sz="1600" dirty="0">
                <a:latin typeface="Arial" pitchFamily="34" charset="0"/>
                <a:ea typeface="Arial" charset="0"/>
                <a:cs typeface="Arial" pitchFamily="34" charset="0"/>
              </a:rPr>
              <a:t>offering high-quality transaction advisory and valuation services to clients across geographies </a:t>
            </a:r>
            <a:r>
              <a:rPr lang="en-US" sz="1600" b="1" i="1" dirty="0">
                <a:latin typeface="Arial" pitchFamily="34" charset="0"/>
                <a:ea typeface="Arial" charset="0"/>
                <a:cs typeface="Arial" pitchFamily="34" charset="0"/>
              </a:rPr>
              <a:t>(USA, Canada, Singapore, India, Middle East)</a:t>
            </a:r>
            <a:r>
              <a:rPr lang="en-US" sz="1600" dirty="0">
                <a:latin typeface="Arial" pitchFamily="34" charset="0"/>
                <a:ea typeface="Arial" charset="0"/>
                <a:cs typeface="Arial" pitchFamily="34" charset="0"/>
              </a:rPr>
              <a:t>. We have been recognized as </a:t>
            </a:r>
            <a:r>
              <a:rPr lang="en-US" sz="1600" b="1" dirty="0">
                <a:latin typeface="Arial" pitchFamily="34" charset="0"/>
                <a:ea typeface="Arial" charset="0"/>
                <a:cs typeface="Arial" pitchFamily="34" charset="0"/>
              </a:rPr>
              <a:t>one of the top 10 valuation consulting firms from Asia </a:t>
            </a:r>
            <a:r>
              <a:rPr lang="en-US" sz="1600" dirty="0">
                <a:latin typeface="Arial" pitchFamily="34" charset="0"/>
                <a:ea typeface="Arial" charset="0"/>
                <a:cs typeface="Arial" pitchFamily="34" charset="0"/>
              </a:rPr>
              <a:t>by </a:t>
            </a:r>
            <a:r>
              <a:rPr lang="en-US" sz="1600" i="1" dirty="0">
                <a:latin typeface="Arial" pitchFamily="34" charset="0"/>
                <a:ea typeface="Arial" charset="0"/>
                <a:cs typeface="Arial" pitchFamily="34" charset="0"/>
              </a:rPr>
              <a:t>Asia Business Outlook </a:t>
            </a:r>
            <a:r>
              <a:rPr lang="en-US" sz="1600" dirty="0">
                <a:latin typeface="Arial" pitchFamily="34" charset="0"/>
                <a:ea typeface="Arial" charset="0"/>
                <a:cs typeface="Arial" pitchFamily="34" charset="0"/>
              </a:rPr>
              <a:t>in 2022</a:t>
            </a:r>
            <a:r>
              <a:rPr lang="en-US" sz="1600" i="1" dirty="0">
                <a:latin typeface="Arial" pitchFamily="34" charset="0"/>
                <a:ea typeface="Arial" charset="0"/>
                <a:cs typeface="Arial" pitchFamily="34" charset="0"/>
              </a:rPr>
              <a:t>. </a:t>
            </a:r>
            <a:r>
              <a:rPr lang="en-IN" sz="1600" dirty="0">
                <a:latin typeface="Arial" pitchFamily="34" charset="0"/>
                <a:ea typeface="Arial" charset="0"/>
                <a:cs typeface="Arial" pitchFamily="34" charset="0"/>
              </a:rPr>
              <a:t>We are </a:t>
            </a:r>
            <a:r>
              <a:rPr lang="en-IN" sz="1600" b="1" dirty="0">
                <a:latin typeface="Arial" pitchFamily="34" charset="0"/>
                <a:ea typeface="Arial" charset="0"/>
                <a:cs typeface="Arial" pitchFamily="34" charset="0"/>
              </a:rPr>
              <a:t>registered valuers </a:t>
            </a:r>
            <a:r>
              <a:rPr lang="en-IN" sz="1600" dirty="0">
                <a:latin typeface="Arial" pitchFamily="34" charset="0"/>
                <a:ea typeface="Arial" charset="0"/>
                <a:cs typeface="Arial" pitchFamily="34" charset="0"/>
              </a:rPr>
              <a:t>for the </a:t>
            </a:r>
            <a:r>
              <a:rPr lang="en-IN" sz="1600" b="1" dirty="0">
                <a:latin typeface="Arial" pitchFamily="34" charset="0"/>
                <a:ea typeface="Arial" charset="0"/>
                <a:cs typeface="Arial" pitchFamily="34" charset="0"/>
              </a:rPr>
              <a:t>Securities and Financial Assets Class. </a:t>
            </a:r>
            <a:r>
              <a:rPr lang="en-IN" sz="1600" dirty="0">
                <a:latin typeface="Arial" pitchFamily="34" charset="0"/>
                <a:ea typeface="Arial" charset="0"/>
                <a:cs typeface="Arial" pitchFamily="34" charset="0"/>
              </a:rPr>
              <a:t>We </a:t>
            </a:r>
            <a:r>
              <a:rPr lang="en-US" sz="1600" dirty="0">
                <a:latin typeface="Arial" pitchFamily="34" charset="0"/>
                <a:ea typeface="Arial" charset="0"/>
                <a:cs typeface="Arial" pitchFamily="34" charset="0"/>
              </a:rPr>
              <a:t>specialize in business consulting, valuation, due diligence, transaction advisory, and compliance services. </a:t>
            </a:r>
            <a:endParaRPr lang="en-IN" sz="16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62" name="TextBox 24">
            <a:extLst>
              <a:ext uri="{FF2B5EF4-FFF2-40B4-BE49-F238E27FC236}">
                <a16:creationId xmlns:a16="http://schemas.microsoft.com/office/drawing/2014/main" id="{19121DDE-6CF8-4307-9F94-1DD9ACE76257}"/>
              </a:ext>
            </a:extLst>
          </p:cNvPr>
          <p:cNvSpPr txBox="1"/>
          <p:nvPr/>
        </p:nvSpPr>
        <p:spPr>
          <a:xfrm>
            <a:off x="1774236" y="2846245"/>
            <a:ext cx="26038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lnSpc>
                <a:spcPts val="1600"/>
              </a:lnSpc>
              <a:spcAft>
                <a:spcPts val="600"/>
              </a:spcAft>
              <a:defRPr sz="1700">
                <a:cs typeface="Arial" pitchFamily="34" charset="0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>
              <a:lnSpc>
                <a:spcPts val="2000"/>
              </a:lnSpc>
            </a:pPr>
            <a:r>
              <a:rPr lang="en-IN" sz="1500" dirty="0">
                <a:latin typeface="Arial" pitchFamily="34" charset="0"/>
                <a:ea typeface="Arial" charset="0"/>
              </a:rPr>
              <a:t>Valuation assignments conducted across industries and geographies.</a:t>
            </a:r>
            <a:endParaRPr lang="id-ID" sz="1500" dirty="0">
              <a:latin typeface="Arial" pitchFamily="34" charset="0"/>
              <a:ea typeface="Arial" charset="0"/>
            </a:endParaRPr>
          </a:p>
        </p:txBody>
      </p:sp>
      <p:sp>
        <p:nvSpPr>
          <p:cNvPr id="100" name="Rounded Rectangle 12">
            <a:extLst>
              <a:ext uri="{FF2B5EF4-FFF2-40B4-BE49-F238E27FC236}">
                <a16:creationId xmlns:a16="http://schemas.microsoft.com/office/drawing/2014/main" id="{5DB7853D-39E6-41D6-885D-1799885E58D5}"/>
              </a:ext>
            </a:extLst>
          </p:cNvPr>
          <p:cNvSpPr/>
          <p:nvPr/>
        </p:nvSpPr>
        <p:spPr>
          <a:xfrm>
            <a:off x="693179" y="2767368"/>
            <a:ext cx="1019097" cy="998616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latin typeface="Arial" pitchFamily="34" charset="0"/>
                <a:ea typeface="Arial" charset="0"/>
                <a:cs typeface="Arial" pitchFamily="34" charset="0"/>
              </a:rPr>
              <a:t>5000</a:t>
            </a:r>
            <a:r>
              <a:rPr lang="en-US" sz="2400" b="1" baseline="18000" dirty="0">
                <a:latin typeface="Arial" pitchFamily="34" charset="0"/>
                <a:ea typeface="Arial" charset="0"/>
                <a:cs typeface="Arial" pitchFamily="34" charset="0"/>
              </a:rPr>
              <a:t>+</a:t>
            </a:r>
            <a:endParaRPr lang="id-ID" sz="2400" b="1" baseline="180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5" name="Rounded Rectangle 12">
            <a:extLst>
              <a:ext uri="{FF2B5EF4-FFF2-40B4-BE49-F238E27FC236}">
                <a16:creationId xmlns:a16="http://schemas.microsoft.com/office/drawing/2014/main" id="{4EC539D3-43A2-4DA8-8D84-82FB5A6A4F23}"/>
              </a:ext>
            </a:extLst>
          </p:cNvPr>
          <p:cNvSpPr/>
          <p:nvPr/>
        </p:nvSpPr>
        <p:spPr>
          <a:xfrm>
            <a:off x="4784376" y="4234934"/>
            <a:ext cx="1019097" cy="99861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latin typeface="Arial" pitchFamily="34" charset="0"/>
                <a:ea typeface="Arial" charset="0"/>
                <a:cs typeface="Arial" pitchFamily="34" charset="0"/>
              </a:rPr>
              <a:t>500</a:t>
            </a:r>
            <a:r>
              <a:rPr lang="en-US" sz="2400" b="1" baseline="18000" dirty="0">
                <a:latin typeface="Arial" pitchFamily="34" charset="0"/>
                <a:ea typeface="Arial" charset="0"/>
                <a:cs typeface="Arial" pitchFamily="34" charset="0"/>
              </a:rPr>
              <a:t>+</a:t>
            </a:r>
            <a:endParaRPr lang="id-ID" sz="24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125" name="Rounded Rectangle 12">
            <a:extLst>
              <a:ext uri="{FF2B5EF4-FFF2-40B4-BE49-F238E27FC236}">
                <a16:creationId xmlns:a16="http://schemas.microsoft.com/office/drawing/2014/main" id="{D815E214-1114-4EAE-8352-692B6F5CA7B8}"/>
              </a:ext>
            </a:extLst>
          </p:cNvPr>
          <p:cNvSpPr/>
          <p:nvPr/>
        </p:nvSpPr>
        <p:spPr>
          <a:xfrm>
            <a:off x="693179" y="5628850"/>
            <a:ext cx="1019097" cy="99861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latin typeface="Arial" pitchFamily="34" charset="0"/>
                <a:ea typeface="Arial" charset="0"/>
                <a:cs typeface="Arial" pitchFamily="34" charset="0"/>
              </a:rPr>
              <a:t>$1Bn.</a:t>
            </a:r>
            <a:r>
              <a:rPr lang="en-US" sz="2400" b="1" baseline="20000" dirty="0">
                <a:latin typeface="Arial" pitchFamily="34" charset="0"/>
                <a:ea typeface="Arial" charset="0"/>
                <a:cs typeface="Arial" pitchFamily="34" charset="0"/>
              </a:rPr>
              <a:t>+</a:t>
            </a:r>
            <a:endParaRPr lang="id-ID" sz="2000" b="1" baseline="200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127" name="TextBox 24">
            <a:extLst>
              <a:ext uri="{FF2B5EF4-FFF2-40B4-BE49-F238E27FC236}">
                <a16:creationId xmlns:a16="http://schemas.microsoft.com/office/drawing/2014/main" id="{7F3CDEB3-71B5-4DC3-BB8E-6702F689510C}"/>
              </a:ext>
            </a:extLst>
          </p:cNvPr>
          <p:cNvSpPr txBox="1"/>
          <p:nvPr/>
        </p:nvSpPr>
        <p:spPr>
          <a:xfrm>
            <a:off x="1774234" y="5677268"/>
            <a:ext cx="260380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lnSpc>
                <a:spcPts val="1600"/>
              </a:lnSpc>
              <a:spcAft>
                <a:spcPts val="600"/>
              </a:spcAft>
              <a:defRPr sz="1700">
                <a:cs typeface="Arial" pitchFamily="34" charset="0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>
              <a:lnSpc>
                <a:spcPts val="2000"/>
              </a:lnSpc>
            </a:pPr>
            <a:r>
              <a:rPr lang="en-IN" sz="1500" dirty="0">
                <a:latin typeface="Arial" pitchFamily="34" charset="0"/>
                <a:ea typeface="Arial" charset="0"/>
              </a:rPr>
              <a:t>Worth of M&amp;A, private equity and debt raising assignments executed.</a:t>
            </a:r>
            <a:endParaRPr lang="id-ID" sz="1500" dirty="0">
              <a:latin typeface="Arial" pitchFamily="34" charset="0"/>
              <a:ea typeface="Arial" charset="0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5AD3F37C-C0A4-466A-9E73-756B0BEE4425}"/>
              </a:ext>
            </a:extLst>
          </p:cNvPr>
          <p:cNvGrpSpPr/>
          <p:nvPr/>
        </p:nvGrpSpPr>
        <p:grpSpPr>
          <a:xfrm>
            <a:off x="4784376" y="2768205"/>
            <a:ext cx="1019097" cy="998444"/>
            <a:chOff x="883977" y="4432784"/>
            <a:chExt cx="1783906" cy="14650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8" name="Rounded Rectangle 29">
              <a:extLst>
                <a:ext uri="{FF2B5EF4-FFF2-40B4-BE49-F238E27FC236}">
                  <a16:creationId xmlns:a16="http://schemas.microsoft.com/office/drawing/2014/main" id="{6CFFA9AD-38DC-435A-8E6D-608DD22030F8}"/>
                </a:ext>
              </a:extLst>
            </p:cNvPr>
            <p:cNvSpPr/>
            <p:nvPr/>
          </p:nvSpPr>
          <p:spPr>
            <a:xfrm>
              <a:off x="883977" y="4432784"/>
              <a:ext cx="1783906" cy="1465068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 dirty="0">
                <a:latin typeface="Arial" pitchFamily="34" charset="0"/>
                <a:ea typeface="Arial" charset="0"/>
                <a:cs typeface="Arial" pitchFamily="34" charset="0"/>
              </a:endParaRP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7510A9C1-4F06-428F-B3D9-2069E1D9C93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44400" y="4826469"/>
              <a:ext cx="1097280" cy="564619"/>
              <a:chOff x="11552238" y="280988"/>
              <a:chExt cx="327025" cy="168275"/>
            </a:xfrm>
            <a:solidFill>
              <a:schemeClr val="bg1">
                <a:lumMod val="95000"/>
              </a:schemeClr>
            </a:solidFill>
          </p:grpSpPr>
          <p:sp>
            <p:nvSpPr>
              <p:cNvPr id="140" name="Freeform 253">
                <a:extLst>
                  <a:ext uri="{FF2B5EF4-FFF2-40B4-BE49-F238E27FC236}">
                    <a16:creationId xmlns:a16="http://schemas.microsoft.com/office/drawing/2014/main" id="{5537E3E6-58C8-4A0A-99C0-03C4E5BB2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28438" y="280988"/>
                <a:ext cx="174625" cy="168275"/>
              </a:xfrm>
              <a:custGeom>
                <a:avLst/>
                <a:gdLst>
                  <a:gd name="T0" fmla="*/ 62 w 68"/>
                  <a:gd name="T1" fmla="*/ 52 h 66"/>
                  <a:gd name="T2" fmla="*/ 44 w 68"/>
                  <a:gd name="T3" fmla="*/ 44 h 66"/>
                  <a:gd name="T4" fmla="*/ 45 w 68"/>
                  <a:gd name="T5" fmla="*/ 37 h 66"/>
                  <a:gd name="T6" fmla="*/ 46 w 68"/>
                  <a:gd name="T7" fmla="*/ 35 h 66"/>
                  <a:gd name="T8" fmla="*/ 46 w 68"/>
                  <a:gd name="T9" fmla="*/ 35 h 66"/>
                  <a:gd name="T10" fmla="*/ 51 w 68"/>
                  <a:gd name="T11" fmla="*/ 18 h 66"/>
                  <a:gd name="T12" fmla="*/ 34 w 68"/>
                  <a:gd name="T13" fmla="*/ 0 h 66"/>
                  <a:gd name="T14" fmla="*/ 34 w 68"/>
                  <a:gd name="T15" fmla="*/ 0 h 66"/>
                  <a:gd name="T16" fmla="*/ 34 w 68"/>
                  <a:gd name="T17" fmla="*/ 0 h 66"/>
                  <a:gd name="T18" fmla="*/ 34 w 68"/>
                  <a:gd name="T19" fmla="*/ 0 h 66"/>
                  <a:gd name="T20" fmla="*/ 34 w 68"/>
                  <a:gd name="T21" fmla="*/ 0 h 66"/>
                  <a:gd name="T22" fmla="*/ 17 w 68"/>
                  <a:gd name="T23" fmla="*/ 18 h 66"/>
                  <a:gd name="T24" fmla="*/ 22 w 68"/>
                  <a:gd name="T25" fmla="*/ 35 h 66"/>
                  <a:gd name="T26" fmla="*/ 22 w 68"/>
                  <a:gd name="T27" fmla="*/ 35 h 66"/>
                  <a:gd name="T28" fmla="*/ 22 w 68"/>
                  <a:gd name="T29" fmla="*/ 35 h 66"/>
                  <a:gd name="T30" fmla="*/ 23 w 68"/>
                  <a:gd name="T31" fmla="*/ 37 h 66"/>
                  <a:gd name="T32" fmla="*/ 24 w 68"/>
                  <a:gd name="T33" fmla="*/ 44 h 66"/>
                  <a:gd name="T34" fmla="*/ 6 w 68"/>
                  <a:gd name="T35" fmla="*/ 52 h 66"/>
                  <a:gd name="T36" fmla="*/ 0 w 68"/>
                  <a:gd name="T37" fmla="*/ 59 h 66"/>
                  <a:gd name="T38" fmla="*/ 0 w 68"/>
                  <a:gd name="T39" fmla="*/ 66 h 66"/>
                  <a:gd name="T40" fmla="*/ 68 w 68"/>
                  <a:gd name="T41" fmla="*/ 66 h 66"/>
                  <a:gd name="T42" fmla="*/ 68 w 68"/>
                  <a:gd name="T43" fmla="*/ 59 h 66"/>
                  <a:gd name="T44" fmla="*/ 62 w 68"/>
                  <a:gd name="T45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66">
                    <a:moveTo>
                      <a:pt x="62" y="52"/>
                    </a:moveTo>
                    <a:cubicBezTo>
                      <a:pt x="62" y="52"/>
                      <a:pt x="46" y="48"/>
                      <a:pt x="44" y="44"/>
                    </a:cubicBezTo>
                    <a:cubicBezTo>
                      <a:pt x="43" y="42"/>
                      <a:pt x="44" y="39"/>
                      <a:pt x="45" y="37"/>
                    </a:cubicBezTo>
                    <a:cubicBezTo>
                      <a:pt x="46" y="37"/>
                      <a:pt x="46" y="36"/>
                      <a:pt x="46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9" y="31"/>
                      <a:pt x="51" y="25"/>
                      <a:pt x="51" y="18"/>
                    </a:cubicBezTo>
                    <a:cubicBezTo>
                      <a:pt x="52" y="8"/>
                      <a:pt x="4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6" y="8"/>
                      <a:pt x="17" y="18"/>
                    </a:cubicBezTo>
                    <a:cubicBezTo>
                      <a:pt x="17" y="25"/>
                      <a:pt x="19" y="31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6"/>
                      <a:pt x="22" y="37"/>
                      <a:pt x="23" y="37"/>
                    </a:cubicBezTo>
                    <a:cubicBezTo>
                      <a:pt x="24" y="39"/>
                      <a:pt x="25" y="42"/>
                      <a:pt x="24" y="44"/>
                    </a:cubicBezTo>
                    <a:cubicBezTo>
                      <a:pt x="22" y="48"/>
                      <a:pt x="6" y="52"/>
                      <a:pt x="6" y="52"/>
                    </a:cubicBezTo>
                    <a:cubicBezTo>
                      <a:pt x="3" y="53"/>
                      <a:pt x="0" y="56"/>
                      <a:pt x="0" y="59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6"/>
                      <a:pt x="65" y="53"/>
                      <a:pt x="62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Arial" pitchFamily="34" charset="0"/>
                  <a:ea typeface="Arial" charset="0"/>
                  <a:cs typeface="Arial" pitchFamily="34" charset="0"/>
                </a:endParaRPr>
              </a:p>
            </p:txBody>
          </p:sp>
          <p:sp>
            <p:nvSpPr>
              <p:cNvPr id="141" name="Freeform 254">
                <a:extLst>
                  <a:ext uri="{FF2B5EF4-FFF2-40B4-BE49-F238E27FC236}">
                    <a16:creationId xmlns:a16="http://schemas.microsoft.com/office/drawing/2014/main" id="{D9E2E044-FD93-4DB4-AC59-39ABD5F44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84013" y="327025"/>
                <a:ext cx="95250" cy="122238"/>
              </a:xfrm>
              <a:custGeom>
                <a:avLst/>
                <a:gdLst>
                  <a:gd name="T0" fmla="*/ 33 w 37"/>
                  <a:gd name="T1" fmla="*/ 38 h 48"/>
                  <a:gd name="T2" fmla="*/ 33 w 37"/>
                  <a:gd name="T3" fmla="*/ 38 h 48"/>
                  <a:gd name="T4" fmla="*/ 20 w 37"/>
                  <a:gd name="T5" fmla="*/ 32 h 48"/>
                  <a:gd name="T6" fmla="*/ 21 w 37"/>
                  <a:gd name="T7" fmla="*/ 27 h 48"/>
                  <a:gd name="T8" fmla="*/ 22 w 37"/>
                  <a:gd name="T9" fmla="*/ 26 h 48"/>
                  <a:gd name="T10" fmla="*/ 22 w 37"/>
                  <a:gd name="T11" fmla="*/ 26 h 48"/>
                  <a:gd name="T12" fmla="*/ 25 w 37"/>
                  <a:gd name="T13" fmla="*/ 14 h 48"/>
                  <a:gd name="T14" fmla="*/ 13 w 37"/>
                  <a:gd name="T15" fmla="*/ 0 h 48"/>
                  <a:gd name="T16" fmla="*/ 13 w 37"/>
                  <a:gd name="T17" fmla="*/ 0 h 48"/>
                  <a:gd name="T18" fmla="*/ 13 w 37"/>
                  <a:gd name="T19" fmla="*/ 0 h 48"/>
                  <a:gd name="T20" fmla="*/ 13 w 37"/>
                  <a:gd name="T21" fmla="*/ 0 h 48"/>
                  <a:gd name="T22" fmla="*/ 13 w 37"/>
                  <a:gd name="T23" fmla="*/ 0 h 48"/>
                  <a:gd name="T24" fmla="*/ 0 w 37"/>
                  <a:gd name="T25" fmla="*/ 14 h 48"/>
                  <a:gd name="T26" fmla="*/ 4 w 37"/>
                  <a:gd name="T27" fmla="*/ 26 h 48"/>
                  <a:gd name="T28" fmla="*/ 4 w 37"/>
                  <a:gd name="T29" fmla="*/ 26 h 48"/>
                  <a:gd name="T30" fmla="*/ 4 w 37"/>
                  <a:gd name="T31" fmla="*/ 26 h 48"/>
                  <a:gd name="T32" fmla="*/ 5 w 37"/>
                  <a:gd name="T33" fmla="*/ 27 h 48"/>
                  <a:gd name="T34" fmla="*/ 5 w 37"/>
                  <a:gd name="T35" fmla="*/ 27 h 48"/>
                  <a:gd name="T36" fmla="*/ 14 w 37"/>
                  <a:gd name="T37" fmla="*/ 41 h 48"/>
                  <a:gd name="T38" fmla="*/ 14 w 37"/>
                  <a:gd name="T39" fmla="*/ 48 h 48"/>
                  <a:gd name="T40" fmla="*/ 37 w 37"/>
                  <a:gd name="T41" fmla="*/ 48 h 48"/>
                  <a:gd name="T42" fmla="*/ 37 w 37"/>
                  <a:gd name="T43" fmla="*/ 43 h 48"/>
                  <a:gd name="T44" fmla="*/ 33 w 37"/>
                  <a:gd name="T45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48">
                    <a:moveTo>
                      <a:pt x="33" y="38"/>
                    </a:move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38"/>
                      <a:pt x="22" y="35"/>
                      <a:pt x="20" y="32"/>
                    </a:cubicBezTo>
                    <a:cubicBezTo>
                      <a:pt x="19" y="30"/>
                      <a:pt x="20" y="28"/>
                      <a:pt x="21" y="27"/>
                    </a:cubicBezTo>
                    <a:cubicBezTo>
                      <a:pt x="21" y="27"/>
                      <a:pt x="21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4" y="23"/>
                      <a:pt x="25" y="19"/>
                      <a:pt x="25" y="14"/>
                    </a:cubicBezTo>
                    <a:cubicBezTo>
                      <a:pt x="25" y="6"/>
                      <a:pt x="20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9"/>
                      <a:pt x="2" y="23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10" y="30"/>
                      <a:pt x="14" y="35"/>
                      <a:pt x="14" y="41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41"/>
                      <a:pt x="35" y="39"/>
                      <a:pt x="33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Arial" pitchFamily="34" charset="0"/>
                  <a:ea typeface="Arial" charset="0"/>
                  <a:cs typeface="Arial" pitchFamily="34" charset="0"/>
                </a:endParaRPr>
              </a:p>
            </p:txBody>
          </p:sp>
          <p:sp>
            <p:nvSpPr>
              <p:cNvPr id="142" name="Freeform 255">
                <a:extLst>
                  <a:ext uri="{FF2B5EF4-FFF2-40B4-BE49-F238E27FC236}">
                    <a16:creationId xmlns:a16="http://schemas.microsoft.com/office/drawing/2014/main" id="{91B5AD99-E1D8-4226-A99A-60F5C110D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2238" y="327025"/>
                <a:ext cx="93663" cy="122238"/>
              </a:xfrm>
              <a:custGeom>
                <a:avLst/>
                <a:gdLst>
                  <a:gd name="T0" fmla="*/ 32 w 37"/>
                  <a:gd name="T1" fmla="*/ 27 h 48"/>
                  <a:gd name="T2" fmla="*/ 33 w 37"/>
                  <a:gd name="T3" fmla="*/ 26 h 48"/>
                  <a:gd name="T4" fmla="*/ 33 w 37"/>
                  <a:gd name="T5" fmla="*/ 26 h 48"/>
                  <a:gd name="T6" fmla="*/ 33 w 37"/>
                  <a:gd name="T7" fmla="*/ 26 h 48"/>
                  <a:gd name="T8" fmla="*/ 37 w 37"/>
                  <a:gd name="T9" fmla="*/ 14 h 48"/>
                  <a:gd name="T10" fmla="*/ 24 w 37"/>
                  <a:gd name="T11" fmla="*/ 0 h 48"/>
                  <a:gd name="T12" fmla="*/ 24 w 37"/>
                  <a:gd name="T13" fmla="*/ 0 h 48"/>
                  <a:gd name="T14" fmla="*/ 24 w 37"/>
                  <a:gd name="T15" fmla="*/ 0 h 48"/>
                  <a:gd name="T16" fmla="*/ 24 w 37"/>
                  <a:gd name="T17" fmla="*/ 0 h 48"/>
                  <a:gd name="T18" fmla="*/ 24 w 37"/>
                  <a:gd name="T19" fmla="*/ 0 h 48"/>
                  <a:gd name="T20" fmla="*/ 12 w 37"/>
                  <a:gd name="T21" fmla="*/ 14 h 48"/>
                  <a:gd name="T22" fmla="*/ 15 w 37"/>
                  <a:gd name="T23" fmla="*/ 26 h 48"/>
                  <a:gd name="T24" fmla="*/ 15 w 37"/>
                  <a:gd name="T25" fmla="*/ 26 h 48"/>
                  <a:gd name="T26" fmla="*/ 16 w 37"/>
                  <a:gd name="T27" fmla="*/ 27 h 48"/>
                  <a:gd name="T28" fmla="*/ 17 w 37"/>
                  <a:gd name="T29" fmla="*/ 32 h 48"/>
                  <a:gd name="T30" fmla="*/ 4 w 37"/>
                  <a:gd name="T31" fmla="*/ 38 h 48"/>
                  <a:gd name="T32" fmla="*/ 4 w 37"/>
                  <a:gd name="T33" fmla="*/ 38 h 48"/>
                  <a:gd name="T34" fmla="*/ 0 w 37"/>
                  <a:gd name="T35" fmla="*/ 43 h 48"/>
                  <a:gd name="T36" fmla="*/ 0 w 37"/>
                  <a:gd name="T37" fmla="*/ 48 h 48"/>
                  <a:gd name="T38" fmla="*/ 23 w 37"/>
                  <a:gd name="T39" fmla="*/ 48 h 48"/>
                  <a:gd name="T40" fmla="*/ 23 w 37"/>
                  <a:gd name="T41" fmla="*/ 41 h 48"/>
                  <a:gd name="T42" fmla="*/ 32 w 37"/>
                  <a:gd name="T43" fmla="*/ 27 h 48"/>
                  <a:gd name="T44" fmla="*/ 32 w 37"/>
                  <a:gd name="T45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48">
                    <a:moveTo>
                      <a:pt x="32" y="27"/>
                    </a:moveTo>
                    <a:cubicBezTo>
                      <a:pt x="33" y="27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5" y="23"/>
                      <a:pt x="37" y="19"/>
                      <a:pt x="37" y="14"/>
                    </a:cubicBezTo>
                    <a:cubicBezTo>
                      <a:pt x="37" y="6"/>
                      <a:pt x="31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7" y="0"/>
                      <a:pt x="12" y="6"/>
                      <a:pt x="12" y="14"/>
                    </a:cubicBezTo>
                    <a:cubicBezTo>
                      <a:pt x="12" y="19"/>
                      <a:pt x="13" y="23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6"/>
                      <a:pt x="16" y="27"/>
                      <a:pt x="16" y="27"/>
                    </a:cubicBezTo>
                    <a:cubicBezTo>
                      <a:pt x="17" y="28"/>
                      <a:pt x="18" y="30"/>
                      <a:pt x="17" y="32"/>
                    </a:cubicBezTo>
                    <a:cubicBezTo>
                      <a:pt x="15" y="35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9"/>
                      <a:pt x="0" y="41"/>
                      <a:pt x="0" y="4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5"/>
                      <a:pt x="27" y="30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latin typeface="Arial" pitchFamily="34" charset="0"/>
                  <a:ea typeface="Arial" charset="0"/>
                  <a:cs typeface="Arial" pitchFamily="34" charset="0"/>
                </a:endParaRPr>
              </a:p>
            </p:txBody>
          </p:sp>
        </p:grpSp>
      </p:grpSp>
      <p:sp>
        <p:nvSpPr>
          <p:cNvPr id="144" name="TextBox 24">
            <a:extLst>
              <a:ext uri="{FF2B5EF4-FFF2-40B4-BE49-F238E27FC236}">
                <a16:creationId xmlns:a16="http://schemas.microsoft.com/office/drawing/2014/main" id="{F28D7E4E-BEAF-4448-B12A-057DF474FD2A}"/>
              </a:ext>
            </a:extLst>
          </p:cNvPr>
          <p:cNvSpPr txBox="1"/>
          <p:nvPr/>
        </p:nvSpPr>
        <p:spPr>
          <a:xfrm>
            <a:off x="5895712" y="2733709"/>
            <a:ext cx="2736224" cy="1097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lnSpc>
                <a:spcPts val="1600"/>
              </a:lnSpc>
              <a:spcAft>
                <a:spcPts val="600"/>
              </a:spcAft>
              <a:defRPr sz="1700">
                <a:cs typeface="Arial" pitchFamily="34" charset="0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>
              <a:lnSpc>
                <a:spcPts val="2000"/>
              </a:lnSpc>
            </a:pPr>
            <a:r>
              <a:rPr lang="en-US" sz="1500" dirty="0">
                <a:latin typeface="Arial" pitchFamily="34" charset="0"/>
                <a:ea typeface="Arial" charset="0"/>
              </a:rPr>
              <a:t>Experienced team of Registered Valuers, CFAs, CAs, CPAs and Management Graduates</a:t>
            </a:r>
          </a:p>
        </p:txBody>
      </p:sp>
      <p:sp>
        <p:nvSpPr>
          <p:cNvPr id="146" name="Rounded Rectangle 12">
            <a:extLst>
              <a:ext uri="{FF2B5EF4-FFF2-40B4-BE49-F238E27FC236}">
                <a16:creationId xmlns:a16="http://schemas.microsoft.com/office/drawing/2014/main" id="{9AF5C545-C9E5-448B-AD17-452FDD914598}"/>
              </a:ext>
            </a:extLst>
          </p:cNvPr>
          <p:cNvSpPr/>
          <p:nvPr/>
        </p:nvSpPr>
        <p:spPr>
          <a:xfrm>
            <a:off x="4784376" y="5635172"/>
            <a:ext cx="1019097" cy="99861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latin typeface="Arial" pitchFamily="34" charset="0"/>
                <a:ea typeface="Arial" charset="0"/>
                <a:cs typeface="Arial" pitchFamily="34" charset="0"/>
              </a:rPr>
              <a:t>250</a:t>
            </a:r>
            <a:r>
              <a:rPr lang="en-US" sz="2400" b="1" baseline="18000" dirty="0">
                <a:latin typeface="Arial" pitchFamily="34" charset="0"/>
                <a:ea typeface="Arial" charset="0"/>
                <a:cs typeface="Arial" pitchFamily="34" charset="0"/>
              </a:rPr>
              <a:t>+</a:t>
            </a:r>
            <a:endParaRPr lang="id-ID" sz="2400" b="1" baseline="180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157" name="TextBox 24">
            <a:extLst>
              <a:ext uri="{FF2B5EF4-FFF2-40B4-BE49-F238E27FC236}">
                <a16:creationId xmlns:a16="http://schemas.microsoft.com/office/drawing/2014/main" id="{A4C62411-3A3B-4A9D-BC3A-D760A02BB837}"/>
              </a:ext>
            </a:extLst>
          </p:cNvPr>
          <p:cNvSpPr txBox="1"/>
          <p:nvPr/>
        </p:nvSpPr>
        <p:spPr>
          <a:xfrm>
            <a:off x="5886015" y="5544250"/>
            <a:ext cx="2608331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sz="1500" dirty="0">
                <a:latin typeface="Arial" pitchFamily="34" charset="0"/>
                <a:ea typeface="Arial" charset="0"/>
                <a:cs typeface="Arial" pitchFamily="34" charset="0"/>
              </a:rPr>
              <a:t>Due diligence conducted on target companies on behalf of Venture Capital / Angel Investors / NBFCs.</a:t>
            </a:r>
          </a:p>
        </p:txBody>
      </p:sp>
      <p:sp>
        <p:nvSpPr>
          <p:cNvPr id="160" name="Rounded Rectangle 12">
            <a:extLst>
              <a:ext uri="{FF2B5EF4-FFF2-40B4-BE49-F238E27FC236}">
                <a16:creationId xmlns:a16="http://schemas.microsoft.com/office/drawing/2014/main" id="{CE4CBA29-A49F-469E-9FDA-0F128455C6AE}"/>
              </a:ext>
            </a:extLst>
          </p:cNvPr>
          <p:cNvSpPr/>
          <p:nvPr/>
        </p:nvSpPr>
        <p:spPr>
          <a:xfrm>
            <a:off x="693178" y="4234934"/>
            <a:ext cx="1019097" cy="99861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>
                <a:latin typeface="Arial" pitchFamily="34" charset="0"/>
                <a:ea typeface="Arial" charset="0"/>
                <a:cs typeface="Arial" pitchFamily="34" charset="0"/>
              </a:rPr>
              <a:t>100</a:t>
            </a:r>
            <a:r>
              <a:rPr lang="en-US" sz="2400" b="1" baseline="18000">
                <a:latin typeface="Arial" pitchFamily="34" charset="0"/>
                <a:ea typeface="Arial" charset="0"/>
                <a:cs typeface="Arial" pitchFamily="34" charset="0"/>
              </a:rPr>
              <a:t>+</a:t>
            </a:r>
            <a:endParaRPr lang="id-ID" sz="2400" b="1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164" name="TextBox 24">
            <a:extLst>
              <a:ext uri="{FF2B5EF4-FFF2-40B4-BE49-F238E27FC236}">
                <a16:creationId xmlns:a16="http://schemas.microsoft.com/office/drawing/2014/main" id="{C8E107DA-B2CB-49DC-BF8D-886BF9A05ACB}"/>
              </a:ext>
            </a:extLst>
          </p:cNvPr>
          <p:cNvSpPr txBox="1"/>
          <p:nvPr/>
        </p:nvSpPr>
        <p:spPr>
          <a:xfrm>
            <a:off x="1755820" y="4151733"/>
            <a:ext cx="2603805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lnSpc>
                <a:spcPts val="1600"/>
              </a:lnSpc>
              <a:spcAft>
                <a:spcPts val="600"/>
              </a:spcAft>
              <a:defRPr sz="1700">
                <a:cs typeface="Arial" pitchFamily="34" charset="0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>
              <a:lnSpc>
                <a:spcPts val="2000"/>
              </a:lnSpc>
            </a:pPr>
            <a:r>
              <a:rPr lang="en-US" sz="1500" dirty="0">
                <a:latin typeface="Arial" pitchFamily="34" charset="0"/>
                <a:ea typeface="Arial" charset="0"/>
              </a:rPr>
              <a:t>Years of experience in corporate finance, valuation, transaction structuring, and financial advisory.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68CEFA-6424-4181-94D2-A97A797AEDB9}"/>
              </a:ext>
            </a:extLst>
          </p:cNvPr>
          <p:cNvSpPr txBox="1"/>
          <p:nvPr/>
        </p:nvSpPr>
        <p:spPr>
          <a:xfrm>
            <a:off x="5945007" y="4434571"/>
            <a:ext cx="2608332" cy="584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lnSpc>
                <a:spcPts val="1600"/>
              </a:lnSpc>
              <a:spcAft>
                <a:spcPts val="600"/>
              </a:spcAft>
              <a:defRPr sz="1700">
                <a:cs typeface="Arial" pitchFamily="34" charset="0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>
              <a:lnSpc>
                <a:spcPts val="2000"/>
              </a:lnSpc>
            </a:pPr>
            <a:r>
              <a:rPr lang="en-IN" sz="1500" dirty="0">
                <a:latin typeface="Arial" pitchFamily="34" charset="0"/>
                <a:ea typeface="Arial" charset="0"/>
              </a:rPr>
              <a:t>Clients including </a:t>
            </a:r>
            <a:r>
              <a:rPr lang="en-IN" sz="1500" b="1" dirty="0">
                <a:latin typeface="Arial" pitchFamily="34" charset="0"/>
                <a:ea typeface="Arial" charset="0"/>
              </a:rPr>
              <a:t>50+ Listed </a:t>
            </a:r>
            <a:r>
              <a:rPr lang="en-IN" sz="1500" dirty="0">
                <a:latin typeface="Arial" pitchFamily="34" charset="0"/>
                <a:ea typeface="Arial" charset="0"/>
              </a:rPr>
              <a:t>Companies</a:t>
            </a:r>
            <a:endParaRPr lang="en-US" sz="1500" dirty="0">
              <a:latin typeface="Arial" pitchFamily="34" charset="0"/>
              <a:ea typeface="Arial" charset="0"/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>
                <a:latin typeface="Arial" pitchFamily="34" charset="0"/>
                <a:ea typeface="Arial" charset="0"/>
                <a:cs typeface="Arial" pitchFamily="34" charset="0"/>
              </a:rPr>
              <a:pPr/>
              <a:t>2</a:t>
            </a:fld>
            <a:endParaRPr lang="en-US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DD0521-5AE7-CDFA-1D13-640CB77B7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About Us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855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bject 5"/>
          <p:cNvSpPr/>
          <p:nvPr/>
        </p:nvSpPr>
        <p:spPr>
          <a:xfrm>
            <a:off x="0" y="1021342"/>
            <a:ext cx="9144000" cy="5836658"/>
          </a:xfrm>
          <a:custGeom>
            <a:avLst/>
            <a:gdLst/>
            <a:ahLst/>
            <a:cxnLst/>
            <a:rect l="l" t="t" r="r" b="b"/>
            <a:pathLst>
              <a:path w="7315200" h="5902959">
                <a:moveTo>
                  <a:pt x="0" y="5902905"/>
                </a:moveTo>
                <a:lnTo>
                  <a:pt x="7315200" y="5902905"/>
                </a:lnTo>
                <a:lnTo>
                  <a:pt x="7315200" y="0"/>
                </a:lnTo>
                <a:lnTo>
                  <a:pt x="0" y="0"/>
                </a:lnTo>
                <a:lnTo>
                  <a:pt x="0" y="5902905"/>
                </a:lnTo>
                <a:close/>
              </a:path>
            </a:pathLst>
          </a:custGeom>
          <a:solidFill>
            <a:srgbClr val="CCDEE3">
              <a:alpha val="20000"/>
            </a:srgbClr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Up Arrow Callout 10"/>
          <p:cNvSpPr/>
          <p:nvPr/>
        </p:nvSpPr>
        <p:spPr>
          <a:xfrm>
            <a:off x="2844800" y="3270955"/>
            <a:ext cx="1587500" cy="1219200"/>
          </a:xfrm>
          <a:prstGeom prst="upArrowCallout">
            <a:avLst>
              <a:gd name="adj1" fmla="val 0"/>
              <a:gd name="adj2" fmla="val 14209"/>
              <a:gd name="adj3" fmla="val 25000"/>
              <a:gd name="adj4" fmla="val 81290"/>
            </a:avLst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bg1"/>
              </a:solidFill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7884" y="1358900"/>
            <a:ext cx="914400" cy="914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6463" r="14024"/>
          <a:stretch/>
        </p:blipFill>
        <p:spPr>
          <a:xfrm>
            <a:off x="2635960" y="1320801"/>
            <a:ext cx="1018267" cy="10922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174116" y="1059934"/>
            <a:ext cx="20425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b="1" dirty="0">
                <a:latin typeface="Arial" pitchFamily="34" charset="0"/>
                <a:ea typeface="Arial" charset="0"/>
                <a:cs typeface="Arial" pitchFamily="34" charset="0"/>
              </a:rPr>
              <a:t>Customized solutions</a:t>
            </a:r>
            <a:endParaRPr lang="en-US" sz="14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76800" y="1384300"/>
            <a:ext cx="1013342" cy="9271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27844" y="1072634"/>
            <a:ext cx="17489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b="1" dirty="0">
                <a:latin typeface="Arial" pitchFamily="34" charset="0"/>
                <a:ea typeface="Arial" charset="0"/>
                <a:cs typeface="Arial" pitchFamily="34" charset="0"/>
              </a:rPr>
              <a:t>Quality Assurance</a:t>
            </a:r>
            <a:endParaRPr lang="en-US" sz="14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89800" y="1257300"/>
            <a:ext cx="1219200" cy="12192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572544" y="1059934"/>
            <a:ext cx="26276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b="1" dirty="0">
                <a:latin typeface="Arial" pitchFamily="34" charset="0"/>
                <a:ea typeface="Arial" charset="0"/>
                <a:cs typeface="Arial" pitchFamily="34" charset="0"/>
              </a:rPr>
              <a:t>Competence without conflict</a:t>
            </a:r>
            <a:endParaRPr lang="en-US" sz="14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684" y="2400300"/>
            <a:ext cx="1778000" cy="75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Arial" pitchFamily="34" charset="0"/>
                <a:ea typeface="Arial" charset="0"/>
                <a:cs typeface="Arial" pitchFamily="34" charset="0"/>
              </a:rPr>
              <a:t>Focus exclusively on valuation and related advisory services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6008" y="2400300"/>
            <a:ext cx="1892300" cy="75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Arial" pitchFamily="34" charset="0"/>
                <a:ea typeface="Arial" charset="0"/>
                <a:cs typeface="Arial" pitchFamily="34" charset="0"/>
              </a:rPr>
              <a:t>Create new ideas and align our advice to the goals of our client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67200" y="2413000"/>
            <a:ext cx="2387600" cy="75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Arial" pitchFamily="34" charset="0"/>
                <a:ea typeface="Arial" charset="0"/>
                <a:cs typeface="Arial" pitchFamily="34" charset="0"/>
              </a:rPr>
              <a:t>Serve our clients with excellent domain knowledge to offer the best quality services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58000" y="2413000"/>
            <a:ext cx="2082800" cy="75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Arial" pitchFamily="34" charset="0"/>
                <a:ea typeface="Arial" charset="0"/>
                <a:cs typeface="Arial" pitchFamily="34" charset="0"/>
              </a:rPr>
              <a:t>We take pride in our ethics which are our core strength areas</a:t>
            </a:r>
          </a:p>
        </p:txBody>
      </p:sp>
      <p:sp>
        <p:nvSpPr>
          <p:cNvPr id="23" name="Up Arrow Callout 22"/>
          <p:cNvSpPr/>
          <p:nvPr/>
        </p:nvSpPr>
        <p:spPr>
          <a:xfrm rot="10800000">
            <a:off x="4470400" y="3575755"/>
            <a:ext cx="1587500" cy="1219200"/>
          </a:xfrm>
          <a:prstGeom prst="upArrowCallout">
            <a:avLst>
              <a:gd name="adj1" fmla="val 0"/>
              <a:gd name="adj2" fmla="val 14209"/>
              <a:gd name="adj3" fmla="val 25000"/>
              <a:gd name="adj4" fmla="val 8129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bg1"/>
              </a:solidFill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11500" y="3817055"/>
            <a:ext cx="105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itchFamily="34" charset="0"/>
                <a:ea typeface="Arial" charset="0"/>
                <a:cs typeface="Arial" pitchFamily="34" charset="0"/>
              </a:rPr>
              <a:t>Quality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483100" y="3829755"/>
            <a:ext cx="171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  <a:ea typeface="Arial" charset="0"/>
                <a:cs typeface="Arial" pitchFamily="34" charset="0"/>
              </a:rPr>
              <a:t>Commitment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303988" y="6402400"/>
            <a:ext cx="12474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85950" lvl="0" indent="-1885950" fontAlgn="base">
              <a:spcBef>
                <a:spcPct val="0"/>
              </a:spcBef>
              <a:spcAft>
                <a:spcPct val="0"/>
              </a:spcAft>
            </a:pPr>
            <a:r>
              <a:rPr lang="en-IN" sz="1400" b="1" dirty="0">
                <a:latin typeface="Arial" pitchFamily="34" charset="0"/>
                <a:ea typeface="Arial" charset="0"/>
                <a:cs typeface="Arial" pitchFamily="34" charset="0"/>
              </a:rPr>
              <a:t>Enthusiastic</a:t>
            </a:r>
            <a:endParaRPr lang="en-IN" sz="14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56627" y="6389700"/>
            <a:ext cx="14654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pitchFamily="34" charset="0"/>
                <a:ea typeface="Arial" charset="0"/>
                <a:cs typeface="Arial" pitchFamily="34" charset="0"/>
              </a:rPr>
              <a:t>Client focused </a:t>
            </a:r>
            <a:endParaRPr lang="en-US" sz="14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8200" y="4867322"/>
            <a:ext cx="21463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Arial" pitchFamily="34" charset="0"/>
                <a:ea typeface="Arial" charset="0"/>
                <a:cs typeface="Arial" pitchFamily="34" charset="0"/>
              </a:rPr>
              <a:t>We don’t work for the client; we work with the client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876800" y="4812694"/>
            <a:ext cx="4051300" cy="75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Arial" pitchFamily="34" charset="0"/>
                <a:ea typeface="Arial" charset="0"/>
                <a:cs typeface="Arial" pitchFamily="34" charset="0"/>
              </a:rPr>
              <a:t>We are enthusiastic about what we do and how we do it. Everyone in our team is an entrepreneur himself with high degree of motivation as well as responsibility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1F6FE"/>
              </a:clrFrom>
              <a:clrTo>
                <a:srgbClr val="F1F6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20800" y="5373510"/>
            <a:ext cx="1143000" cy="104085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325" b="1"/>
          <a:stretch/>
        </p:blipFill>
        <p:spPr>
          <a:xfrm>
            <a:off x="6400800" y="5494866"/>
            <a:ext cx="988181" cy="965200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>
            <a:off x="88900" y="3245555"/>
            <a:ext cx="8943975" cy="0"/>
          </a:xfrm>
          <a:prstGeom prst="line">
            <a:avLst/>
          </a:prstGeom>
          <a:ln w="3175" cmpd="sng">
            <a:solidFill>
              <a:srgbClr val="6A9F28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6200" y="4830233"/>
            <a:ext cx="8943975" cy="0"/>
          </a:xfrm>
          <a:prstGeom prst="line">
            <a:avLst/>
          </a:prstGeom>
          <a:ln w="3175" cmpd="sng">
            <a:solidFill>
              <a:srgbClr val="20568C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54628" y="1047234"/>
            <a:ext cx="18964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b="1" dirty="0">
                <a:latin typeface="Arial" pitchFamily="34" charset="0"/>
                <a:ea typeface="Arial" charset="0"/>
                <a:cs typeface="Arial" pitchFamily="34" charset="0"/>
              </a:rPr>
              <a:t>Focussed Approach</a:t>
            </a:r>
            <a:endParaRPr lang="en-US" sz="1400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71F917-81BA-0731-6D07-CED565D12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Our </a:t>
            </a:r>
            <a:r>
              <a:rPr lang="en-IN" sz="2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Value Proposition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213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5"/>
          <p:cNvSpPr/>
          <p:nvPr/>
        </p:nvSpPr>
        <p:spPr>
          <a:xfrm>
            <a:off x="-28796" y="1052583"/>
            <a:ext cx="9172795" cy="5830584"/>
          </a:xfrm>
          <a:custGeom>
            <a:avLst/>
            <a:gdLst/>
            <a:ahLst/>
            <a:cxnLst/>
            <a:rect l="l" t="t" r="r" b="b"/>
            <a:pathLst>
              <a:path w="7315200" h="5902959">
                <a:moveTo>
                  <a:pt x="0" y="5902905"/>
                </a:moveTo>
                <a:lnTo>
                  <a:pt x="7315200" y="5902905"/>
                </a:lnTo>
                <a:lnTo>
                  <a:pt x="7315200" y="0"/>
                </a:lnTo>
                <a:lnTo>
                  <a:pt x="0" y="0"/>
                </a:lnTo>
                <a:lnTo>
                  <a:pt x="0" y="5902905"/>
                </a:lnTo>
                <a:close/>
              </a:path>
            </a:pathLst>
          </a:custGeom>
          <a:solidFill>
            <a:srgbClr val="CCDEE3">
              <a:alpha val="20000"/>
            </a:srgbClr>
          </a:solidFill>
          <a:effectLst/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object 18"/>
          <p:cNvSpPr/>
          <p:nvPr/>
        </p:nvSpPr>
        <p:spPr>
          <a:xfrm>
            <a:off x="6307311" y="3506844"/>
            <a:ext cx="0" cy="3017520"/>
          </a:xfrm>
          <a:custGeom>
            <a:avLst/>
            <a:gdLst/>
            <a:ahLst/>
            <a:cxnLst/>
            <a:rect l="l" t="t" r="r" b="b"/>
            <a:pathLst>
              <a:path h="3047365">
                <a:moveTo>
                  <a:pt x="0" y="0"/>
                </a:moveTo>
                <a:lnTo>
                  <a:pt x="0" y="3046780"/>
                </a:lnTo>
              </a:path>
            </a:pathLst>
          </a:custGeom>
          <a:ln w="28575">
            <a:solidFill>
              <a:srgbClr val="40B4C3"/>
            </a:solidFill>
          </a:ln>
          <a:effectLst/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object 19"/>
          <p:cNvSpPr/>
          <p:nvPr/>
        </p:nvSpPr>
        <p:spPr>
          <a:xfrm>
            <a:off x="3161869" y="3479135"/>
            <a:ext cx="0" cy="3017520"/>
          </a:xfrm>
          <a:custGeom>
            <a:avLst/>
            <a:gdLst/>
            <a:ahLst/>
            <a:cxnLst/>
            <a:rect l="l" t="t" r="r" b="b"/>
            <a:pathLst>
              <a:path h="3047365">
                <a:moveTo>
                  <a:pt x="0" y="0"/>
                </a:moveTo>
                <a:lnTo>
                  <a:pt x="0" y="3046780"/>
                </a:lnTo>
              </a:path>
            </a:pathLst>
          </a:custGeom>
          <a:ln w="28575">
            <a:solidFill>
              <a:schemeClr val="accent1">
                <a:lumMod val="60000"/>
                <a:lumOff val="40000"/>
              </a:schemeClr>
            </a:solidFill>
          </a:ln>
          <a:effectLst/>
        </p:spPr>
        <p:txBody>
          <a:bodyPr wrap="square" lIns="0" tIns="0" rIns="0" bIns="0" rtlCol="0"/>
          <a:lstStyle/>
          <a:p>
            <a:endParaRPr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object 10"/>
          <p:cNvSpPr/>
          <p:nvPr/>
        </p:nvSpPr>
        <p:spPr>
          <a:xfrm>
            <a:off x="260111" y="3496599"/>
            <a:ext cx="0" cy="3017520"/>
          </a:xfrm>
          <a:custGeom>
            <a:avLst/>
            <a:gdLst/>
            <a:ahLst/>
            <a:cxnLst/>
            <a:rect l="l" t="t" r="r" b="b"/>
            <a:pathLst>
              <a:path h="3047365">
                <a:moveTo>
                  <a:pt x="0" y="0"/>
                </a:moveTo>
                <a:lnTo>
                  <a:pt x="0" y="3046780"/>
                </a:lnTo>
              </a:path>
            </a:pathLst>
          </a:custGeom>
          <a:ln w="28575">
            <a:solidFill>
              <a:schemeClr val="tx2">
                <a:lumMod val="60000"/>
                <a:lumOff val="40000"/>
              </a:schemeClr>
            </a:solidFill>
          </a:ln>
          <a:effectLst/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bject 11"/>
          <p:cNvSpPr/>
          <p:nvPr/>
        </p:nvSpPr>
        <p:spPr>
          <a:xfrm>
            <a:off x="6296470" y="1167866"/>
            <a:ext cx="2468880" cy="2377440"/>
          </a:xfrm>
          <a:custGeom>
            <a:avLst/>
            <a:gdLst/>
            <a:ahLst/>
            <a:cxnLst/>
            <a:rect l="l" t="t" r="r" b="b"/>
            <a:pathLst>
              <a:path w="1729104" h="1996440">
                <a:moveTo>
                  <a:pt x="0" y="0"/>
                </a:moveTo>
                <a:lnTo>
                  <a:pt x="0" y="1995934"/>
                </a:lnTo>
                <a:lnTo>
                  <a:pt x="1728529" y="997967"/>
                </a:lnTo>
                <a:lnTo>
                  <a:pt x="0" y="0"/>
                </a:lnTo>
                <a:close/>
              </a:path>
            </a:pathLst>
          </a:custGeom>
          <a:solidFill>
            <a:srgbClr val="40B4C3"/>
          </a:solidFill>
          <a:effectLst/>
        </p:spPr>
        <p:txBody>
          <a:bodyPr wrap="square" lIns="0" tIns="0" rIns="0" bIns="0" rtlCol="0"/>
          <a:lstStyle/>
          <a:p>
            <a:endParaRPr dirty="0">
              <a:solidFill>
                <a:srgbClr val="85C22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bject 12"/>
          <p:cNvSpPr txBox="1"/>
          <p:nvPr/>
        </p:nvSpPr>
        <p:spPr>
          <a:xfrm>
            <a:off x="6426241" y="1946367"/>
            <a:ext cx="1744899" cy="553998"/>
          </a:xfrm>
          <a:prstGeom prst="rect">
            <a:avLst/>
          </a:prstGeom>
          <a:effectLst/>
        </p:spPr>
        <p:txBody>
          <a:bodyPr vert="horz" wrap="square" lIns="0" tIns="0" rIns="0" bIns="0" rtlCol="0">
            <a:spAutoFit/>
          </a:bodyPr>
          <a:lstStyle/>
          <a:p>
            <a:pPr marL="12700" marR="288925">
              <a:lnSpc>
                <a:spcPct val="100000"/>
              </a:lnSpc>
            </a:pPr>
            <a:r>
              <a:rPr lang="en-US" b="1" spc="55" dirty="0">
                <a:solidFill>
                  <a:schemeClr val="bg1"/>
                </a:solidFill>
                <a:latin typeface="Arial" pitchFamily="34" charset="0"/>
                <a:ea typeface="Arial" charset="0"/>
                <a:cs typeface="Arial" pitchFamily="34" charset="0"/>
              </a:rPr>
              <a:t>Transaction Support</a:t>
            </a:r>
            <a:endParaRPr b="1" dirty="0">
              <a:solidFill>
                <a:schemeClr val="bg1"/>
              </a:solidFill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29" name="object 13"/>
          <p:cNvSpPr txBox="1"/>
          <p:nvPr/>
        </p:nvSpPr>
        <p:spPr>
          <a:xfrm>
            <a:off x="6472561" y="3514930"/>
            <a:ext cx="2447539" cy="18081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450" marR="5080" indent="-285750">
              <a:spcBef>
                <a:spcPts val="600"/>
              </a:spcBef>
              <a:buClr>
                <a:srgbClr val="40B4C3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spc="5" dirty="0">
                <a:latin typeface="Arial" pitchFamily="34" charset="0"/>
                <a:ea typeface="Arial" charset="0"/>
                <a:cs typeface="Arial" pitchFamily="34" charset="0"/>
              </a:rPr>
              <a:t>Due diligence</a:t>
            </a:r>
          </a:p>
          <a:p>
            <a:pPr marL="298450" marR="5080" indent="-285750">
              <a:spcBef>
                <a:spcPts val="600"/>
              </a:spcBef>
              <a:buClr>
                <a:srgbClr val="40B4C3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Negotiation</a:t>
            </a:r>
          </a:p>
          <a:p>
            <a:pPr marL="298450" marR="5080" indent="-285750">
              <a:spcBef>
                <a:spcPts val="600"/>
              </a:spcBef>
              <a:buClr>
                <a:srgbClr val="40B4C3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Legal documentation</a:t>
            </a:r>
          </a:p>
          <a:p>
            <a:pPr marL="298450" marR="5080" indent="-285750">
              <a:spcBef>
                <a:spcPts val="600"/>
              </a:spcBef>
              <a:buClr>
                <a:srgbClr val="40B4C3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Secretarial support</a:t>
            </a:r>
          </a:p>
          <a:p>
            <a:pPr marL="298450" marR="5080" indent="-285750">
              <a:spcBef>
                <a:spcPts val="600"/>
              </a:spcBef>
              <a:buClr>
                <a:srgbClr val="40B4C3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Portfolio Monitoring</a:t>
            </a:r>
          </a:p>
          <a:p>
            <a:pPr marL="298450" marR="5080" indent="-285750">
              <a:spcBef>
                <a:spcPts val="600"/>
              </a:spcBef>
              <a:buClr>
                <a:srgbClr val="40B4C3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Transaction Tax Support</a:t>
            </a:r>
          </a:p>
          <a:p>
            <a:pPr marL="298450" marR="5080" indent="-285750">
              <a:spcBef>
                <a:spcPts val="600"/>
              </a:spcBef>
              <a:buClr>
                <a:srgbClr val="40B4C3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India Entry Strategy</a:t>
            </a:r>
            <a:endParaRPr sz="1250" b="1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30" name="object 14"/>
          <p:cNvSpPr/>
          <p:nvPr/>
        </p:nvSpPr>
        <p:spPr>
          <a:xfrm>
            <a:off x="3146134" y="1167866"/>
            <a:ext cx="2468880" cy="2377440"/>
          </a:xfrm>
          <a:custGeom>
            <a:avLst/>
            <a:gdLst/>
            <a:ahLst/>
            <a:cxnLst/>
            <a:rect l="l" t="t" r="r" b="b"/>
            <a:pathLst>
              <a:path w="1729104" h="1996440">
                <a:moveTo>
                  <a:pt x="3" y="0"/>
                </a:moveTo>
                <a:lnTo>
                  <a:pt x="0" y="1995934"/>
                </a:lnTo>
                <a:lnTo>
                  <a:pt x="1728533" y="997967"/>
                </a:lnTo>
                <a:lnTo>
                  <a:pt x="3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effectLst/>
        </p:spPr>
        <p:txBody>
          <a:bodyPr wrap="square" lIns="0" tIns="0" rIns="0" bIns="0" rtlCol="0"/>
          <a:lstStyle/>
          <a:p>
            <a:endParaRPr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ject 15"/>
          <p:cNvSpPr txBox="1"/>
          <p:nvPr/>
        </p:nvSpPr>
        <p:spPr>
          <a:xfrm>
            <a:off x="3291641" y="1917816"/>
            <a:ext cx="1420396" cy="553998"/>
          </a:xfrm>
          <a:prstGeom prst="rect">
            <a:avLst/>
          </a:prstGeom>
          <a:effectLst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800" b="1" spc="35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Fund raising</a:t>
            </a:r>
            <a:endParaRPr lang="en-US" b="1" dirty="0">
              <a:solidFill>
                <a:schemeClr val="bg1"/>
              </a:solidFill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32" name="object 16"/>
          <p:cNvSpPr txBox="1"/>
          <p:nvPr/>
        </p:nvSpPr>
        <p:spPr>
          <a:xfrm>
            <a:off x="3291641" y="3560650"/>
            <a:ext cx="2814277" cy="16671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marR="5080" lvl="1" indent="-285750">
              <a:spcBef>
                <a:spcPts val="800"/>
              </a:spcBef>
              <a:buClr>
                <a:srgbClr val="0093DD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Fund raising (Seed/ VC/ PE)</a:t>
            </a:r>
          </a:p>
          <a:p>
            <a:pPr marL="285750" marR="5080" lvl="1" indent="-285750">
              <a:spcBef>
                <a:spcPts val="800"/>
              </a:spcBef>
              <a:buClr>
                <a:srgbClr val="0093DD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Structured finance</a:t>
            </a:r>
          </a:p>
          <a:p>
            <a:pPr marL="285750" marR="5080" lvl="1" indent="-285750">
              <a:spcBef>
                <a:spcPts val="800"/>
              </a:spcBef>
              <a:buClr>
                <a:srgbClr val="0093DD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Business plans</a:t>
            </a:r>
          </a:p>
          <a:p>
            <a:pPr marL="285750" marR="5080" lvl="1" indent="-285750">
              <a:spcBef>
                <a:spcPts val="800"/>
              </a:spcBef>
              <a:buClr>
                <a:srgbClr val="0093DD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Financial Modelling</a:t>
            </a:r>
          </a:p>
          <a:p>
            <a:pPr marL="285750" marR="5080" lvl="1" indent="-285750">
              <a:spcBef>
                <a:spcPts val="800"/>
              </a:spcBef>
              <a:buClr>
                <a:srgbClr val="0093DD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Investor Presentation</a:t>
            </a:r>
          </a:p>
          <a:p>
            <a:pPr marL="285750" marR="5080" lvl="1" indent="-285750">
              <a:spcBef>
                <a:spcPts val="800"/>
              </a:spcBef>
              <a:buClr>
                <a:srgbClr val="0093DD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M&amp;A Advisory </a:t>
            </a:r>
          </a:p>
        </p:txBody>
      </p:sp>
      <p:sp>
        <p:nvSpPr>
          <p:cNvPr id="35" name="object 8"/>
          <p:cNvSpPr/>
          <p:nvPr/>
        </p:nvSpPr>
        <p:spPr>
          <a:xfrm>
            <a:off x="250568" y="1167866"/>
            <a:ext cx="2468880" cy="2377440"/>
          </a:xfrm>
          <a:custGeom>
            <a:avLst/>
            <a:gdLst/>
            <a:ahLst/>
            <a:cxnLst/>
            <a:rect l="l" t="t" r="r" b="b"/>
            <a:pathLst>
              <a:path w="1729105" h="1996440">
                <a:moveTo>
                  <a:pt x="0" y="0"/>
                </a:moveTo>
                <a:lnTo>
                  <a:pt x="0" y="1995934"/>
                </a:lnTo>
                <a:lnTo>
                  <a:pt x="1728529" y="997967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effectLst/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object 9"/>
          <p:cNvSpPr txBox="1"/>
          <p:nvPr/>
        </p:nvSpPr>
        <p:spPr>
          <a:xfrm>
            <a:off x="402093" y="1902597"/>
            <a:ext cx="1225254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lang="en-IN" b="1" spc="40" dirty="0">
                <a:solidFill>
                  <a:srgbClr val="FFFFFF"/>
                </a:solidFill>
                <a:latin typeface="Arial" pitchFamily="34" charset="0"/>
                <a:ea typeface="Arial" charset="0"/>
                <a:cs typeface="Arial" pitchFamily="34" charset="0"/>
              </a:rPr>
              <a:t>Valuation &amp; Related Services</a:t>
            </a:r>
            <a:endParaRPr b="1" dirty="0"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85580" y="5658996"/>
            <a:ext cx="290130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158115" algn="ctr">
              <a:tabLst>
                <a:tab pos="266700" algn="l"/>
              </a:tabLst>
            </a:pPr>
            <a:r>
              <a:rPr lang="en-US" sz="1100" b="1" i="1" spc="1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" charset="0"/>
                <a:cs typeface="Arial" pitchFamily="34" charset="0"/>
              </a:rPr>
              <a:t>One stop shop offering  for companies/ investors by providing end to end transaction support services, having in-house professionals i.e. CAs, Lawyers, CS.</a:t>
            </a:r>
            <a:endParaRPr lang="en-US" sz="1100" b="1" i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Arial" charset="0"/>
              <a:cs typeface="Arial" pitchFamily="34" charset="0"/>
            </a:endParaRPr>
          </a:p>
        </p:txBody>
      </p:sp>
      <p:sp>
        <p:nvSpPr>
          <p:cNvPr id="40" name="object 13"/>
          <p:cNvSpPr txBox="1"/>
          <p:nvPr/>
        </p:nvSpPr>
        <p:spPr>
          <a:xfrm>
            <a:off x="359333" y="3530920"/>
            <a:ext cx="2447539" cy="19236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spcBef>
                <a:spcPts val="600"/>
              </a:spcBef>
              <a:buClr>
                <a:srgbClr val="0067AC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Complex Financial Instruments Valuations</a:t>
            </a:r>
          </a:p>
          <a:p>
            <a:pPr marL="355600" marR="5080" indent="-342900">
              <a:spcBef>
                <a:spcPts val="600"/>
              </a:spcBef>
              <a:buClr>
                <a:srgbClr val="0067AC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Financial Reporting (Including Audit Review)</a:t>
            </a:r>
          </a:p>
          <a:p>
            <a:pPr marL="355600" marR="5080" indent="-342900">
              <a:spcBef>
                <a:spcPts val="600"/>
              </a:spcBef>
              <a:buClr>
                <a:srgbClr val="0067AC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spc="5" dirty="0">
                <a:latin typeface="Arial" pitchFamily="34" charset="0"/>
                <a:ea typeface="Arial" charset="0"/>
                <a:cs typeface="Arial" pitchFamily="34" charset="0"/>
              </a:rPr>
              <a:t>Regulatory Compliances</a:t>
            </a:r>
          </a:p>
          <a:p>
            <a:pPr marL="355600" marR="5080" indent="-342900">
              <a:spcBef>
                <a:spcPts val="600"/>
              </a:spcBef>
              <a:buClr>
                <a:srgbClr val="0067AC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Commercial Valuations</a:t>
            </a:r>
          </a:p>
          <a:p>
            <a:pPr marL="355600" marR="5080" indent="-342900">
              <a:spcBef>
                <a:spcPts val="600"/>
              </a:spcBef>
              <a:buClr>
                <a:srgbClr val="0067AC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Portfolio Valuations</a:t>
            </a:r>
          </a:p>
          <a:p>
            <a:pPr marL="355600" marR="5080" indent="-342900">
              <a:spcBef>
                <a:spcPts val="600"/>
              </a:spcBef>
              <a:buClr>
                <a:srgbClr val="0067AC"/>
              </a:buClr>
              <a:buFont typeface="Wingdings" panose="05000000000000000000" pitchFamily="2" charset="2"/>
              <a:buChar char="Ø"/>
              <a:tabLst>
                <a:tab pos="266700" algn="l"/>
              </a:tabLst>
            </a:pPr>
            <a:r>
              <a:rPr lang="en-US" sz="1250" b="1" dirty="0">
                <a:latin typeface="Arial" pitchFamily="34" charset="0"/>
                <a:ea typeface="Arial" charset="0"/>
                <a:cs typeface="Arial" pitchFamily="34" charset="0"/>
              </a:rPr>
              <a:t>Insolvency Valuations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379448" y="5702822"/>
            <a:ext cx="265892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158115" algn="ctr">
              <a:tabLst>
                <a:tab pos="266700" algn="l"/>
              </a:tabLst>
            </a:pPr>
            <a:r>
              <a:rPr lang="en-US" sz="1100" b="1" i="1" spc="1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" charset="0"/>
                <a:cs typeface="Arial" pitchFamily="34" charset="0"/>
              </a:rPr>
              <a:t>Our robust valuation approach blends in-depth understanding of several niche sectors, various stages of business and complex capital structure.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97C8FE-AA81-4CBE-B604-EF5DD5A353EE}"/>
              </a:ext>
            </a:extLst>
          </p:cNvPr>
          <p:cNvSpPr/>
          <p:nvPr/>
        </p:nvSpPr>
        <p:spPr>
          <a:xfrm>
            <a:off x="3214019" y="5698796"/>
            <a:ext cx="303760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158115" algn="ctr">
              <a:tabLst>
                <a:tab pos="266700" algn="l"/>
              </a:tabLst>
            </a:pPr>
            <a:r>
              <a:rPr lang="en-US" sz="1100" b="1" i="1" spc="1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Arial" charset="0"/>
                <a:cs typeface="Arial" pitchFamily="34" charset="0"/>
              </a:rPr>
              <a:t>A unique combination of – expertise  in valuing complex financial instruments &amp; in-depth experience with Financial Institutions – enabling seamless valuation services.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85712C-FE6E-BBAE-69EE-6DDF5D82D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Service Offering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419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C781536-3DD4-410B-9938-1BE2D7BB95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686694"/>
              </p:ext>
            </p:extLst>
          </p:nvPr>
        </p:nvGraphicFramePr>
        <p:xfrm>
          <a:off x="219213" y="1775036"/>
          <a:ext cx="8559027" cy="4806236"/>
        </p:xfrm>
        <a:graphic>
          <a:graphicData uri="http://schemas.openxmlformats.org/drawingml/2006/table">
            <a:tbl>
              <a:tblPr firstCol="1" bandRow="1">
                <a:tableStyleId>{7DF18680-E054-41AD-8BC1-D1AEF772440D}</a:tableStyleId>
              </a:tblPr>
              <a:tblGrid>
                <a:gridCol w="1609587">
                  <a:extLst>
                    <a:ext uri="{9D8B030D-6E8A-4147-A177-3AD203B41FA5}">
                      <a16:colId xmlns:a16="http://schemas.microsoft.com/office/drawing/2014/main" val="355897664"/>
                    </a:ext>
                  </a:extLst>
                </a:gridCol>
                <a:gridCol w="6949440">
                  <a:extLst>
                    <a:ext uri="{9D8B030D-6E8A-4147-A177-3AD203B41FA5}">
                      <a16:colId xmlns:a16="http://schemas.microsoft.com/office/drawing/2014/main" val="241415743"/>
                    </a:ext>
                  </a:extLst>
                </a:gridCol>
              </a:tblGrid>
              <a:tr h="1670814">
                <a:tc>
                  <a:txBody>
                    <a:bodyPr/>
                    <a:lstStyle/>
                    <a:p>
                      <a:pPr marL="0" marR="5080" indent="0" algn="ctr" defTabSz="457200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  <a:tabLst>
                          <a:tab pos="266700" algn="l"/>
                        </a:tabLst>
                      </a:pPr>
                      <a:r>
                        <a:rPr lang="en-US" sz="2200" b="1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USA</a:t>
                      </a:r>
                      <a:endParaRPr lang="en-US" sz="2200" b="1" i="0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36538" marR="0" indent="-236538" algn="just" defTabSz="457200" rtl="0" eaLnBrk="0" fontAlgn="auto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 business valuation and real estate appraisal services company headquartered in New York City.</a:t>
                      </a:r>
                    </a:p>
                    <a:p>
                      <a:pPr marL="236538" marR="0" indent="-236538" algn="just" defTabSz="457200" rtl="0" eaLnBrk="0" fontAlgn="auto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en-US" sz="1200" b="0" kern="1200" baseline="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New Jersey based valuation firm specializing in purchase price allocations, cost segregation, and intangible assets, litigation support valuation consulting.</a:t>
                      </a:r>
                    </a:p>
                  </a:txBody>
                  <a:tcPr marL="93278" marR="93278" marT="43936" marB="43936" anchor="ctr"/>
                </a:tc>
                <a:extLst>
                  <a:ext uri="{0D108BD9-81ED-4DB2-BD59-A6C34878D82A}">
                    <a16:rowId xmlns:a16="http://schemas.microsoft.com/office/drawing/2014/main" val="3854009686"/>
                  </a:ext>
                </a:extLst>
              </a:tr>
              <a:tr h="1667372">
                <a:tc>
                  <a:txBody>
                    <a:bodyPr/>
                    <a:lstStyle/>
                    <a:p>
                      <a:pPr marL="0" marR="5080" indent="0" algn="ctr" defTabSz="457200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  <a:tabLst>
                          <a:tab pos="266700" algn="l"/>
                        </a:tabLst>
                      </a:pPr>
                      <a:r>
                        <a:rPr lang="en-US" sz="2200" b="1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Canada</a:t>
                      </a:r>
                      <a:endParaRPr lang="en-US" sz="2200" b="1" i="0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marR="0" lvl="0" indent="-228600" algn="just" defTabSz="457200" rtl="0" eaLnBrk="0" fontAlgn="auto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 Greater Toronto based valuation firm specializing in various range of services including sale of business, locating synergy buyers, divestiture planning and more.</a:t>
                      </a:r>
                    </a:p>
                    <a:p>
                      <a:pPr marL="228600" marR="0" lvl="0" indent="-228600" algn="just" defTabSz="457200" rtl="0" eaLnBrk="0" fontAlgn="auto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 boutique professional services firm based in Greater Toronto Area, specializing in providing independent expert Business Valuation, Litigation Support, Exit Planning Advisory and Transaction Advisory services.</a:t>
                      </a:r>
                    </a:p>
                  </a:txBody>
                  <a:tcPr marL="93278" marR="93278" marT="43936" marB="43936" anchor="ctr"/>
                </a:tc>
                <a:extLst>
                  <a:ext uri="{0D108BD9-81ED-4DB2-BD59-A6C34878D82A}">
                    <a16:rowId xmlns:a16="http://schemas.microsoft.com/office/drawing/2014/main" val="2254975012"/>
                  </a:ext>
                </a:extLst>
              </a:tr>
              <a:tr h="1468050">
                <a:tc>
                  <a:txBody>
                    <a:bodyPr/>
                    <a:lstStyle/>
                    <a:p>
                      <a:pPr marL="0" marR="5080" indent="0" algn="ctr" defTabSz="457200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  <a:tabLst>
                          <a:tab pos="266700" algn="l"/>
                        </a:tabLst>
                      </a:pPr>
                      <a:r>
                        <a:rPr lang="en-US" sz="2200" b="1" kern="1200" dirty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UAE</a:t>
                      </a:r>
                      <a:endParaRPr lang="en-US" sz="2200" b="1" i="0" kern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marR="0" lvl="0" indent="-228600" algn="just" defTabSz="457200" rtl="0" eaLnBrk="0" fontAlgn="auto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 Dubai headquartered global public accounting, consulting, and technology firm - ranked the eighth largest accounting network in the world. It has over 200 independent accounting and advisory network firms in more than 130 countries.</a:t>
                      </a:r>
                    </a:p>
                    <a:p>
                      <a:pPr marL="228600" marR="0" lvl="0" indent="-228600" algn="just" defTabSz="457200" rtl="0" eaLnBrk="0" fontAlgn="auto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Pct val="80000"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 financial advisory firm and investment banking firm, set up as a CAT 3C firm in Dubai International Financial Centre (DIFC).</a:t>
                      </a:r>
                    </a:p>
                  </a:txBody>
                  <a:tcPr marL="93278" marR="93278" marT="43936" marB="43936" anchor="ctr"/>
                </a:tc>
                <a:extLst>
                  <a:ext uri="{0D108BD9-81ED-4DB2-BD59-A6C34878D82A}">
                    <a16:rowId xmlns:a16="http://schemas.microsoft.com/office/drawing/2014/main" val="2074222527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D376FB5-20FE-45E5-92E0-45A71D850AD3}"/>
              </a:ext>
            </a:extLst>
          </p:cNvPr>
          <p:cNvSpPr txBox="1"/>
          <p:nvPr/>
        </p:nvSpPr>
        <p:spPr>
          <a:xfrm>
            <a:off x="228599" y="1121443"/>
            <a:ext cx="8549641" cy="523220"/>
          </a:xfrm>
          <a:prstGeom prst="rect">
            <a:avLst/>
          </a:prstGeom>
          <a:solidFill>
            <a:srgbClr val="00335A"/>
          </a:solidFill>
        </p:spPr>
        <p:txBody>
          <a:bodyPr wrap="square">
            <a:spAutoFit/>
          </a:bodyPr>
          <a:lstStyle/>
          <a:p>
            <a:pPr marR="0" algn="ctr" defTabSz="4572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lang="en-US" sz="1400" b="0" i="1" kern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14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 partner with financial advisory firms outside India, and through our domain expertise we enable them to execute assignments with quality and efficiency.</a:t>
            </a:r>
            <a:endParaRPr lang="en-US" sz="1400" b="0" i="1" kern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965A9A-3932-324D-B4C2-CFEF49970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BB9C9FF-D1B0-BCA9-B25C-B1468CD77321}"/>
              </a:ext>
            </a:extLst>
          </p:cNvPr>
          <p:cNvSpPr txBox="1">
            <a:spLocks/>
          </p:cNvSpPr>
          <p:nvPr/>
        </p:nvSpPr>
        <p:spPr>
          <a:xfrm>
            <a:off x="95130" y="276728"/>
            <a:ext cx="8229600" cy="10228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International Co-Sourcing Arrangements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016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6333917" y="1790034"/>
            <a:ext cx="27249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>
                <a:latin typeface="Arial" pitchFamily="34" charset="0"/>
                <a:cs typeface="Arial" pitchFamily="34" charset="0"/>
              </a:rPr>
              <a:t>Amrish Garg </a:t>
            </a:r>
          </a:p>
          <a:p>
            <a:r>
              <a:rPr lang="en-IN" sz="1600" i="1" dirty="0">
                <a:latin typeface="Arial" pitchFamily="34" charset="0"/>
                <a:cs typeface="Arial" pitchFamily="34" charset="0"/>
              </a:rPr>
              <a:t>CFA, CA, Registered Valuer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786566" y="1804548"/>
            <a:ext cx="27361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err="1">
                <a:latin typeface="Arial" pitchFamily="34" charset="0"/>
                <a:cs typeface="Arial" pitchFamily="34" charset="0"/>
              </a:rPr>
              <a:t>Gandharv</a:t>
            </a:r>
            <a:r>
              <a:rPr lang="en-IN" b="1" dirty="0">
                <a:latin typeface="Arial" pitchFamily="34" charset="0"/>
                <a:cs typeface="Arial" pitchFamily="34" charset="0"/>
              </a:rPr>
              <a:t> Jain</a:t>
            </a:r>
          </a:p>
          <a:p>
            <a:r>
              <a:rPr lang="en-IN" sz="1600" i="1" dirty="0">
                <a:latin typeface="Arial" pitchFamily="34" charset="0"/>
                <a:cs typeface="Arial" pitchFamily="34" charset="0"/>
              </a:rPr>
              <a:t>CPA, CA, Registered Valuer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72341" y="2853050"/>
            <a:ext cx="4280869" cy="3724096"/>
          </a:xfrm>
          <a:prstGeom prst="rect">
            <a:avLst/>
          </a:prstGeom>
          <a:noFill/>
          <a:ln w="3175" cmpd="sng"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IN" sz="1100" spc="15" dirty="0">
                <a:latin typeface="Arial" pitchFamily="34" charset="0"/>
                <a:cs typeface="Arial" pitchFamily="34" charset="0"/>
              </a:rPr>
              <a:t>17+ years experience in fund raising, transaction support services, business valuations, purchase price allocation and complex instruments valuations.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IN" sz="1100" spc="15" dirty="0">
                <a:latin typeface="Arial" pitchFamily="34" charset="0"/>
                <a:cs typeface="Arial" pitchFamily="34" charset="0"/>
              </a:rPr>
              <a:t>Worked with reputed boutique investment banking and corporate advisory firms in India 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IN" sz="1100" spc="15" dirty="0">
                <a:latin typeface="Arial" pitchFamily="34" charset="0"/>
                <a:cs typeface="Arial" pitchFamily="34" charset="0"/>
              </a:rPr>
              <a:t>CFA (US), Chartered Accountant (All India 6th Rank in CA Final Examination) and B.Com (H) from SRCC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US" sz="1100" spc="10" dirty="0">
                <a:latin typeface="Arial" pitchFamily="34" charset="0"/>
                <a:cs typeface="Arial" pitchFamily="34" charset="0"/>
              </a:rPr>
              <a:t>Registered Valuer under the provisions of Section 247 of the Companies Act, 2013.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IN" sz="1100" spc="-10" dirty="0">
                <a:latin typeface="Arial" pitchFamily="34" charset="0"/>
                <a:cs typeface="Arial" pitchFamily="34" charset="0"/>
              </a:rPr>
              <a:t>Experience across sectors such as enterprise SAAS, tech </a:t>
            </a:r>
            <a:r>
              <a:rPr lang="en-IN" sz="1100" spc="-10" dirty="0" err="1">
                <a:latin typeface="Arial" pitchFamily="34" charset="0"/>
                <a:cs typeface="Arial" pitchFamily="34" charset="0"/>
              </a:rPr>
              <a:t>startups</a:t>
            </a:r>
            <a:r>
              <a:rPr lang="en-IN" sz="1100" spc="-10" dirty="0">
                <a:latin typeface="Arial" pitchFamily="34" charset="0"/>
                <a:cs typeface="Arial" pitchFamily="34" charset="0"/>
              </a:rPr>
              <a:t>, FMCG, retail, food &amp; </a:t>
            </a:r>
            <a:r>
              <a:rPr lang="en-IN" sz="1100" spc="-10" dirty="0" err="1">
                <a:latin typeface="Arial" pitchFamily="34" charset="0"/>
                <a:cs typeface="Arial" pitchFamily="34" charset="0"/>
              </a:rPr>
              <a:t>agri</a:t>
            </a:r>
            <a:r>
              <a:rPr lang="en-IN" sz="1100" spc="-10" dirty="0">
                <a:latin typeface="Arial" pitchFamily="34" charset="0"/>
                <a:cs typeface="Arial" pitchFamily="34" charset="0"/>
              </a:rPr>
              <a:t>, specialized manufacturing, logistics etc. 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US" sz="1100" spc="10" dirty="0">
                <a:latin typeface="Arial" pitchFamily="34" charset="0"/>
                <a:cs typeface="Arial" pitchFamily="34" charset="0"/>
              </a:rPr>
              <a:t>Speaker at various valuation courses organized by ICAI RVO/ ICMAI RVO, MBA Institutes, webinars, e-learning platforms. Written articles on valuation for various ICAI publications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US" sz="1100" spc="10" dirty="0">
                <a:latin typeface="Arial" pitchFamily="34" charset="0"/>
                <a:cs typeface="Arial" pitchFamily="34" charset="0"/>
              </a:rPr>
              <a:t>A life coach and motivational speaker</a:t>
            </a:r>
            <a:endParaRPr lang="en-IN" sz="1100" spc="1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673" y="2857763"/>
            <a:ext cx="4434840" cy="3708708"/>
          </a:xfrm>
          <a:prstGeom prst="rect">
            <a:avLst/>
          </a:prstGeom>
          <a:noFill/>
          <a:ln w="3175" cmpd="sng"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IN" sz="1100" spc="10" dirty="0">
                <a:latin typeface="Arial" pitchFamily="34" charset="0"/>
                <a:cs typeface="Arial" pitchFamily="34" charset="0"/>
              </a:rPr>
              <a:t>17+ years experience in fund raising, M&amp;A advisory,  valuations, assurance, diligence &amp; restructuring services.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IN" sz="1100" spc="10" dirty="0">
                <a:latin typeface="Arial" pitchFamily="34" charset="0"/>
                <a:cs typeface="Arial" pitchFamily="34" charset="0"/>
              </a:rPr>
              <a:t>Worked with reputed Big 4 advisory firms and international research agencies in India such as KPMG, E&amp;Y, Crisil Risk and Infrastructure Solutions in the transaction advisory space.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US" sz="1100" spc="10" dirty="0">
                <a:latin typeface="Arial" pitchFamily="34" charset="0"/>
                <a:cs typeface="Arial" pitchFamily="34" charset="0"/>
              </a:rPr>
              <a:t>Registered Valuer under the provisions of Section 247 of the Companies Act, 2013.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IN" sz="1100" spc="10" dirty="0">
                <a:latin typeface="Arial" pitchFamily="34" charset="0"/>
                <a:cs typeface="Arial" pitchFamily="34" charset="0"/>
              </a:rPr>
              <a:t>CPA (USA), Chartered Accountant, Bachelor of Commerce.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IN" sz="1100" spc="-10" dirty="0">
                <a:latin typeface="Arial" pitchFamily="34" charset="0"/>
                <a:cs typeface="Arial" pitchFamily="34" charset="0"/>
              </a:rPr>
              <a:t>Experience across sectors such as tech </a:t>
            </a:r>
            <a:r>
              <a:rPr lang="en-IN" sz="1100" spc="-10" dirty="0" err="1">
                <a:latin typeface="Arial" pitchFamily="34" charset="0"/>
                <a:cs typeface="Arial" pitchFamily="34" charset="0"/>
              </a:rPr>
              <a:t>startups</a:t>
            </a:r>
            <a:r>
              <a:rPr lang="en-IN" sz="1100" spc="-10" dirty="0">
                <a:latin typeface="Arial" pitchFamily="34" charset="0"/>
                <a:cs typeface="Arial" pitchFamily="34" charset="0"/>
              </a:rPr>
              <a:t>, </a:t>
            </a:r>
            <a:r>
              <a:rPr lang="en-IN" sz="1100" spc="10" dirty="0">
                <a:latin typeface="Arial" pitchFamily="34" charset="0"/>
                <a:cs typeface="Arial" pitchFamily="34" charset="0"/>
              </a:rPr>
              <a:t>power &amp; energy, real estate, infrastructure, supply chain, technology, etc.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US" sz="1100" spc="10" dirty="0">
                <a:latin typeface="Arial" pitchFamily="34" charset="0"/>
                <a:cs typeface="Arial" pitchFamily="34" charset="0"/>
              </a:rPr>
              <a:t>Speaker at various valuation courses and summits organized by ICAI Registered Valuation Organization, Study Circles, Webinars, E-Learning Platforms, media platforms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US" sz="1100" spc="10" dirty="0">
                <a:latin typeface="Arial" pitchFamily="34" charset="0"/>
                <a:cs typeface="Arial" pitchFamily="34" charset="0"/>
              </a:rPr>
              <a:t>Written articles on valuation for ICAI publications </a:t>
            </a:r>
          </a:p>
          <a:p>
            <a:pPr marL="177800" marR="5080" indent="-177800" algn="just">
              <a:spcBef>
                <a:spcPts val="1200"/>
              </a:spcBef>
              <a:buFont typeface="Wingdings" charset="2"/>
              <a:buChar char="§"/>
            </a:pPr>
            <a:r>
              <a:rPr lang="en-US" sz="1100" spc="10" dirty="0">
                <a:latin typeface="Arial" pitchFamily="34" charset="0"/>
                <a:cs typeface="Arial" pitchFamily="34" charset="0"/>
              </a:rPr>
              <a:t>An avid cricketer with great interest in sports.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6DAEE8-138D-43C5-AAC5-B387909E5E93}"/>
              </a:ext>
            </a:extLst>
          </p:cNvPr>
          <p:cNvSpPr/>
          <p:nvPr/>
        </p:nvSpPr>
        <p:spPr>
          <a:xfrm>
            <a:off x="88613" y="1125338"/>
            <a:ext cx="4390960" cy="540881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D9EBCA-3668-453F-8F76-B0EB0B5C5B57}"/>
              </a:ext>
            </a:extLst>
          </p:cNvPr>
          <p:cNvSpPr/>
          <p:nvPr/>
        </p:nvSpPr>
        <p:spPr>
          <a:xfrm>
            <a:off x="4607052" y="1128348"/>
            <a:ext cx="4390960" cy="540881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C6F90-24A2-5E47-B903-ED66EE245175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31128-FB92-E018-D6D1-5FB630D7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Partner’s Profile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3E913C6-6A2B-29A5-F39D-DDD82A524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17" y="1257909"/>
            <a:ext cx="1310994" cy="1530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B46BB8A-7D31-47A2-A681-B75EB54D7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320" y="1257909"/>
            <a:ext cx="1308330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A756827F-2350-4D71-ACEC-3BFC2E85AE21}"/>
              </a:ext>
            </a:extLst>
          </p:cNvPr>
          <p:cNvSpPr/>
          <p:nvPr/>
        </p:nvSpPr>
        <p:spPr>
          <a:xfrm>
            <a:off x="1579664" y="12206062"/>
            <a:ext cx="7493145" cy="1564083"/>
          </a:xfrm>
          <a:prstGeom prst="rect">
            <a:avLst/>
          </a:prstGeom>
          <a:noFill/>
          <a:ln w="3175" cmpd="sng">
            <a:solidFill>
              <a:srgbClr val="0067AC"/>
            </a:solidFill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7800" marR="5080" indent="-177800" algn="just">
              <a:lnSpc>
                <a:spcPct val="140000"/>
              </a:lnSpc>
              <a:spcBef>
                <a:spcPts val="100"/>
              </a:spcBef>
              <a:spcAft>
                <a:spcPts val="100"/>
              </a:spcAft>
              <a:buFont typeface="Wingdings" charset="2"/>
              <a:buChar char="§"/>
            </a:pPr>
            <a:r>
              <a:rPr lang="en-US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4+ years experience in business valuations, purchase price allocation, complex instruments valuations, equity fund raising, </a:t>
            </a:r>
            <a:r>
              <a:rPr lang="en-IN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due diligence and other Audit &amp; Assurance engagements</a:t>
            </a:r>
            <a:r>
              <a:rPr lang="en-US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77800" marR="5080" indent="-177800" algn="just">
              <a:lnSpc>
                <a:spcPct val="140000"/>
              </a:lnSpc>
              <a:spcBef>
                <a:spcPts val="100"/>
              </a:spcBef>
              <a:spcAft>
                <a:spcPts val="100"/>
              </a:spcAft>
              <a:buFont typeface="Wingdings" charset="2"/>
              <a:buChar char="§"/>
            </a:pPr>
            <a:r>
              <a:rPr lang="en-US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Chartered Accountant, Bachelor of Commerce</a:t>
            </a:r>
            <a:endParaRPr lang="en-IN" sz="1100" spc="15" dirty="0">
              <a:solidFill>
                <a:schemeClr val="dk1"/>
              </a:solidFill>
              <a:latin typeface="Arial" pitchFamily="34" charset="0"/>
              <a:cs typeface="Arial" pitchFamily="34" charset="0"/>
            </a:endParaRPr>
          </a:p>
          <a:p>
            <a:pPr marL="177800" marR="5080" indent="-177800" algn="just">
              <a:lnSpc>
                <a:spcPct val="140000"/>
              </a:lnSpc>
              <a:spcBef>
                <a:spcPts val="100"/>
              </a:spcBef>
              <a:spcAft>
                <a:spcPts val="100"/>
              </a:spcAft>
              <a:buFont typeface="Wingdings" charset="2"/>
              <a:buChar char="§"/>
            </a:pPr>
            <a:r>
              <a:rPr lang="en-IN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Technical skills include financial modelling and valuation of complex instruments. </a:t>
            </a:r>
          </a:p>
          <a:p>
            <a:pPr marL="177800" marR="5080" indent="-177800" algn="just">
              <a:lnSpc>
                <a:spcPct val="140000"/>
              </a:lnSpc>
              <a:spcBef>
                <a:spcPts val="100"/>
              </a:spcBef>
              <a:spcAft>
                <a:spcPts val="100"/>
              </a:spcAft>
              <a:buFont typeface="Wingdings" charset="2"/>
              <a:buChar char="§"/>
            </a:pPr>
            <a:r>
              <a:rPr lang="en-IN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Experience across industries such as </a:t>
            </a:r>
            <a:r>
              <a:rPr lang="en-US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Tech Startups, </a:t>
            </a:r>
            <a:r>
              <a:rPr lang="en-IN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Power &amp; Energy, </a:t>
            </a:r>
            <a:r>
              <a:rPr lang="en-US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FMCG, Retail, Specialized Manufacturing, Logistics, Media &amp; Entertainment, </a:t>
            </a:r>
            <a:r>
              <a:rPr lang="en-IN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Real Estate</a:t>
            </a:r>
            <a:r>
              <a:rPr lang="en-US" sz="1100" spc="15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 etc.</a:t>
            </a:r>
            <a:endParaRPr lang="en-IN" sz="1100" spc="15" dirty="0">
              <a:solidFill>
                <a:schemeClr val="dk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1DCE55A-420F-22C0-2400-92BEDF7F84F3}"/>
              </a:ext>
            </a:extLst>
          </p:cNvPr>
          <p:cNvGrpSpPr/>
          <p:nvPr/>
        </p:nvGrpSpPr>
        <p:grpSpPr>
          <a:xfrm>
            <a:off x="206514" y="1108113"/>
            <a:ext cx="8707941" cy="1638076"/>
            <a:chOff x="206514" y="1845531"/>
            <a:chExt cx="8707941" cy="163807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A2E135B-14F6-49B3-A22B-A1DCF67F6046}"/>
                </a:ext>
              </a:extLst>
            </p:cNvPr>
            <p:cNvSpPr/>
            <p:nvPr/>
          </p:nvSpPr>
          <p:spPr>
            <a:xfrm>
              <a:off x="206514" y="1845531"/>
              <a:ext cx="8707941" cy="1572546"/>
            </a:xfrm>
            <a:prstGeom prst="rect">
              <a:avLst/>
            </a:prstGeom>
            <a:noFill/>
            <a:ln w="3175" cmpd="sng">
              <a:solidFill>
                <a:srgbClr val="0067AC"/>
              </a:solidFill>
              <a:prstDash val="sys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831975" marR="5080" indent="-177800" algn="just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charset="2"/>
                <a:buChar char="§"/>
              </a:pP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16+ years experience in debt structuring, credit underwriting and portfolio management with in-depth knowledge of NBFC lending space and structured finance. </a:t>
              </a:r>
            </a:p>
            <a:p>
              <a:pPr marL="1831975" marR="5080" indent="-177800" algn="just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charset="2"/>
                <a:buChar char="§"/>
              </a:pP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Chartered Accountant and </a:t>
              </a:r>
              <a:r>
                <a:rPr lang="en-US" sz="1100" spc="15" dirty="0" err="1">
                  <a:latin typeface="Arial" pitchFamily="34" charset="0"/>
                  <a:cs typeface="Arial" pitchFamily="34" charset="0"/>
                </a:rPr>
                <a:t>B.Com</a:t>
              </a: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 (H) from </a:t>
              </a:r>
              <a:r>
                <a:rPr lang="en-US" sz="1100" spc="15" dirty="0" err="1">
                  <a:latin typeface="Arial" pitchFamily="34" charset="0"/>
                  <a:cs typeface="Arial" pitchFamily="34" charset="0"/>
                </a:rPr>
                <a:t>Shri</a:t>
              </a: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 Ram College of Commerce </a:t>
              </a:r>
            </a:p>
            <a:p>
              <a:pPr marL="1831975" marR="5080" indent="-177800" algn="just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charset="2"/>
                <a:buChar char="§"/>
              </a:pP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Worked with global MNC bank and large as well as start-up NBFCs in India such as Deutsche Bank, Edelweiss Group and KPMG. </a:t>
              </a:r>
            </a:p>
            <a:p>
              <a:pPr marL="1831975" marR="5080" indent="-177800" algn="just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charset="2"/>
                <a:buChar char="§"/>
              </a:pPr>
              <a:r>
                <a:rPr lang="en-IN" sz="1100" dirty="0">
                  <a:latin typeface="Arial" pitchFamily="34" charset="0"/>
                  <a:cs typeface="Arial" pitchFamily="34" charset="0"/>
                </a:rPr>
                <a:t>Experience across sectors such as Co-working spaces, Textile, Packaging, Cement, Auto Component, NBFCs, Affordable Housing, Education and Hospitality etc.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AEE3F4E-B9E9-42C5-A51A-AAE3137BCB5B}"/>
                </a:ext>
              </a:extLst>
            </p:cNvPr>
            <p:cNvSpPr/>
            <p:nvPr/>
          </p:nvSpPr>
          <p:spPr>
            <a:xfrm>
              <a:off x="368246" y="3021942"/>
              <a:ext cx="200868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b="1" kern="600" dirty="0">
                  <a:solidFill>
                    <a:srgbClr val="0067AC"/>
                  </a:solidFill>
                  <a:latin typeface="Arial" pitchFamily="34" charset="0"/>
                  <a:cs typeface="Arial" pitchFamily="34" charset="0"/>
                </a:rPr>
                <a:t>Sameer Gupta </a:t>
              </a:r>
              <a:br>
                <a:rPr lang="en-IN" sz="1200" b="1" kern="600" dirty="0">
                  <a:solidFill>
                    <a:srgbClr val="0067AC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IN" sz="1100" b="1" i="1" kern="600" dirty="0">
                  <a:solidFill>
                    <a:srgbClr val="0067AC"/>
                  </a:solidFill>
                  <a:latin typeface="Arial" pitchFamily="34" charset="0"/>
                  <a:cs typeface="Arial" pitchFamily="34" charset="0"/>
                </a:rPr>
                <a:t>Director</a:t>
              </a:r>
              <a:endParaRPr lang="en-IN" sz="1200" b="1" i="1" kern="600" dirty="0">
                <a:solidFill>
                  <a:srgbClr val="0067AC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CBA2CE1-5414-7AA1-4DFA-87B269A2F4E3}"/>
              </a:ext>
            </a:extLst>
          </p:cNvPr>
          <p:cNvGrpSpPr/>
          <p:nvPr/>
        </p:nvGrpSpPr>
        <p:grpSpPr>
          <a:xfrm>
            <a:off x="229545" y="2894721"/>
            <a:ext cx="8707941" cy="2233240"/>
            <a:chOff x="229545" y="4261397"/>
            <a:chExt cx="8707941" cy="223324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855099F-9A2F-5F32-DC9F-F3747CD816B0}"/>
                </a:ext>
              </a:extLst>
            </p:cNvPr>
            <p:cNvSpPr/>
            <p:nvPr/>
          </p:nvSpPr>
          <p:spPr>
            <a:xfrm>
              <a:off x="229545" y="4261397"/>
              <a:ext cx="8707941" cy="2233240"/>
            </a:xfrm>
            <a:prstGeom prst="rect">
              <a:avLst/>
            </a:prstGeom>
            <a:noFill/>
            <a:ln w="3175" cmpd="sng">
              <a:solidFill>
                <a:srgbClr val="0067AC"/>
              </a:solidFill>
              <a:prstDash val="sys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828800" marR="5080" indent="-173038" algn="just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charset="2"/>
                <a:buChar char="§"/>
              </a:pP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8+ years experience in business valuations, purchase price allocation, complex financial instruments valuations, equity fund raising, </a:t>
              </a:r>
              <a:r>
                <a:rPr lang="en-IN" sz="1100" spc="15" dirty="0">
                  <a:latin typeface="Arial" pitchFamily="34" charset="0"/>
                  <a:cs typeface="Arial" pitchFamily="34" charset="0"/>
                </a:rPr>
                <a:t>due diligence and other financial advisory engagements</a:t>
              </a: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.</a:t>
              </a:r>
            </a:p>
            <a:p>
              <a:pPr marL="1828800" marR="5080" indent="-173038" algn="just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charset="2"/>
                <a:buChar char="§"/>
              </a:pP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Chartered Accountant, </a:t>
              </a:r>
              <a:r>
                <a:rPr lang="en-US" sz="1100" spc="15" dirty="0" err="1">
                  <a:latin typeface="Arial" pitchFamily="34" charset="0"/>
                  <a:cs typeface="Arial" pitchFamily="34" charset="0"/>
                </a:rPr>
                <a:t>B.Com</a:t>
              </a: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, Panjab University</a:t>
              </a:r>
              <a:endParaRPr lang="en-IN" sz="1100" spc="15" dirty="0">
                <a:latin typeface="Arial" pitchFamily="34" charset="0"/>
                <a:cs typeface="Arial" pitchFamily="34" charset="0"/>
              </a:endParaRPr>
            </a:p>
            <a:p>
              <a:pPr marL="1828800" marR="5080" indent="-173038" algn="just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charset="2"/>
                <a:buChar char="§"/>
              </a:pPr>
              <a:r>
                <a:rPr lang="en-IN" sz="1100" spc="15" dirty="0">
                  <a:latin typeface="Arial" pitchFamily="34" charset="0"/>
                  <a:cs typeface="Arial" pitchFamily="34" charset="0"/>
                </a:rPr>
                <a:t>Technical skills - financial modelling, feasibility analysis, valuation/review of financial instruments and buy &amp; sell side due diligence.</a:t>
              </a:r>
            </a:p>
            <a:p>
              <a:pPr marL="1828800" marR="5080" indent="-173038" algn="just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charset="2"/>
                <a:buChar char="§"/>
              </a:pPr>
              <a:r>
                <a:rPr lang="en-IN" sz="1100" spc="15" dirty="0">
                  <a:latin typeface="Arial" pitchFamily="34" charset="0"/>
                  <a:cs typeface="Arial" pitchFamily="34" charset="0"/>
                </a:rPr>
                <a:t>Experience across industries such as </a:t>
              </a: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tech startups, </a:t>
              </a:r>
              <a:r>
                <a:rPr lang="en-IN" sz="1100" spc="15" dirty="0">
                  <a:latin typeface="Arial" pitchFamily="34" charset="0"/>
                  <a:cs typeface="Arial" pitchFamily="34" charset="0"/>
                </a:rPr>
                <a:t>power &amp; energy, </a:t>
              </a: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FMCG, retail, specialized manufacturing, logistics, infrastructure, media &amp; entertainment, </a:t>
              </a:r>
              <a:r>
                <a:rPr lang="en-IN" sz="1100" spc="15" dirty="0">
                  <a:latin typeface="Arial" pitchFamily="34" charset="0"/>
                  <a:cs typeface="Arial" pitchFamily="34" charset="0"/>
                </a:rPr>
                <a:t>real estate, healthcare</a:t>
              </a:r>
            </a:p>
            <a:p>
              <a:pPr marL="1828800" marR="5080" indent="-173038" algn="just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charset="2"/>
                <a:buChar char="§"/>
              </a:pPr>
              <a:r>
                <a:rPr lang="en-US" sz="1100" spc="10" dirty="0">
                  <a:latin typeface="Arial" pitchFamily="34" charset="0"/>
                  <a:cs typeface="Arial" pitchFamily="34" charset="0"/>
                </a:rPr>
                <a:t>Written articles on valuation for ICAI publications</a:t>
              </a:r>
            </a:p>
            <a:p>
              <a:pPr marL="1828800" marR="5080" indent="-173038" algn="just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charset="2"/>
                <a:buChar char="§"/>
              </a:pPr>
              <a:r>
                <a:rPr lang="en-US" sz="1100" spc="10" dirty="0">
                  <a:latin typeface="Arial" pitchFamily="34" charset="0"/>
                  <a:cs typeface="Arial" pitchFamily="34" charset="0"/>
                </a:rPr>
                <a:t>Speaker at various valuation courses and summits organized by ICMAI Registered Valuation Organization, Study Circles, Webinars, E-Learning Platforms</a:t>
              </a:r>
              <a:endParaRPr lang="en-IN" sz="1100" spc="15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C407A1B-D92B-F0A5-926B-57695B3CDD44}"/>
                </a:ext>
              </a:extLst>
            </p:cNvPr>
            <p:cNvSpPr/>
            <p:nvPr/>
          </p:nvSpPr>
          <p:spPr>
            <a:xfrm>
              <a:off x="316068" y="5449663"/>
              <a:ext cx="2008687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b="1" kern="600" dirty="0">
                  <a:solidFill>
                    <a:srgbClr val="0067AC"/>
                  </a:solidFill>
                  <a:latin typeface="Arial" pitchFamily="34" charset="0"/>
                  <a:cs typeface="Arial" pitchFamily="34" charset="0"/>
                </a:rPr>
                <a:t>Paras Gupta</a:t>
              </a:r>
              <a:br>
                <a:rPr lang="en-IN" sz="1100" b="1" kern="600" dirty="0">
                  <a:solidFill>
                    <a:srgbClr val="0067AC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IN" sz="1100" b="1" i="1" kern="600" dirty="0">
                  <a:solidFill>
                    <a:srgbClr val="0067AC"/>
                  </a:solidFill>
                  <a:latin typeface="Arial" pitchFamily="34" charset="0"/>
                  <a:cs typeface="Arial" pitchFamily="34" charset="0"/>
                </a:rPr>
                <a:t>Vice President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05CC419-4B32-9C82-A783-F11702B96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76728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Key Team Profile (1/3)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6AC2C2F-A3C8-D897-F146-2B3B75BC2CA9}"/>
              </a:ext>
            </a:extLst>
          </p:cNvPr>
          <p:cNvGrpSpPr/>
          <p:nvPr/>
        </p:nvGrpSpPr>
        <p:grpSpPr>
          <a:xfrm>
            <a:off x="229545" y="5244146"/>
            <a:ext cx="8707941" cy="1598194"/>
            <a:chOff x="229726" y="1909278"/>
            <a:chExt cx="8707941" cy="147216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F44300F-E74D-4A43-17E2-86DFBBD0446A}"/>
                </a:ext>
              </a:extLst>
            </p:cNvPr>
            <p:cNvSpPr/>
            <p:nvPr/>
          </p:nvSpPr>
          <p:spPr>
            <a:xfrm>
              <a:off x="229726" y="1909278"/>
              <a:ext cx="8707941" cy="1472163"/>
            </a:xfrm>
            <a:prstGeom prst="rect">
              <a:avLst/>
            </a:prstGeom>
            <a:noFill/>
            <a:ln w="3175" cmpd="sng">
              <a:solidFill>
                <a:srgbClr val="0067AC"/>
              </a:solidFill>
              <a:prstDash val="sysDash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lvl="4" indent="-171450" fontAlgn="base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panose="05000000000000000000" pitchFamily="2" charset="2"/>
                <a:buChar char="§"/>
              </a:pP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12+years’ experience in business valuations, complex instruments valuations, due diligence, and other audit &amp; assurance engagements.</a:t>
              </a:r>
            </a:p>
            <a:p>
              <a:pPr lvl="4" indent="-171450" fontAlgn="base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panose="05000000000000000000" pitchFamily="2" charset="2"/>
                <a:buChar char="§"/>
              </a:pP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Chartered Accountant, </a:t>
              </a:r>
              <a:r>
                <a:rPr lang="en-US" sz="1100" spc="15" dirty="0" err="1">
                  <a:latin typeface="Arial" pitchFamily="34" charset="0"/>
                  <a:cs typeface="Arial" pitchFamily="34" charset="0"/>
                </a:rPr>
                <a:t>B.Com</a:t>
              </a: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 (H) Delhi University.</a:t>
              </a:r>
            </a:p>
            <a:p>
              <a:pPr lvl="4" indent="-171450" fontAlgn="base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panose="05000000000000000000" pitchFamily="2" charset="2"/>
                <a:buChar char="§"/>
              </a:pP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Technical skills include financial modelling and valuation of complex instruments.</a:t>
              </a:r>
            </a:p>
            <a:p>
              <a:pPr lvl="4" indent="-171450" fontAlgn="base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panose="05000000000000000000" pitchFamily="2" charset="2"/>
                <a:buChar char="§"/>
              </a:pPr>
              <a:r>
                <a:rPr lang="en-US" sz="1100" spc="15" dirty="0">
                  <a:latin typeface="Arial" pitchFamily="34" charset="0"/>
                  <a:cs typeface="Arial" pitchFamily="34" charset="0"/>
                </a:rPr>
                <a:t>Expertise in real estate and investments holding company valuations, discount studies and value allocation methods</a:t>
              </a:r>
            </a:p>
            <a:p>
              <a:pPr lvl="4" indent="-171450" fontAlgn="base">
                <a:lnSpc>
                  <a:spcPct val="120000"/>
                </a:lnSpc>
                <a:spcBef>
                  <a:spcPts val="100"/>
                </a:spcBef>
                <a:spcAft>
                  <a:spcPts val="100"/>
                </a:spcAft>
                <a:buFont typeface="Wingdings" panose="05000000000000000000" pitchFamily="2" charset="2"/>
                <a:buChar char="§"/>
              </a:pPr>
              <a:endParaRPr lang="en-US" sz="1100" spc="15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CDD2188-DACA-272A-F1F9-335551DF5039}"/>
                </a:ext>
              </a:extLst>
            </p:cNvPr>
            <p:cNvSpPr/>
            <p:nvPr/>
          </p:nvSpPr>
          <p:spPr>
            <a:xfrm>
              <a:off x="295146" y="2917822"/>
              <a:ext cx="2008687" cy="411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b="1" kern="600" dirty="0">
                  <a:solidFill>
                    <a:srgbClr val="0067AC"/>
                  </a:solidFill>
                  <a:latin typeface="Arial" pitchFamily="34" charset="0"/>
                  <a:cs typeface="Arial" pitchFamily="34" charset="0"/>
                </a:rPr>
                <a:t>Honey Gupta</a:t>
              </a:r>
              <a:br>
                <a:rPr lang="en-IN" sz="1100" b="1" kern="600" dirty="0">
                  <a:solidFill>
                    <a:srgbClr val="0067AC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IN" sz="1100" b="1" kern="600" dirty="0">
                  <a:solidFill>
                    <a:srgbClr val="0067AC"/>
                  </a:solidFill>
                  <a:latin typeface="Arial" pitchFamily="34" charset="0"/>
                  <a:cs typeface="Arial" pitchFamily="34" charset="0"/>
                </a:rPr>
                <a:t>Associate </a:t>
              </a:r>
              <a:r>
                <a:rPr lang="en-IN" sz="1100" b="1" i="1" kern="600" dirty="0">
                  <a:solidFill>
                    <a:srgbClr val="0067AC"/>
                  </a:solidFill>
                  <a:latin typeface="Arial" pitchFamily="34" charset="0"/>
                  <a:cs typeface="Arial" pitchFamily="34" charset="0"/>
                </a:rPr>
                <a:t>Vice President</a:t>
              </a:r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BC4F493F-90D9-821A-F15A-10AF10429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79" y="1155915"/>
            <a:ext cx="998213" cy="11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8A185E51-0E82-FB6E-FE53-A2F222D9A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96" y="2972334"/>
            <a:ext cx="968860" cy="112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B4C5FE39-F20A-EF21-4689-712BD3E1A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53" y="5276493"/>
            <a:ext cx="927156" cy="108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505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9666E61C-30DA-4677-B309-FBE91965BD5F}"/>
              </a:ext>
            </a:extLst>
          </p:cNvPr>
          <p:cNvSpPr txBox="1"/>
          <p:nvPr/>
        </p:nvSpPr>
        <p:spPr>
          <a:xfrm>
            <a:off x="196506" y="2536912"/>
            <a:ext cx="4340478" cy="122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spc="15" dirty="0">
                <a:latin typeface="Arial" pitchFamily="34" charset="0"/>
                <a:cs typeface="Arial" pitchFamily="34" charset="0"/>
              </a:rPr>
              <a:t>16+ years experience across various functions &amp; processes which includes, External Financial Reporting, Corporate Controllership, Financial Planning &amp; Analysis, Statutory Compliance – SOX &amp; Audit</a:t>
            </a: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spc="15" dirty="0">
                <a:latin typeface="Arial" pitchFamily="34" charset="0"/>
                <a:cs typeface="Arial" pitchFamily="34" charset="0"/>
              </a:rPr>
              <a:t>Engaged in business valuations, real estate and investment holding company valuations</a:t>
            </a:r>
            <a:endParaRPr lang="id-ID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239D16-2550-42E7-A405-43F3E0EB3302}"/>
              </a:ext>
            </a:extLst>
          </p:cNvPr>
          <p:cNvSpPr txBox="1"/>
          <p:nvPr/>
        </p:nvSpPr>
        <p:spPr>
          <a:xfrm>
            <a:off x="6554236" y="1613366"/>
            <a:ext cx="2096278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Shivam Aggarwal</a:t>
            </a:r>
          </a:p>
          <a:p>
            <a:r>
              <a:rPr lang="en-US" sz="1400" i="1" dirty="0">
                <a:latin typeface="Arial" pitchFamily="34" charset="0"/>
                <a:cs typeface="Arial" pitchFamily="34" charset="0"/>
              </a:rPr>
              <a:t>Senior Associate</a:t>
            </a:r>
          </a:p>
          <a:p>
            <a:endParaRPr lang="en-US" sz="700" dirty="0">
              <a:latin typeface="Arial" pitchFamily="34" charset="0"/>
              <a:cs typeface="Arial" pitchFamily="34" charset="0"/>
            </a:endParaRPr>
          </a:p>
          <a:p>
            <a:r>
              <a:rPr lang="en-US" sz="1200" i="1" dirty="0">
                <a:latin typeface="Arial" pitchFamily="34" charset="0"/>
                <a:cs typeface="Arial" pitchFamily="34" charset="0"/>
              </a:rPr>
              <a:t>CA, </a:t>
            </a:r>
            <a:r>
              <a:rPr lang="en-US" sz="1200" i="1" spc="15" dirty="0" err="1">
                <a:latin typeface="Arial" pitchFamily="34" charset="0"/>
                <a:cs typeface="Arial" pitchFamily="34" charset="0"/>
              </a:rPr>
              <a:t>B.Com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398517-AF40-4CDC-8559-133461EF974E}"/>
              </a:ext>
            </a:extLst>
          </p:cNvPr>
          <p:cNvSpPr txBox="1"/>
          <p:nvPr/>
        </p:nvSpPr>
        <p:spPr>
          <a:xfrm>
            <a:off x="1916978" y="1612674"/>
            <a:ext cx="250095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Shalini Sachdeva</a:t>
            </a:r>
          </a:p>
          <a:p>
            <a:r>
              <a:rPr lang="en-US" sz="1400" i="1" dirty="0">
                <a:latin typeface="Arial" pitchFamily="34" charset="0"/>
                <a:cs typeface="Arial" pitchFamily="34" charset="0"/>
              </a:rPr>
              <a:t>Senior Associate</a:t>
            </a:r>
          </a:p>
          <a:p>
            <a:endParaRPr lang="en-US" sz="600" i="1" dirty="0">
              <a:latin typeface="Arial" pitchFamily="34" charset="0"/>
              <a:cs typeface="Arial" pitchFamily="34" charset="0"/>
            </a:endParaRPr>
          </a:p>
          <a:p>
            <a:r>
              <a:rPr lang="en-US" sz="1200" i="1" dirty="0">
                <a:latin typeface="Arial" pitchFamily="34" charset="0"/>
                <a:cs typeface="Arial" pitchFamily="34" charset="0"/>
              </a:rPr>
              <a:t>CA, </a:t>
            </a:r>
            <a:r>
              <a:rPr lang="en-US" sz="1200" i="1" dirty="0" err="1">
                <a:latin typeface="Arial" pitchFamily="34" charset="0"/>
                <a:cs typeface="Arial" pitchFamily="34" charset="0"/>
              </a:rPr>
              <a:t>B.Com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4B55214-D7E4-4EE2-AFD2-CCF92CC2B69E}"/>
              </a:ext>
            </a:extLst>
          </p:cNvPr>
          <p:cNvSpPr/>
          <p:nvPr/>
        </p:nvSpPr>
        <p:spPr>
          <a:xfrm>
            <a:off x="177534" y="1201076"/>
            <a:ext cx="4340478" cy="269719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718B87F-0592-46CA-9C9A-E964F51601EB}"/>
              </a:ext>
            </a:extLst>
          </p:cNvPr>
          <p:cNvSpPr/>
          <p:nvPr/>
        </p:nvSpPr>
        <p:spPr>
          <a:xfrm>
            <a:off x="4627672" y="1191244"/>
            <a:ext cx="4340479" cy="269719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DBECCFF-B3B1-4976-BCAA-123CF41FD59F}"/>
              </a:ext>
            </a:extLst>
          </p:cNvPr>
          <p:cNvSpPr txBox="1"/>
          <p:nvPr/>
        </p:nvSpPr>
        <p:spPr>
          <a:xfrm>
            <a:off x="4718822" y="2528376"/>
            <a:ext cx="4175417" cy="122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spc="15" dirty="0">
                <a:latin typeface="Arial" pitchFamily="34" charset="0"/>
                <a:cs typeface="Arial" pitchFamily="34" charset="0"/>
              </a:rPr>
              <a:t>5+ years of experience in business valuations, purchase price allocation, complex instruments valuations, impairment testing, due diligence, and indirect tax assessments and compliance</a:t>
            </a: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spc="15" dirty="0">
                <a:latin typeface="Arial" pitchFamily="34" charset="0"/>
                <a:cs typeface="Arial" pitchFamily="34" charset="0"/>
              </a:rPr>
              <a:t>Experience across industries such as Tech startups, FMCG, Retail, E-commerce, Media &amp; Entertainment, Real Estate, Textile, Pharmaceutical, Manufacturing, SAAS, </a:t>
            </a:r>
            <a:r>
              <a:rPr lang="en-US" sz="1100" spc="15" dirty="0" err="1">
                <a:latin typeface="Arial" pitchFamily="34" charset="0"/>
                <a:cs typeface="Arial" pitchFamily="34" charset="0"/>
              </a:rPr>
              <a:t>etc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>
          <a:xfrm>
            <a:off x="6946900" y="6497574"/>
            <a:ext cx="2133600" cy="365125"/>
          </a:xfrm>
        </p:spPr>
        <p:txBody>
          <a:bodyPr/>
          <a:lstStyle/>
          <a:p>
            <a:fld id="{BC6C6F90-24A2-5E47-B903-ED66EE245175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921943-12A8-D902-72FE-1976239C144B}"/>
              </a:ext>
            </a:extLst>
          </p:cNvPr>
          <p:cNvSpPr txBox="1"/>
          <p:nvPr/>
        </p:nvSpPr>
        <p:spPr>
          <a:xfrm>
            <a:off x="199022" y="5449810"/>
            <a:ext cx="4297503" cy="861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spc="15" dirty="0">
                <a:latin typeface="Arial" pitchFamily="34" charset="0"/>
                <a:cs typeface="Arial" pitchFamily="34" charset="0"/>
              </a:rPr>
              <a:t>6+ years’ experience in business valuations, assurance, tax audits, financial reporting and other book keeping engagements.</a:t>
            </a: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spc="15" dirty="0">
                <a:latin typeface="Arial" pitchFamily="34" charset="0"/>
                <a:cs typeface="Arial" pitchFamily="34" charset="0"/>
              </a:rPr>
              <a:t>Engaged extensively in portfolio valuations, feasibility studies, derivative valuations and regulatory valuations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F9CA25-F423-E871-59D3-DEE0D0BAFEBF}"/>
              </a:ext>
            </a:extLst>
          </p:cNvPr>
          <p:cNvSpPr txBox="1"/>
          <p:nvPr/>
        </p:nvSpPr>
        <p:spPr>
          <a:xfrm>
            <a:off x="1916978" y="4465448"/>
            <a:ext cx="250095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Rohit Dhamija</a:t>
            </a:r>
          </a:p>
          <a:p>
            <a:r>
              <a:rPr lang="en-US" sz="1400" i="1" dirty="0">
                <a:latin typeface="Arial" pitchFamily="34" charset="0"/>
                <a:cs typeface="Arial" pitchFamily="34" charset="0"/>
              </a:rPr>
              <a:t>Senior Associate</a:t>
            </a:r>
          </a:p>
          <a:p>
            <a:endParaRPr lang="en-US" sz="600" i="1" dirty="0">
              <a:latin typeface="Arial" pitchFamily="34" charset="0"/>
              <a:cs typeface="Arial" pitchFamily="34" charset="0"/>
            </a:endParaRPr>
          </a:p>
          <a:p>
            <a:r>
              <a:rPr lang="en-US" sz="1200" i="1" dirty="0">
                <a:latin typeface="Arial" pitchFamily="34" charset="0"/>
                <a:cs typeface="Arial" pitchFamily="34" charset="0"/>
              </a:rPr>
              <a:t>CA, </a:t>
            </a:r>
            <a:r>
              <a:rPr lang="en-US" sz="1200" i="1" dirty="0" err="1">
                <a:latin typeface="Arial" pitchFamily="34" charset="0"/>
                <a:cs typeface="Arial" pitchFamily="34" charset="0"/>
              </a:rPr>
              <a:t>B.Com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5AB899-6110-99EF-C90A-75BBFAE5450D}"/>
              </a:ext>
            </a:extLst>
          </p:cNvPr>
          <p:cNvSpPr/>
          <p:nvPr/>
        </p:nvSpPr>
        <p:spPr>
          <a:xfrm>
            <a:off x="177534" y="3963615"/>
            <a:ext cx="4340478" cy="269719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211569-203B-1BD3-E4B2-C00304E50163}"/>
              </a:ext>
            </a:extLst>
          </p:cNvPr>
          <p:cNvSpPr txBox="1"/>
          <p:nvPr/>
        </p:nvSpPr>
        <p:spPr>
          <a:xfrm>
            <a:off x="6555522" y="4375905"/>
            <a:ext cx="2096278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Arpit Vijay</a:t>
            </a:r>
          </a:p>
          <a:p>
            <a:r>
              <a:rPr lang="en-US" sz="1400" i="1" dirty="0">
                <a:latin typeface="Arial" pitchFamily="34" charset="0"/>
                <a:cs typeface="Arial" pitchFamily="34" charset="0"/>
              </a:rPr>
              <a:t>Senior Associate</a:t>
            </a:r>
          </a:p>
          <a:p>
            <a:endParaRPr lang="en-US" sz="700" dirty="0">
              <a:latin typeface="Arial" pitchFamily="34" charset="0"/>
              <a:cs typeface="Arial" pitchFamily="34" charset="0"/>
            </a:endParaRPr>
          </a:p>
          <a:p>
            <a:r>
              <a:rPr lang="en-US" sz="1200" i="1" dirty="0">
                <a:latin typeface="Arial" pitchFamily="34" charset="0"/>
                <a:cs typeface="Arial" pitchFamily="34" charset="0"/>
              </a:rPr>
              <a:t>CA, </a:t>
            </a:r>
            <a:r>
              <a:rPr lang="en-US" sz="1200" i="1" spc="15" dirty="0" err="1">
                <a:latin typeface="Arial" pitchFamily="34" charset="0"/>
                <a:cs typeface="Arial" pitchFamily="34" charset="0"/>
              </a:rPr>
              <a:t>B.Com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ACBCB3-3CD4-0C52-1714-AEF75A3CF262}"/>
              </a:ext>
            </a:extLst>
          </p:cNvPr>
          <p:cNvSpPr/>
          <p:nvPr/>
        </p:nvSpPr>
        <p:spPr>
          <a:xfrm>
            <a:off x="4628958" y="3963615"/>
            <a:ext cx="4340479" cy="269719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7DD8FE-2D34-B06E-D1C2-C0868D8215A8}"/>
              </a:ext>
            </a:extLst>
          </p:cNvPr>
          <p:cNvSpPr txBox="1"/>
          <p:nvPr/>
        </p:nvSpPr>
        <p:spPr>
          <a:xfrm>
            <a:off x="4701388" y="5311811"/>
            <a:ext cx="4243590" cy="1400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ts val="1440"/>
              </a:lnSpc>
              <a:spcBef>
                <a:spcPts val="500"/>
              </a:spcBef>
              <a:defRPr sz="1100" spc="15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7</a:t>
            </a:r>
            <a:r>
              <a:rPr lang="en-US"/>
              <a:t>+ </a:t>
            </a:r>
            <a:r>
              <a:rPr lang="en-US" dirty="0"/>
              <a:t>years’ in business valuations, cross border mergers and acquisition structuring (India-Japan), due diligence, corporate group reorganization, financial analysis, and business strategies.</a:t>
            </a:r>
          </a:p>
          <a:p>
            <a:r>
              <a:rPr lang="en-US" dirty="0"/>
              <a:t>Experience across sectors such as Asset Management Companies, Mutual Funds, NBFC’s and Management Consultancies.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9843D-293D-50B1-999C-F34E321AB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57064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Key Team Profile </a:t>
            </a:r>
            <a:r>
              <a:rPr lang="en-IN" sz="24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(2/3)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4497B47D-662A-664B-387B-3E4AFAD0B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33" y="1297014"/>
            <a:ext cx="1035209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8D21A49F-84DA-7A96-A2CF-C858149CE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113" y="1284469"/>
            <a:ext cx="1034398" cy="120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id="{ED04041E-47BD-C131-BA16-9C0E7D19A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33" y="4103209"/>
            <a:ext cx="1035209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3EFD22E-6883-1E30-340B-7D1A16E9262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534" t="2607" r="5507" b="54832"/>
          <a:stretch/>
        </p:blipFill>
        <p:spPr>
          <a:xfrm>
            <a:off x="4835272" y="4172615"/>
            <a:ext cx="1322106" cy="114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215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9666E61C-30DA-4677-B309-FBE91965BD5F}"/>
              </a:ext>
            </a:extLst>
          </p:cNvPr>
          <p:cNvSpPr txBox="1"/>
          <p:nvPr/>
        </p:nvSpPr>
        <p:spPr>
          <a:xfrm>
            <a:off x="196506" y="2536912"/>
            <a:ext cx="4340478" cy="122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dirty="0">
                <a:latin typeface="Arial" pitchFamily="34" charset="0"/>
                <a:cs typeface="Arial" pitchFamily="34" charset="0"/>
              </a:rPr>
              <a:t>6+ years experience in business valuations, purchase price allocation, impairment testing, due diligence, risk assurance &amp; advisory, direct tax assessments and compliance, and other bookkeeping engagements.</a:t>
            </a:r>
          </a:p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dirty="0">
                <a:latin typeface="Arial" pitchFamily="34" charset="0"/>
                <a:cs typeface="Arial" pitchFamily="34" charset="0"/>
              </a:rPr>
              <a:t>Engaged in business and derivative valuations with </a:t>
            </a:r>
            <a:r>
              <a:rPr lang="en-US" sz="1100" spc="15" dirty="0">
                <a:latin typeface="Arial" pitchFamily="34" charset="0"/>
                <a:cs typeface="Arial" pitchFamily="34" charset="0"/>
              </a:rPr>
              <a:t>experience in sectors like Manufacturing, Technology, Power, BFSI</a:t>
            </a:r>
            <a:endParaRPr lang="id-ID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398517-AF40-4CDC-8559-133461EF974E}"/>
              </a:ext>
            </a:extLst>
          </p:cNvPr>
          <p:cNvSpPr txBox="1"/>
          <p:nvPr/>
        </p:nvSpPr>
        <p:spPr>
          <a:xfrm>
            <a:off x="1916978" y="1612674"/>
            <a:ext cx="250095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Shubham Garg</a:t>
            </a:r>
          </a:p>
          <a:p>
            <a:r>
              <a:rPr lang="en-US" sz="1400" i="1" dirty="0">
                <a:latin typeface="Arial" pitchFamily="34" charset="0"/>
                <a:cs typeface="Arial" pitchFamily="34" charset="0"/>
              </a:rPr>
              <a:t>Senior Associate</a:t>
            </a:r>
          </a:p>
          <a:p>
            <a:endParaRPr lang="en-US" sz="600" i="1" dirty="0">
              <a:latin typeface="Arial" pitchFamily="34" charset="0"/>
              <a:cs typeface="Arial" pitchFamily="34" charset="0"/>
            </a:endParaRPr>
          </a:p>
          <a:p>
            <a:r>
              <a:rPr lang="en-US" sz="1200" i="1" dirty="0">
                <a:latin typeface="Arial" pitchFamily="34" charset="0"/>
                <a:cs typeface="Arial" pitchFamily="34" charset="0"/>
              </a:rPr>
              <a:t>CA, </a:t>
            </a:r>
            <a:r>
              <a:rPr lang="en-US" sz="1200" i="1" dirty="0" err="1">
                <a:latin typeface="Arial" pitchFamily="34" charset="0"/>
                <a:cs typeface="Arial" pitchFamily="34" charset="0"/>
              </a:rPr>
              <a:t>B.Com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4B55214-D7E4-4EE2-AFD2-CCF92CC2B69E}"/>
              </a:ext>
            </a:extLst>
          </p:cNvPr>
          <p:cNvSpPr/>
          <p:nvPr/>
        </p:nvSpPr>
        <p:spPr>
          <a:xfrm>
            <a:off x="177534" y="1201076"/>
            <a:ext cx="4340478" cy="269719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>
          <a:xfrm>
            <a:off x="6946900" y="6497574"/>
            <a:ext cx="2133600" cy="365125"/>
          </a:xfrm>
        </p:spPr>
        <p:txBody>
          <a:bodyPr/>
          <a:lstStyle/>
          <a:p>
            <a:fld id="{BC6C6F90-24A2-5E47-B903-ED66EE245175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921943-12A8-D902-72FE-1976239C144B}"/>
              </a:ext>
            </a:extLst>
          </p:cNvPr>
          <p:cNvSpPr txBox="1"/>
          <p:nvPr/>
        </p:nvSpPr>
        <p:spPr>
          <a:xfrm>
            <a:off x="4673827" y="2687271"/>
            <a:ext cx="4297503" cy="159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dirty="0">
                <a:latin typeface="Arial" pitchFamily="34" charset="0"/>
                <a:cs typeface="Arial" pitchFamily="34" charset="0"/>
              </a:rPr>
              <a:t>3+ years of experience in Indirect Tax, Valuation, Due Diligence, Business Consulting, Direct Tax, and Statutory Audit. </a:t>
            </a:r>
          </a:p>
          <a:p>
            <a:pPr algn="just">
              <a:lnSpc>
                <a:spcPts val="1440"/>
              </a:lnSpc>
              <a:spcBef>
                <a:spcPts val="500"/>
              </a:spcBef>
            </a:pP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dirty="0">
                <a:latin typeface="Arial" pitchFamily="34" charset="0"/>
                <a:cs typeface="Arial" pitchFamily="34" charset="0"/>
              </a:rPr>
              <a:t>Engaged in providing valuation, due diligence, financial investigations and specialized reconciliation projects.</a:t>
            </a:r>
          </a:p>
          <a:p>
            <a:pPr algn="just">
              <a:lnSpc>
                <a:spcPts val="1440"/>
              </a:lnSpc>
              <a:spcBef>
                <a:spcPts val="500"/>
              </a:spcBef>
            </a:pPr>
            <a:endParaRPr lang="en-US" sz="11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ts val="1440"/>
              </a:lnSpc>
              <a:spcBef>
                <a:spcPts val="500"/>
              </a:spcBef>
            </a:pPr>
            <a:endParaRPr lang="en-US" sz="1100" spc="15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F9CA25-F423-E871-59D3-DEE0D0BAFEBF}"/>
              </a:ext>
            </a:extLst>
          </p:cNvPr>
          <p:cNvSpPr txBox="1"/>
          <p:nvPr/>
        </p:nvSpPr>
        <p:spPr>
          <a:xfrm>
            <a:off x="6391783" y="1702909"/>
            <a:ext cx="250095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Nikhil Vijay</a:t>
            </a:r>
          </a:p>
          <a:p>
            <a:r>
              <a:rPr lang="en-US" sz="1400" i="1" dirty="0">
                <a:latin typeface="Arial" pitchFamily="34" charset="0"/>
                <a:cs typeface="Arial" pitchFamily="34" charset="0"/>
              </a:rPr>
              <a:t>Associate</a:t>
            </a:r>
          </a:p>
          <a:p>
            <a:endParaRPr lang="en-US" sz="600" i="1" dirty="0">
              <a:latin typeface="Arial" pitchFamily="34" charset="0"/>
              <a:cs typeface="Arial" pitchFamily="34" charset="0"/>
            </a:endParaRPr>
          </a:p>
          <a:p>
            <a:r>
              <a:rPr lang="en-US" sz="1200" i="1" dirty="0">
                <a:latin typeface="Arial" pitchFamily="34" charset="0"/>
                <a:cs typeface="Arial" pitchFamily="34" charset="0"/>
              </a:rPr>
              <a:t>CA, </a:t>
            </a:r>
            <a:r>
              <a:rPr lang="en-US" sz="1200" i="1" dirty="0" err="1">
                <a:latin typeface="Arial" pitchFamily="34" charset="0"/>
                <a:cs typeface="Arial" pitchFamily="34" charset="0"/>
              </a:rPr>
              <a:t>B.Com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5AB899-6110-99EF-C90A-75BBFAE5450D}"/>
              </a:ext>
            </a:extLst>
          </p:cNvPr>
          <p:cNvSpPr/>
          <p:nvPr/>
        </p:nvSpPr>
        <p:spPr>
          <a:xfrm>
            <a:off x="4652339" y="1201076"/>
            <a:ext cx="4340478" cy="269719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211569-203B-1BD3-E4B2-C00304E50163}"/>
              </a:ext>
            </a:extLst>
          </p:cNvPr>
          <p:cNvSpPr txBox="1"/>
          <p:nvPr/>
        </p:nvSpPr>
        <p:spPr>
          <a:xfrm>
            <a:off x="6490206" y="4397677"/>
            <a:ext cx="2096278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Shilpi Agarwal</a:t>
            </a:r>
          </a:p>
          <a:p>
            <a:r>
              <a:rPr lang="en-US" sz="1400" i="1" dirty="0">
                <a:latin typeface="Arial" pitchFamily="34" charset="0"/>
                <a:cs typeface="Arial" pitchFamily="34" charset="0"/>
              </a:rPr>
              <a:t>Associate</a:t>
            </a:r>
          </a:p>
          <a:p>
            <a:endParaRPr lang="en-US" sz="700" dirty="0">
              <a:latin typeface="Arial" pitchFamily="34" charset="0"/>
              <a:cs typeface="Arial" pitchFamily="34" charset="0"/>
            </a:endParaRPr>
          </a:p>
          <a:p>
            <a:r>
              <a:rPr lang="en-US" sz="1200" i="1" dirty="0">
                <a:latin typeface="Arial" pitchFamily="34" charset="0"/>
                <a:cs typeface="Arial" pitchFamily="34" charset="0"/>
              </a:rPr>
              <a:t>PGDM, </a:t>
            </a:r>
            <a:r>
              <a:rPr lang="en-US" sz="1200" i="1" spc="15" dirty="0" err="1">
                <a:latin typeface="Arial" pitchFamily="34" charset="0"/>
                <a:cs typeface="Arial" pitchFamily="34" charset="0"/>
              </a:rPr>
              <a:t>B.Com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ACBCB3-3CD4-0C52-1714-AEF75A3CF262}"/>
              </a:ext>
            </a:extLst>
          </p:cNvPr>
          <p:cNvSpPr/>
          <p:nvPr/>
        </p:nvSpPr>
        <p:spPr>
          <a:xfrm>
            <a:off x="4628958" y="3985387"/>
            <a:ext cx="4340479" cy="269719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7DD8FE-2D34-B06E-D1C2-C0868D8215A8}"/>
              </a:ext>
            </a:extLst>
          </p:cNvPr>
          <p:cNvSpPr txBox="1"/>
          <p:nvPr/>
        </p:nvSpPr>
        <p:spPr>
          <a:xfrm>
            <a:off x="4701388" y="5437758"/>
            <a:ext cx="4243590" cy="1338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1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3+ years of experience in performing Valuation including the valuation of operating businesses, investment holding companies, and non-controlling interests. </a:t>
            </a:r>
          </a:p>
          <a:p>
            <a:pPr algn="just" fontAlgn="base"/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fontAlgn="base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Per</a:t>
            </a:r>
            <a:r>
              <a:rPr lang="en-US" sz="11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formed valuation assignments for many purposes, including financial reporting, gift, and estate tax reporting.</a:t>
            </a:r>
          </a:p>
          <a:p>
            <a:pPr algn="just">
              <a:lnSpc>
                <a:spcPts val="1440"/>
              </a:lnSpc>
              <a:spcBef>
                <a:spcPts val="500"/>
              </a:spcBef>
            </a:pP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9843D-293D-50B1-999C-F34E321AB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30" y="257064"/>
            <a:ext cx="8229600" cy="1022832"/>
          </a:xfrm>
        </p:spPr>
        <p:txBody>
          <a:bodyPr anchor="t">
            <a:noAutofit/>
          </a:bodyPr>
          <a:lstStyle/>
          <a:p>
            <a:pPr algn="l"/>
            <a:r>
              <a:rPr lang="en-IN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Key Team Profile (3/3)</a:t>
            </a:r>
            <a:endParaRPr lang="en-IN" sz="2400" b="1" dirty="0">
              <a:solidFill>
                <a:srgbClr val="0067A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313777C-1B7F-983F-5CF9-BD8A76336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09" y="1235643"/>
            <a:ext cx="1131306" cy="13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7FEB3965-54B4-8907-6B40-2FFFCA1D4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151" y="1259716"/>
            <a:ext cx="1129319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9E5EC68-1C85-1962-4920-DAA103051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180" y="4067525"/>
            <a:ext cx="1160265" cy="135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D72FAC-3111-3CA7-DB93-7291AD070EA9}"/>
              </a:ext>
            </a:extLst>
          </p:cNvPr>
          <p:cNvSpPr txBox="1"/>
          <p:nvPr/>
        </p:nvSpPr>
        <p:spPr>
          <a:xfrm>
            <a:off x="196506" y="5330912"/>
            <a:ext cx="4340478" cy="1041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dirty="0">
                <a:latin typeface="Arial" pitchFamily="34" charset="0"/>
                <a:cs typeface="Arial" pitchFamily="34" charset="0"/>
              </a:rPr>
              <a:t>3+ years of experience in business valuations, complex instruments valuations, impairment testing, due diligence. Technical skills include financial modelling and due diligence</a:t>
            </a:r>
          </a:p>
          <a:p>
            <a:pPr algn="just">
              <a:lnSpc>
                <a:spcPts val="1440"/>
              </a:lnSpc>
              <a:spcBef>
                <a:spcPts val="500"/>
              </a:spcBef>
            </a:pPr>
            <a:r>
              <a:rPr lang="en-US" sz="1100" dirty="0">
                <a:latin typeface="Arial" pitchFamily="34" charset="0"/>
                <a:cs typeface="Arial" pitchFamily="34" charset="0"/>
              </a:rPr>
              <a:t>Experience across industries such as Tech startups, NBFC, Retail, E-commerce, Manufacturing, SAAS, etc.</a:t>
            </a:r>
            <a:endParaRPr lang="id-ID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F4043E-F2E1-C288-09FA-42CB8669D0C9}"/>
              </a:ext>
            </a:extLst>
          </p:cNvPr>
          <p:cNvSpPr txBox="1"/>
          <p:nvPr/>
        </p:nvSpPr>
        <p:spPr>
          <a:xfrm>
            <a:off x="1916978" y="4406674"/>
            <a:ext cx="250095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Prateek Malik</a:t>
            </a:r>
          </a:p>
          <a:p>
            <a:r>
              <a:rPr lang="en-US" sz="1400" i="1" dirty="0">
                <a:latin typeface="Arial" pitchFamily="34" charset="0"/>
                <a:cs typeface="Arial" pitchFamily="34" charset="0"/>
              </a:rPr>
              <a:t>Associate</a:t>
            </a:r>
          </a:p>
          <a:p>
            <a:endParaRPr lang="en-US" sz="600" i="1" dirty="0">
              <a:latin typeface="Arial" pitchFamily="34" charset="0"/>
              <a:cs typeface="Arial" pitchFamily="34" charset="0"/>
            </a:endParaRPr>
          </a:p>
          <a:p>
            <a:r>
              <a:rPr lang="en-US" sz="1200" i="1" dirty="0">
                <a:latin typeface="Arial" pitchFamily="34" charset="0"/>
                <a:cs typeface="Arial" pitchFamily="34" charset="0"/>
              </a:rPr>
              <a:t>CA, </a:t>
            </a:r>
            <a:r>
              <a:rPr lang="en-US" sz="1200" i="1" dirty="0" err="1">
                <a:latin typeface="Arial" pitchFamily="34" charset="0"/>
                <a:cs typeface="Arial" pitchFamily="34" charset="0"/>
              </a:rPr>
              <a:t>B.Com</a:t>
            </a:r>
            <a:endParaRPr lang="en-US" sz="1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9D6BE5C-A363-DCC1-6E5B-73B619D772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067" y="4067525"/>
            <a:ext cx="1073617" cy="127076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EE1477C-18A1-CB73-B9C7-F02A815B9CEC}"/>
              </a:ext>
            </a:extLst>
          </p:cNvPr>
          <p:cNvSpPr/>
          <p:nvPr/>
        </p:nvSpPr>
        <p:spPr>
          <a:xfrm>
            <a:off x="172047" y="3992274"/>
            <a:ext cx="4340479" cy="269719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923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5812</TotalTime>
  <Words>3443</Words>
  <Application>Microsoft Office PowerPoint</Application>
  <PresentationFormat>On-screen Show (4:3)</PresentationFormat>
  <Paragraphs>567</Paragraphs>
  <Slides>19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Courier New</vt:lpstr>
      <vt:lpstr>Wingdings</vt:lpstr>
      <vt:lpstr>Office Theme</vt:lpstr>
      <vt:lpstr>PowerPoint Presentation</vt:lpstr>
      <vt:lpstr>About Us</vt:lpstr>
      <vt:lpstr>Our Value Proposition</vt:lpstr>
      <vt:lpstr>Service Offering</vt:lpstr>
      <vt:lpstr>PowerPoint Presentation</vt:lpstr>
      <vt:lpstr>Partner’s Profile</vt:lpstr>
      <vt:lpstr>Key Team Profile (1/3)</vt:lpstr>
      <vt:lpstr>Key Team Profile (2/3)</vt:lpstr>
      <vt:lpstr>Key Team Profile (3/3)</vt:lpstr>
      <vt:lpstr>Selective Listed Companies</vt:lpstr>
      <vt:lpstr>Selective Listed Companies</vt:lpstr>
      <vt:lpstr>Large Group Companies</vt:lpstr>
      <vt:lpstr>Large Group Companies</vt:lpstr>
      <vt:lpstr>Financial Institutions &amp; NBFCs</vt:lpstr>
      <vt:lpstr>PowerPoint Presentation</vt:lpstr>
      <vt:lpstr>PowerPoint Presentation</vt:lpstr>
      <vt:lpstr>Selective Due Diligence Clients </vt:lpstr>
      <vt:lpstr>Selective Due Diligence Clients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Amrish Garg</dc:creator>
  <cp:lastModifiedBy>Arpit Vijay</cp:lastModifiedBy>
  <cp:revision>455</cp:revision>
  <cp:lastPrinted>2019-01-28T08:17:13Z</cp:lastPrinted>
  <dcterms:created xsi:type="dcterms:W3CDTF">2015-09-25T10:15:41Z</dcterms:created>
  <dcterms:modified xsi:type="dcterms:W3CDTF">2025-02-11T09:47:22Z</dcterms:modified>
</cp:coreProperties>
</file>