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63"/>
  </p:notesMasterIdLst>
  <p:sldIdLst>
    <p:sldId id="256" r:id="rId5"/>
    <p:sldId id="873" r:id="rId6"/>
    <p:sldId id="874" r:id="rId7"/>
    <p:sldId id="870" r:id="rId8"/>
    <p:sldId id="827" r:id="rId9"/>
    <p:sldId id="829" r:id="rId10"/>
    <p:sldId id="871" r:id="rId11"/>
    <p:sldId id="839" r:id="rId12"/>
    <p:sldId id="770" r:id="rId13"/>
    <p:sldId id="789" r:id="rId14"/>
    <p:sldId id="875" r:id="rId15"/>
    <p:sldId id="876" r:id="rId16"/>
    <p:sldId id="881" r:id="rId17"/>
    <p:sldId id="877" r:id="rId18"/>
    <p:sldId id="878" r:id="rId19"/>
    <p:sldId id="879" r:id="rId20"/>
    <p:sldId id="880" r:id="rId21"/>
    <p:sldId id="1599" r:id="rId22"/>
    <p:sldId id="885" r:id="rId23"/>
    <p:sldId id="882" r:id="rId24"/>
    <p:sldId id="883" r:id="rId25"/>
    <p:sldId id="884" r:id="rId26"/>
    <p:sldId id="893" r:id="rId27"/>
    <p:sldId id="887" r:id="rId28"/>
    <p:sldId id="888" r:id="rId29"/>
    <p:sldId id="889" r:id="rId30"/>
    <p:sldId id="890" r:id="rId31"/>
    <p:sldId id="892" r:id="rId32"/>
    <p:sldId id="908" r:id="rId33"/>
    <p:sldId id="895" r:id="rId34"/>
    <p:sldId id="896" r:id="rId35"/>
    <p:sldId id="897" r:id="rId36"/>
    <p:sldId id="898" r:id="rId37"/>
    <p:sldId id="899" r:id="rId38"/>
    <p:sldId id="900" r:id="rId39"/>
    <p:sldId id="901" r:id="rId40"/>
    <p:sldId id="906" r:id="rId41"/>
    <p:sldId id="907" r:id="rId42"/>
    <p:sldId id="858" r:id="rId43"/>
    <p:sldId id="1574" r:id="rId44"/>
    <p:sldId id="1575" r:id="rId45"/>
    <p:sldId id="1576" r:id="rId46"/>
    <p:sldId id="1577" r:id="rId47"/>
    <p:sldId id="1578" r:id="rId48"/>
    <p:sldId id="1579" r:id="rId49"/>
    <p:sldId id="1595" r:id="rId50"/>
    <p:sldId id="1596" r:id="rId51"/>
    <p:sldId id="1580" r:id="rId52"/>
    <p:sldId id="1581" r:id="rId53"/>
    <p:sldId id="1582" r:id="rId54"/>
    <p:sldId id="1584" r:id="rId55"/>
    <p:sldId id="1585" r:id="rId56"/>
    <p:sldId id="1586" r:id="rId57"/>
    <p:sldId id="1587" r:id="rId58"/>
    <p:sldId id="914" r:id="rId59"/>
    <p:sldId id="910" r:id="rId60"/>
    <p:sldId id="905" r:id="rId61"/>
    <p:sldId id="913"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9D0"/>
    <a:srgbClr val="CC66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4DB394-8A27-4524-BE26-DA36E978BC3A}" v="34" dt="2020-07-03T07:32:51.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160" autoAdjust="0"/>
  </p:normalViewPr>
  <p:slideViewPr>
    <p:cSldViewPr snapToGrid="0">
      <p:cViewPr varScale="1">
        <p:scale>
          <a:sx n="60" d="100"/>
          <a:sy n="60" d="100"/>
        </p:scale>
        <p:origin x="9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Garg" userId="f1bf0582-f24a-43b0-ba85-ed9169a9a91b" providerId="ADAL" clId="{7D4DB394-8A27-4524-BE26-DA36E978BC3A}"/>
    <pc:docChg chg="custSel addSld delSld modSld">
      <pc:chgData name="Tanya Garg" userId="f1bf0582-f24a-43b0-ba85-ed9169a9a91b" providerId="ADAL" clId="{7D4DB394-8A27-4524-BE26-DA36E978BC3A}" dt="2020-07-03T07:32:51.034" v="33" actId="14100"/>
      <pc:docMkLst>
        <pc:docMk/>
      </pc:docMkLst>
      <pc:sldChg chg="modSp">
        <pc:chgData name="Tanya Garg" userId="f1bf0582-f24a-43b0-ba85-ed9169a9a91b" providerId="ADAL" clId="{7D4DB394-8A27-4524-BE26-DA36E978BC3A}" dt="2020-07-03T07:32:51.034" v="33" actId="14100"/>
        <pc:sldMkLst>
          <pc:docMk/>
          <pc:sldMk cId="3162125950" sldId="881"/>
        </pc:sldMkLst>
        <pc:spChg chg="mod">
          <ac:chgData name="Tanya Garg" userId="f1bf0582-f24a-43b0-ba85-ed9169a9a91b" providerId="ADAL" clId="{7D4DB394-8A27-4524-BE26-DA36E978BC3A}" dt="2020-07-03T07:32:51.034" v="33" actId="14100"/>
          <ac:spMkLst>
            <pc:docMk/>
            <pc:sldMk cId="3162125950" sldId="881"/>
            <ac:spMk id="3" creationId="{99980B8F-5AE9-4E1B-8743-60B7A203F0E6}"/>
          </ac:spMkLst>
        </pc:spChg>
      </pc:sldChg>
      <pc:sldChg chg="addSp modSp add">
        <pc:chgData name="Tanya Garg" userId="f1bf0582-f24a-43b0-ba85-ed9169a9a91b" providerId="ADAL" clId="{7D4DB394-8A27-4524-BE26-DA36E978BC3A}" dt="2020-07-03T07:30:15.865" v="28" actId="14100"/>
        <pc:sldMkLst>
          <pc:docMk/>
          <pc:sldMk cId="3917912270" sldId="885"/>
        </pc:sldMkLst>
        <pc:spChg chg="mod">
          <ac:chgData name="Tanya Garg" userId="f1bf0582-f24a-43b0-ba85-ed9169a9a91b" providerId="ADAL" clId="{7D4DB394-8A27-4524-BE26-DA36E978BC3A}" dt="2020-07-03T07:28:56.344" v="17" actId="208"/>
          <ac:spMkLst>
            <pc:docMk/>
            <pc:sldMk cId="3917912270" sldId="885"/>
            <ac:spMk id="5" creationId="{F3B203D5-BCDD-3344-8E34-04378B685823}"/>
          </ac:spMkLst>
        </pc:spChg>
        <pc:picChg chg="add mod">
          <ac:chgData name="Tanya Garg" userId="f1bf0582-f24a-43b0-ba85-ed9169a9a91b" providerId="ADAL" clId="{7D4DB394-8A27-4524-BE26-DA36E978BC3A}" dt="2020-07-03T07:30:15.865" v="28" actId="14100"/>
          <ac:picMkLst>
            <pc:docMk/>
            <pc:sldMk cId="3917912270" sldId="885"/>
            <ac:picMk id="6" creationId="{9E832DEF-C1F8-4D80-94EC-52E63F810FDA}"/>
          </ac:picMkLst>
        </pc:picChg>
      </pc:sldChg>
      <pc:sldChg chg="add del">
        <pc:chgData name="Tanya Garg" userId="f1bf0582-f24a-43b0-ba85-ed9169a9a91b" providerId="ADAL" clId="{7D4DB394-8A27-4524-BE26-DA36E978BC3A}" dt="2020-07-03T07:28:07.851" v="11" actId="2696"/>
        <pc:sldMkLst>
          <pc:docMk/>
          <pc:sldMk cId="34130296" sldId="1597"/>
        </pc:sldMkLst>
      </pc:sldChg>
      <pc:sldChg chg="add del">
        <pc:chgData name="Tanya Garg" userId="f1bf0582-f24a-43b0-ba85-ed9169a9a91b" providerId="ADAL" clId="{7D4DB394-8A27-4524-BE26-DA36E978BC3A}" dt="2020-07-03T07:31:12.432" v="31" actId="2696"/>
        <pc:sldMkLst>
          <pc:docMk/>
          <pc:sldMk cId="3961451219" sldId="1598"/>
        </pc:sldMkLst>
      </pc:sldChg>
      <pc:sldChg chg="addSp modSp add">
        <pc:chgData name="Tanya Garg" userId="f1bf0582-f24a-43b0-ba85-ed9169a9a91b" providerId="ADAL" clId="{7D4DB394-8A27-4524-BE26-DA36E978BC3A}" dt="2020-07-03T07:30:22.018" v="30" actId="14100"/>
        <pc:sldMkLst>
          <pc:docMk/>
          <pc:sldMk cId="525903281" sldId="1599"/>
        </pc:sldMkLst>
        <pc:spChg chg="mod">
          <ac:chgData name="Tanya Garg" userId="f1bf0582-f24a-43b0-ba85-ed9169a9a91b" providerId="ADAL" clId="{7D4DB394-8A27-4524-BE26-DA36E978BC3A}" dt="2020-07-03T07:28:37.632" v="14" actId="207"/>
          <ac:spMkLst>
            <pc:docMk/>
            <pc:sldMk cId="525903281" sldId="1599"/>
            <ac:spMk id="4" creationId="{99FA1691-61BD-FE4F-89EC-A4634886FEBC}"/>
          </ac:spMkLst>
        </pc:spChg>
        <pc:picChg chg="add mod">
          <ac:chgData name="Tanya Garg" userId="f1bf0582-f24a-43b0-ba85-ed9169a9a91b" providerId="ADAL" clId="{7D4DB394-8A27-4524-BE26-DA36E978BC3A}" dt="2020-07-03T07:30:22.018" v="30" actId="14100"/>
          <ac:picMkLst>
            <pc:docMk/>
            <pc:sldMk cId="525903281" sldId="1599"/>
            <ac:picMk id="5" creationId="{81C3D1E9-E011-4904-9124-2A8740D2125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C66E6-209C-4F9A-876B-6350EF278DDD}" type="doc">
      <dgm:prSet loTypeId="urn:microsoft.com/office/officeart/2005/8/layout/lProcess3" loCatId="process" qsTypeId="urn:microsoft.com/office/officeart/2005/8/quickstyle/simple1" qsCatId="simple" csTypeId="urn:microsoft.com/office/officeart/2005/8/colors/accent2_3" csCatId="accent2" phldr="1"/>
      <dgm:spPr/>
      <dgm:t>
        <a:bodyPr/>
        <a:lstStyle/>
        <a:p>
          <a:endParaRPr lang="en-US"/>
        </a:p>
      </dgm:t>
    </dgm:pt>
    <dgm:pt modelId="{11D4E95C-E131-4400-9D00-525CFA7D8886}">
      <dgm:prSet/>
      <dgm:spPr/>
      <dgm:t>
        <a:bodyPr/>
        <a:lstStyle/>
        <a:p>
          <a:r>
            <a:rPr lang="en-US" b="1" dirty="0"/>
            <a:t>Whether the definition inserted in CGST Act can be applied to Contracts or is limited to above section only?</a:t>
          </a:r>
          <a:endParaRPr lang="en-US" dirty="0"/>
        </a:p>
      </dgm:t>
    </dgm:pt>
    <dgm:pt modelId="{B0044519-9328-4678-9A5A-8392BCB157B7}" type="parTrans" cxnId="{19C3E40C-3A23-4F83-9B41-A5C3794E244B}">
      <dgm:prSet/>
      <dgm:spPr/>
      <dgm:t>
        <a:bodyPr/>
        <a:lstStyle/>
        <a:p>
          <a:endParaRPr lang="en-US"/>
        </a:p>
      </dgm:t>
    </dgm:pt>
    <dgm:pt modelId="{22639E2A-B8A4-448B-9234-9AFCA73DEEA7}" type="sibTrans" cxnId="{19C3E40C-3A23-4F83-9B41-A5C3794E244B}">
      <dgm:prSet/>
      <dgm:spPr/>
      <dgm:t>
        <a:bodyPr/>
        <a:lstStyle/>
        <a:p>
          <a:endParaRPr lang="en-US"/>
        </a:p>
      </dgm:t>
    </dgm:pt>
    <dgm:pt modelId="{AD8D44B6-2E51-4A14-B3A9-6845E826192E}">
      <dgm:prSet/>
      <dgm:spPr/>
      <dgm:t>
        <a:bodyPr/>
        <a:lstStyle/>
        <a:p>
          <a:r>
            <a:rPr lang="en-US" b="1" dirty="0"/>
            <a:t>What will be the fate of existing contracts where Force Majeure is not defined?</a:t>
          </a:r>
          <a:endParaRPr lang="en-US" dirty="0"/>
        </a:p>
      </dgm:t>
    </dgm:pt>
    <dgm:pt modelId="{5B4084B2-28D7-4903-A46C-42FDB414A92A}" type="parTrans" cxnId="{90894765-4230-42EB-838A-C409B984D6FF}">
      <dgm:prSet/>
      <dgm:spPr/>
      <dgm:t>
        <a:bodyPr/>
        <a:lstStyle/>
        <a:p>
          <a:endParaRPr lang="en-US"/>
        </a:p>
      </dgm:t>
    </dgm:pt>
    <dgm:pt modelId="{F539C266-F051-4F71-8A48-1F64A6D2A843}" type="sibTrans" cxnId="{90894765-4230-42EB-838A-C409B984D6FF}">
      <dgm:prSet/>
      <dgm:spPr/>
      <dgm:t>
        <a:bodyPr/>
        <a:lstStyle/>
        <a:p>
          <a:endParaRPr lang="en-US"/>
        </a:p>
      </dgm:t>
    </dgm:pt>
    <dgm:pt modelId="{DCCA60FC-071E-4F74-9E4B-03BE5AC2088A}">
      <dgm:prSet/>
      <dgm:spPr/>
      <dgm:t>
        <a:bodyPr/>
        <a:lstStyle/>
        <a:p>
          <a:r>
            <a:rPr lang="en-US" b="1" dirty="0"/>
            <a:t>and if defined, if epidemic is not included?</a:t>
          </a:r>
          <a:endParaRPr lang="en-US" dirty="0"/>
        </a:p>
      </dgm:t>
    </dgm:pt>
    <dgm:pt modelId="{9BD878F7-ED7D-4F15-9A1B-A661F25A02DC}" type="parTrans" cxnId="{B642303C-45DA-4A9B-88D8-76254FB76647}">
      <dgm:prSet/>
      <dgm:spPr/>
      <dgm:t>
        <a:bodyPr/>
        <a:lstStyle/>
        <a:p>
          <a:endParaRPr lang="en-US"/>
        </a:p>
      </dgm:t>
    </dgm:pt>
    <dgm:pt modelId="{E94120D6-5BA4-4CE8-A106-22132AB35B16}" type="sibTrans" cxnId="{B642303C-45DA-4A9B-88D8-76254FB76647}">
      <dgm:prSet/>
      <dgm:spPr/>
      <dgm:t>
        <a:bodyPr/>
        <a:lstStyle/>
        <a:p>
          <a:endParaRPr lang="en-US"/>
        </a:p>
      </dgm:t>
    </dgm:pt>
    <dgm:pt modelId="{E4A4E4E1-EA3F-40F7-9C5D-C481B1DA6BB4}" type="pres">
      <dgm:prSet presAssocID="{5C9C66E6-209C-4F9A-876B-6350EF278DDD}" presName="Name0" presStyleCnt="0">
        <dgm:presLayoutVars>
          <dgm:chPref val="3"/>
          <dgm:dir/>
          <dgm:animLvl val="lvl"/>
          <dgm:resizeHandles/>
        </dgm:presLayoutVars>
      </dgm:prSet>
      <dgm:spPr/>
    </dgm:pt>
    <dgm:pt modelId="{58F72E02-93DE-4694-A0D2-A83CADD355E0}" type="pres">
      <dgm:prSet presAssocID="{11D4E95C-E131-4400-9D00-525CFA7D8886}" presName="horFlow" presStyleCnt="0"/>
      <dgm:spPr/>
    </dgm:pt>
    <dgm:pt modelId="{088C5226-BB85-4BCD-81FD-43A2434D7FE4}" type="pres">
      <dgm:prSet presAssocID="{11D4E95C-E131-4400-9D00-525CFA7D8886}" presName="bigChev" presStyleLbl="node1" presStyleIdx="0" presStyleCnt="2" custScaleX="237037" custLinFactNeighborX="-2436"/>
      <dgm:spPr/>
    </dgm:pt>
    <dgm:pt modelId="{2F5CEF32-D441-432D-9513-9A6DBB6A5108}" type="pres">
      <dgm:prSet presAssocID="{11D4E95C-E131-4400-9D00-525CFA7D8886}" presName="vSp" presStyleCnt="0"/>
      <dgm:spPr/>
    </dgm:pt>
    <dgm:pt modelId="{7910E224-9EEA-4CFE-9F89-7AFB925149B1}" type="pres">
      <dgm:prSet presAssocID="{AD8D44B6-2E51-4A14-B3A9-6845E826192E}" presName="horFlow" presStyleCnt="0"/>
      <dgm:spPr/>
    </dgm:pt>
    <dgm:pt modelId="{56B9EBBE-EE84-415F-AD1C-3BC0B694E075}" type="pres">
      <dgm:prSet presAssocID="{AD8D44B6-2E51-4A14-B3A9-6845E826192E}" presName="bigChev" presStyleLbl="node1" presStyleIdx="1" presStyleCnt="2" custScaleX="137508"/>
      <dgm:spPr/>
    </dgm:pt>
    <dgm:pt modelId="{803CC775-3656-4A08-9F7B-7EC3F50E6839}" type="pres">
      <dgm:prSet presAssocID="{9BD878F7-ED7D-4F15-9A1B-A661F25A02DC}" presName="parTrans" presStyleCnt="0"/>
      <dgm:spPr/>
    </dgm:pt>
    <dgm:pt modelId="{59B2CDE6-A6C8-448F-B284-0DF29A8CDE2D}" type="pres">
      <dgm:prSet presAssocID="{DCCA60FC-071E-4F74-9E4B-03BE5AC2088A}" presName="node" presStyleLbl="alignAccFollowNode1" presStyleIdx="0" presStyleCnt="1">
        <dgm:presLayoutVars>
          <dgm:bulletEnabled val="1"/>
        </dgm:presLayoutVars>
      </dgm:prSet>
      <dgm:spPr/>
    </dgm:pt>
  </dgm:ptLst>
  <dgm:cxnLst>
    <dgm:cxn modelId="{ED6CC60A-324E-49D4-9FAA-F7A1B743819E}" type="presOf" srcId="{AD8D44B6-2E51-4A14-B3A9-6845E826192E}" destId="{56B9EBBE-EE84-415F-AD1C-3BC0B694E075}" srcOrd="0" destOrd="0" presId="urn:microsoft.com/office/officeart/2005/8/layout/lProcess3"/>
    <dgm:cxn modelId="{19C3E40C-3A23-4F83-9B41-A5C3794E244B}" srcId="{5C9C66E6-209C-4F9A-876B-6350EF278DDD}" destId="{11D4E95C-E131-4400-9D00-525CFA7D8886}" srcOrd="0" destOrd="0" parTransId="{B0044519-9328-4678-9A5A-8392BCB157B7}" sibTransId="{22639E2A-B8A4-448B-9234-9AFCA73DEEA7}"/>
    <dgm:cxn modelId="{B642303C-45DA-4A9B-88D8-76254FB76647}" srcId="{AD8D44B6-2E51-4A14-B3A9-6845E826192E}" destId="{DCCA60FC-071E-4F74-9E4B-03BE5AC2088A}" srcOrd="0" destOrd="0" parTransId="{9BD878F7-ED7D-4F15-9A1B-A661F25A02DC}" sibTransId="{E94120D6-5BA4-4CE8-A106-22132AB35B16}"/>
    <dgm:cxn modelId="{90894765-4230-42EB-838A-C409B984D6FF}" srcId="{5C9C66E6-209C-4F9A-876B-6350EF278DDD}" destId="{AD8D44B6-2E51-4A14-B3A9-6845E826192E}" srcOrd="1" destOrd="0" parTransId="{5B4084B2-28D7-4903-A46C-42FDB414A92A}" sibTransId="{F539C266-F051-4F71-8A48-1F64A6D2A843}"/>
    <dgm:cxn modelId="{52376588-F420-4D37-AF92-8C08FC76D66A}" type="presOf" srcId="{5C9C66E6-209C-4F9A-876B-6350EF278DDD}" destId="{E4A4E4E1-EA3F-40F7-9C5D-C481B1DA6BB4}" srcOrd="0" destOrd="0" presId="urn:microsoft.com/office/officeart/2005/8/layout/lProcess3"/>
    <dgm:cxn modelId="{29C3F3B3-3351-4939-924B-9B611DAC251F}" type="presOf" srcId="{DCCA60FC-071E-4F74-9E4B-03BE5AC2088A}" destId="{59B2CDE6-A6C8-448F-B284-0DF29A8CDE2D}" srcOrd="0" destOrd="0" presId="urn:microsoft.com/office/officeart/2005/8/layout/lProcess3"/>
    <dgm:cxn modelId="{458F8CED-414F-4B37-81EF-A89E906A345D}" type="presOf" srcId="{11D4E95C-E131-4400-9D00-525CFA7D8886}" destId="{088C5226-BB85-4BCD-81FD-43A2434D7FE4}" srcOrd="0" destOrd="0" presId="urn:microsoft.com/office/officeart/2005/8/layout/lProcess3"/>
    <dgm:cxn modelId="{F8A848DB-170D-486F-8C3D-DB86521061DF}" type="presParOf" srcId="{E4A4E4E1-EA3F-40F7-9C5D-C481B1DA6BB4}" destId="{58F72E02-93DE-4694-A0D2-A83CADD355E0}" srcOrd="0" destOrd="0" presId="urn:microsoft.com/office/officeart/2005/8/layout/lProcess3"/>
    <dgm:cxn modelId="{9B896953-F4E2-4F6A-88DC-5D5A5DE54459}" type="presParOf" srcId="{58F72E02-93DE-4694-A0D2-A83CADD355E0}" destId="{088C5226-BB85-4BCD-81FD-43A2434D7FE4}" srcOrd="0" destOrd="0" presId="urn:microsoft.com/office/officeart/2005/8/layout/lProcess3"/>
    <dgm:cxn modelId="{C95045FF-860C-4404-8DD7-E4CC620FDAFF}" type="presParOf" srcId="{E4A4E4E1-EA3F-40F7-9C5D-C481B1DA6BB4}" destId="{2F5CEF32-D441-432D-9513-9A6DBB6A5108}" srcOrd="1" destOrd="0" presId="urn:microsoft.com/office/officeart/2005/8/layout/lProcess3"/>
    <dgm:cxn modelId="{12AE9D80-7E26-45DF-80F5-E3B4EC403074}" type="presParOf" srcId="{E4A4E4E1-EA3F-40F7-9C5D-C481B1DA6BB4}" destId="{7910E224-9EEA-4CFE-9F89-7AFB925149B1}" srcOrd="2" destOrd="0" presId="urn:microsoft.com/office/officeart/2005/8/layout/lProcess3"/>
    <dgm:cxn modelId="{325F64B5-B425-4375-A8A2-1C12B98F799C}" type="presParOf" srcId="{7910E224-9EEA-4CFE-9F89-7AFB925149B1}" destId="{56B9EBBE-EE84-415F-AD1C-3BC0B694E075}" srcOrd="0" destOrd="0" presId="urn:microsoft.com/office/officeart/2005/8/layout/lProcess3"/>
    <dgm:cxn modelId="{065D803C-69AD-4252-B2FF-31A96B7E19AD}" type="presParOf" srcId="{7910E224-9EEA-4CFE-9F89-7AFB925149B1}" destId="{803CC775-3656-4A08-9F7B-7EC3F50E6839}" srcOrd="1" destOrd="0" presId="urn:microsoft.com/office/officeart/2005/8/layout/lProcess3"/>
    <dgm:cxn modelId="{42698C6C-67CF-4CC9-B6DC-9EDD099A30D3}" type="presParOf" srcId="{7910E224-9EEA-4CFE-9F89-7AFB925149B1}" destId="{59B2CDE6-A6C8-448F-B284-0DF29A8CDE2D}"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76534-CA06-41B5-B158-BB894A33469C}"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4F786F7A-E435-4027-9A46-67725A426985}">
      <dgm:prSet custT="1"/>
      <dgm:spPr/>
      <dgm:t>
        <a:bodyPr/>
        <a:lstStyle/>
        <a:p>
          <a:endParaRPr lang="en-IN" sz="2000" dirty="0"/>
        </a:p>
        <a:p>
          <a:r>
            <a:rPr lang="en-IN" sz="3200" dirty="0">
              <a:solidFill>
                <a:schemeClr val="tx2"/>
              </a:solidFill>
            </a:rPr>
            <a:t>Supplies never made </a:t>
          </a:r>
          <a:endParaRPr lang="en-US" sz="3200" dirty="0">
            <a:solidFill>
              <a:schemeClr val="tx2"/>
            </a:solidFill>
          </a:endParaRPr>
        </a:p>
      </dgm:t>
    </dgm:pt>
    <dgm:pt modelId="{B7943E92-3504-461C-95C9-6E341D25172A}" type="parTrans" cxnId="{47E87E45-78FA-4FE5-B1BB-ED1A419AB2EB}">
      <dgm:prSet/>
      <dgm:spPr/>
      <dgm:t>
        <a:bodyPr/>
        <a:lstStyle/>
        <a:p>
          <a:endParaRPr lang="en-US"/>
        </a:p>
      </dgm:t>
    </dgm:pt>
    <dgm:pt modelId="{3043B9C3-7B32-4767-A056-6DB845865EE1}" type="sibTrans" cxnId="{47E87E45-78FA-4FE5-B1BB-ED1A419AB2EB}">
      <dgm:prSet/>
      <dgm:spPr/>
      <dgm:t>
        <a:bodyPr/>
        <a:lstStyle/>
        <a:p>
          <a:endParaRPr lang="en-US"/>
        </a:p>
      </dgm:t>
    </dgm:pt>
    <dgm:pt modelId="{C976B40B-CD7E-4726-825B-3EEE7E82D8B1}">
      <dgm:prSet custT="1"/>
      <dgm:spPr/>
      <dgm:t>
        <a:bodyPr/>
        <a:lstStyle/>
        <a:p>
          <a:r>
            <a:rPr lang="en-IN" sz="3200" dirty="0">
              <a:solidFill>
                <a:schemeClr val="tx2"/>
              </a:solidFill>
            </a:rPr>
            <a:t>Supplies could not be completed</a:t>
          </a:r>
          <a:endParaRPr lang="en-US" sz="3200" dirty="0">
            <a:solidFill>
              <a:schemeClr val="tx2"/>
            </a:solidFill>
          </a:endParaRPr>
        </a:p>
      </dgm:t>
    </dgm:pt>
    <dgm:pt modelId="{064934E4-CD34-4662-A0E5-36665754B85D}" type="parTrans" cxnId="{39D6BFD0-3F60-4315-A46D-D18D31FA0C35}">
      <dgm:prSet/>
      <dgm:spPr/>
      <dgm:t>
        <a:bodyPr/>
        <a:lstStyle/>
        <a:p>
          <a:endParaRPr lang="en-US"/>
        </a:p>
      </dgm:t>
    </dgm:pt>
    <dgm:pt modelId="{2FCF616F-7728-4CA8-8926-AC8D65CD8B12}" type="sibTrans" cxnId="{39D6BFD0-3F60-4315-A46D-D18D31FA0C35}">
      <dgm:prSet/>
      <dgm:spPr/>
      <dgm:t>
        <a:bodyPr/>
        <a:lstStyle/>
        <a:p>
          <a:endParaRPr lang="en-US"/>
        </a:p>
      </dgm:t>
    </dgm:pt>
    <dgm:pt modelId="{F5BD6B5D-964E-449C-9275-00ECAE46D774}" type="pres">
      <dgm:prSet presAssocID="{84C76534-CA06-41B5-B158-BB894A33469C}" presName="compositeShape" presStyleCnt="0">
        <dgm:presLayoutVars>
          <dgm:chMax val="2"/>
          <dgm:dir/>
          <dgm:resizeHandles val="exact"/>
        </dgm:presLayoutVars>
      </dgm:prSet>
      <dgm:spPr/>
    </dgm:pt>
    <dgm:pt modelId="{25A1BC9F-3647-45C9-AC70-A25E0DC1565D}" type="pres">
      <dgm:prSet presAssocID="{84C76534-CA06-41B5-B158-BB894A33469C}" presName="ribbon" presStyleLbl="node1" presStyleIdx="0" presStyleCnt="1" custScaleY="62459" custLinFactNeighborX="617" custLinFactNeighborY="3468"/>
      <dgm:spPr/>
    </dgm:pt>
    <dgm:pt modelId="{8525ACD8-DE50-4ECD-AB99-0D609C452294}" type="pres">
      <dgm:prSet presAssocID="{84C76534-CA06-41B5-B158-BB894A33469C}" presName="leftArrowText" presStyleLbl="node1" presStyleIdx="0" presStyleCnt="1">
        <dgm:presLayoutVars>
          <dgm:chMax val="0"/>
          <dgm:bulletEnabled val="1"/>
        </dgm:presLayoutVars>
      </dgm:prSet>
      <dgm:spPr/>
    </dgm:pt>
    <dgm:pt modelId="{EC693DAF-F3E1-4D74-93B6-A0C335DA286E}" type="pres">
      <dgm:prSet presAssocID="{84C76534-CA06-41B5-B158-BB894A33469C}" presName="rightArrowText" presStyleLbl="node1" presStyleIdx="0" presStyleCnt="1" custScaleX="93086" custScaleY="30455">
        <dgm:presLayoutVars>
          <dgm:chMax val="0"/>
          <dgm:bulletEnabled val="1"/>
        </dgm:presLayoutVars>
      </dgm:prSet>
      <dgm:spPr/>
    </dgm:pt>
  </dgm:ptLst>
  <dgm:cxnLst>
    <dgm:cxn modelId="{2BDC9C27-6973-40AD-93AD-C185F730AF44}" type="presOf" srcId="{4F786F7A-E435-4027-9A46-67725A426985}" destId="{8525ACD8-DE50-4ECD-AB99-0D609C452294}" srcOrd="0" destOrd="0" presId="urn:microsoft.com/office/officeart/2005/8/layout/arrow6"/>
    <dgm:cxn modelId="{47E87E45-78FA-4FE5-B1BB-ED1A419AB2EB}" srcId="{84C76534-CA06-41B5-B158-BB894A33469C}" destId="{4F786F7A-E435-4027-9A46-67725A426985}" srcOrd="0" destOrd="0" parTransId="{B7943E92-3504-461C-95C9-6E341D25172A}" sibTransId="{3043B9C3-7B32-4767-A056-6DB845865EE1}"/>
    <dgm:cxn modelId="{002BF249-463F-47A1-8D24-04D53DFEBDF9}" type="presOf" srcId="{84C76534-CA06-41B5-B158-BB894A33469C}" destId="{F5BD6B5D-964E-449C-9275-00ECAE46D774}" srcOrd="0" destOrd="0" presId="urn:microsoft.com/office/officeart/2005/8/layout/arrow6"/>
    <dgm:cxn modelId="{132DD4A0-DF07-4DB2-B799-57A1051C6480}" type="presOf" srcId="{C976B40B-CD7E-4726-825B-3EEE7E82D8B1}" destId="{EC693DAF-F3E1-4D74-93B6-A0C335DA286E}" srcOrd="0" destOrd="0" presId="urn:microsoft.com/office/officeart/2005/8/layout/arrow6"/>
    <dgm:cxn modelId="{39D6BFD0-3F60-4315-A46D-D18D31FA0C35}" srcId="{84C76534-CA06-41B5-B158-BB894A33469C}" destId="{C976B40B-CD7E-4726-825B-3EEE7E82D8B1}" srcOrd="1" destOrd="0" parTransId="{064934E4-CD34-4662-A0E5-36665754B85D}" sibTransId="{2FCF616F-7728-4CA8-8926-AC8D65CD8B12}"/>
    <dgm:cxn modelId="{1FEB2D2C-BC78-4A40-9AEC-DF4F1FAA16DB}" type="presParOf" srcId="{F5BD6B5D-964E-449C-9275-00ECAE46D774}" destId="{25A1BC9F-3647-45C9-AC70-A25E0DC1565D}" srcOrd="0" destOrd="0" presId="urn:microsoft.com/office/officeart/2005/8/layout/arrow6"/>
    <dgm:cxn modelId="{869E3368-DEB5-404C-885D-051B264D2CE5}" type="presParOf" srcId="{F5BD6B5D-964E-449C-9275-00ECAE46D774}" destId="{8525ACD8-DE50-4ECD-AB99-0D609C452294}" srcOrd="1" destOrd="0" presId="urn:microsoft.com/office/officeart/2005/8/layout/arrow6"/>
    <dgm:cxn modelId="{50EF8AEF-7769-406C-A07A-1BB07F759A18}" type="presParOf" srcId="{F5BD6B5D-964E-449C-9275-00ECAE46D774}" destId="{EC693DAF-F3E1-4D74-93B6-A0C335DA286E}"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160000-5D4B-4041-8BE1-57D104088C9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5B93B67-E347-41B0-AF67-633FC2DF9087}">
      <dgm:prSet custT="1"/>
      <dgm:spPr/>
      <dgm:t>
        <a:bodyPr/>
        <a:lstStyle/>
        <a:p>
          <a:r>
            <a:rPr lang="en-US" sz="2400" dirty="0"/>
            <a:t>Waiver of Penal charges in terms of Force Majeure clause?</a:t>
          </a:r>
        </a:p>
      </dgm:t>
    </dgm:pt>
    <dgm:pt modelId="{85D17F30-3E61-490F-A0F6-CB8390FDCB12}" type="parTrans" cxnId="{D5ECA32A-7F1E-44D5-9415-D4B563278886}">
      <dgm:prSet/>
      <dgm:spPr/>
      <dgm:t>
        <a:bodyPr/>
        <a:lstStyle/>
        <a:p>
          <a:endParaRPr lang="en-US"/>
        </a:p>
      </dgm:t>
    </dgm:pt>
    <dgm:pt modelId="{8E0A27A6-E075-4E46-8D03-D063AA7819FA}" type="sibTrans" cxnId="{D5ECA32A-7F1E-44D5-9415-D4B563278886}">
      <dgm:prSet/>
      <dgm:spPr/>
      <dgm:t>
        <a:bodyPr/>
        <a:lstStyle/>
        <a:p>
          <a:endParaRPr lang="en-US"/>
        </a:p>
      </dgm:t>
    </dgm:pt>
    <dgm:pt modelId="{DB849106-73CE-48AD-9C10-F36199ECDBE8}">
      <dgm:prSet custT="1"/>
      <dgm:spPr/>
      <dgm:t>
        <a:bodyPr/>
        <a:lstStyle/>
        <a:p>
          <a:r>
            <a:rPr lang="en-US" sz="2800" dirty="0"/>
            <a:t>Obligation to tolerate an act?</a:t>
          </a:r>
        </a:p>
      </dgm:t>
    </dgm:pt>
    <dgm:pt modelId="{586E4066-47D0-4608-AD65-9BA3A625DA6F}" type="parTrans" cxnId="{9036ADE4-8271-440F-8FA5-711A29778EF4}">
      <dgm:prSet/>
      <dgm:spPr/>
      <dgm:t>
        <a:bodyPr/>
        <a:lstStyle/>
        <a:p>
          <a:endParaRPr lang="en-US"/>
        </a:p>
      </dgm:t>
    </dgm:pt>
    <dgm:pt modelId="{7D882FE7-1989-4F45-A501-85B2DDAE03F5}" type="sibTrans" cxnId="{9036ADE4-8271-440F-8FA5-711A29778EF4}">
      <dgm:prSet/>
      <dgm:spPr/>
      <dgm:t>
        <a:bodyPr/>
        <a:lstStyle/>
        <a:p>
          <a:endParaRPr lang="en-US"/>
        </a:p>
      </dgm:t>
    </dgm:pt>
    <dgm:pt modelId="{DDA6A6FE-2BB1-4B89-87F4-C5091A753B7B}">
      <dgm:prSet custT="1"/>
      <dgm:spPr/>
      <dgm:t>
        <a:bodyPr/>
        <a:lstStyle/>
        <a:p>
          <a:r>
            <a:rPr lang="en-US" sz="2400" dirty="0"/>
            <a:t>Penalty/Damages = NO GST?</a:t>
          </a:r>
        </a:p>
      </dgm:t>
    </dgm:pt>
    <dgm:pt modelId="{69E661AE-A231-4A53-A4A6-1BF976C36B0B}" type="parTrans" cxnId="{E4CBACC6-0932-4792-AE76-E5A51D4C7969}">
      <dgm:prSet/>
      <dgm:spPr/>
      <dgm:t>
        <a:bodyPr/>
        <a:lstStyle/>
        <a:p>
          <a:endParaRPr lang="en-US"/>
        </a:p>
      </dgm:t>
    </dgm:pt>
    <dgm:pt modelId="{6EA994FB-27AE-4FD0-A90F-84AC2AAF9704}" type="sibTrans" cxnId="{E4CBACC6-0932-4792-AE76-E5A51D4C7969}">
      <dgm:prSet/>
      <dgm:spPr/>
      <dgm:t>
        <a:bodyPr/>
        <a:lstStyle/>
        <a:p>
          <a:endParaRPr lang="en-US"/>
        </a:p>
      </dgm:t>
    </dgm:pt>
    <dgm:pt modelId="{F8C6AE95-BD10-4658-A77C-D44CB291B3F8}" type="pres">
      <dgm:prSet presAssocID="{B7160000-5D4B-4041-8BE1-57D104088C95}" presName="compositeShape" presStyleCnt="0">
        <dgm:presLayoutVars>
          <dgm:chMax val="7"/>
          <dgm:dir/>
          <dgm:resizeHandles val="exact"/>
        </dgm:presLayoutVars>
      </dgm:prSet>
      <dgm:spPr/>
    </dgm:pt>
    <dgm:pt modelId="{955260FE-3388-45A0-983E-3BBD0DA475F5}" type="pres">
      <dgm:prSet presAssocID="{85B93B67-E347-41B0-AF67-633FC2DF9087}" presName="circ1" presStyleLbl="vennNode1" presStyleIdx="0" presStyleCnt="3" custScaleX="139837" custScaleY="104764"/>
      <dgm:spPr/>
    </dgm:pt>
    <dgm:pt modelId="{02245E8B-B85F-49CC-BBC5-94DEA93B0963}" type="pres">
      <dgm:prSet presAssocID="{85B93B67-E347-41B0-AF67-633FC2DF9087}" presName="circ1Tx" presStyleLbl="revTx" presStyleIdx="0" presStyleCnt="0">
        <dgm:presLayoutVars>
          <dgm:chMax val="0"/>
          <dgm:chPref val="0"/>
          <dgm:bulletEnabled val="1"/>
        </dgm:presLayoutVars>
      </dgm:prSet>
      <dgm:spPr/>
    </dgm:pt>
    <dgm:pt modelId="{D4112EAC-79CF-46A6-BA59-8186DF40F025}" type="pres">
      <dgm:prSet presAssocID="{DB849106-73CE-48AD-9C10-F36199ECDBE8}" presName="circ2" presStyleLbl="vennNode1" presStyleIdx="1" presStyleCnt="3" custScaleX="160041"/>
      <dgm:spPr/>
    </dgm:pt>
    <dgm:pt modelId="{8417D587-0FAC-41D2-9611-03FB3D27D4C8}" type="pres">
      <dgm:prSet presAssocID="{DB849106-73CE-48AD-9C10-F36199ECDBE8}" presName="circ2Tx" presStyleLbl="revTx" presStyleIdx="0" presStyleCnt="0">
        <dgm:presLayoutVars>
          <dgm:chMax val="0"/>
          <dgm:chPref val="0"/>
          <dgm:bulletEnabled val="1"/>
        </dgm:presLayoutVars>
      </dgm:prSet>
      <dgm:spPr/>
    </dgm:pt>
    <dgm:pt modelId="{4F95B5C6-4574-4CF0-9402-7A94E0163B0A}" type="pres">
      <dgm:prSet presAssocID="{DDA6A6FE-2BB1-4B89-87F4-C5091A753B7B}" presName="circ3" presStyleLbl="vennNode1" presStyleIdx="2" presStyleCnt="3" custScaleX="132386" custScaleY="86218"/>
      <dgm:spPr/>
    </dgm:pt>
    <dgm:pt modelId="{57E5ACD2-9849-458D-94AD-819F86900CA1}" type="pres">
      <dgm:prSet presAssocID="{DDA6A6FE-2BB1-4B89-87F4-C5091A753B7B}" presName="circ3Tx" presStyleLbl="revTx" presStyleIdx="0" presStyleCnt="0">
        <dgm:presLayoutVars>
          <dgm:chMax val="0"/>
          <dgm:chPref val="0"/>
          <dgm:bulletEnabled val="1"/>
        </dgm:presLayoutVars>
      </dgm:prSet>
      <dgm:spPr/>
    </dgm:pt>
  </dgm:ptLst>
  <dgm:cxnLst>
    <dgm:cxn modelId="{4B3C5006-FA13-4483-85FA-D769911DF570}" type="presOf" srcId="{85B93B67-E347-41B0-AF67-633FC2DF9087}" destId="{02245E8B-B85F-49CC-BBC5-94DEA93B0963}" srcOrd="1" destOrd="0" presId="urn:microsoft.com/office/officeart/2005/8/layout/venn1"/>
    <dgm:cxn modelId="{0E90881C-37A8-4BE9-8A90-66A9A42B4532}" type="presOf" srcId="{DDA6A6FE-2BB1-4B89-87F4-C5091A753B7B}" destId="{4F95B5C6-4574-4CF0-9402-7A94E0163B0A}" srcOrd="0" destOrd="0" presId="urn:microsoft.com/office/officeart/2005/8/layout/venn1"/>
    <dgm:cxn modelId="{D5ECA32A-7F1E-44D5-9415-D4B563278886}" srcId="{B7160000-5D4B-4041-8BE1-57D104088C95}" destId="{85B93B67-E347-41B0-AF67-633FC2DF9087}" srcOrd="0" destOrd="0" parTransId="{85D17F30-3E61-490F-A0F6-CB8390FDCB12}" sibTransId="{8E0A27A6-E075-4E46-8D03-D063AA7819FA}"/>
    <dgm:cxn modelId="{35F05450-6C5B-4D5D-A734-6103C0A0937A}" type="presOf" srcId="{85B93B67-E347-41B0-AF67-633FC2DF9087}" destId="{955260FE-3388-45A0-983E-3BBD0DA475F5}" srcOrd="0" destOrd="0" presId="urn:microsoft.com/office/officeart/2005/8/layout/venn1"/>
    <dgm:cxn modelId="{4EA27759-0259-4570-922C-CC0B5353E0D1}" type="presOf" srcId="{DB849106-73CE-48AD-9C10-F36199ECDBE8}" destId="{8417D587-0FAC-41D2-9611-03FB3D27D4C8}" srcOrd="1" destOrd="0" presId="urn:microsoft.com/office/officeart/2005/8/layout/venn1"/>
    <dgm:cxn modelId="{39975C89-B389-4501-8475-925BA16509CE}" type="presOf" srcId="{DB849106-73CE-48AD-9C10-F36199ECDBE8}" destId="{D4112EAC-79CF-46A6-BA59-8186DF40F025}" srcOrd="0" destOrd="0" presId="urn:microsoft.com/office/officeart/2005/8/layout/venn1"/>
    <dgm:cxn modelId="{E7C0C2A5-968F-451A-A354-DA85E3DCD9AF}" type="presOf" srcId="{B7160000-5D4B-4041-8BE1-57D104088C95}" destId="{F8C6AE95-BD10-4658-A77C-D44CB291B3F8}" srcOrd="0" destOrd="0" presId="urn:microsoft.com/office/officeart/2005/8/layout/venn1"/>
    <dgm:cxn modelId="{E4CBACC6-0932-4792-AE76-E5A51D4C7969}" srcId="{B7160000-5D4B-4041-8BE1-57D104088C95}" destId="{DDA6A6FE-2BB1-4B89-87F4-C5091A753B7B}" srcOrd="2" destOrd="0" parTransId="{69E661AE-A231-4A53-A4A6-1BF976C36B0B}" sibTransId="{6EA994FB-27AE-4FD0-A90F-84AC2AAF9704}"/>
    <dgm:cxn modelId="{9036ADE4-8271-440F-8FA5-711A29778EF4}" srcId="{B7160000-5D4B-4041-8BE1-57D104088C95}" destId="{DB849106-73CE-48AD-9C10-F36199ECDBE8}" srcOrd="1" destOrd="0" parTransId="{586E4066-47D0-4608-AD65-9BA3A625DA6F}" sibTransId="{7D882FE7-1989-4F45-A501-85B2DDAE03F5}"/>
    <dgm:cxn modelId="{17CD14E7-6BF1-4C41-9905-BC1B55B688F6}" type="presOf" srcId="{DDA6A6FE-2BB1-4B89-87F4-C5091A753B7B}" destId="{57E5ACD2-9849-458D-94AD-819F86900CA1}" srcOrd="1" destOrd="0" presId="urn:microsoft.com/office/officeart/2005/8/layout/venn1"/>
    <dgm:cxn modelId="{1AA74D01-F959-441B-94C8-ED143AF57FE2}" type="presParOf" srcId="{F8C6AE95-BD10-4658-A77C-D44CB291B3F8}" destId="{955260FE-3388-45A0-983E-3BBD0DA475F5}" srcOrd="0" destOrd="0" presId="urn:microsoft.com/office/officeart/2005/8/layout/venn1"/>
    <dgm:cxn modelId="{60027990-88A3-414D-B40F-2B2994584F6B}" type="presParOf" srcId="{F8C6AE95-BD10-4658-A77C-D44CB291B3F8}" destId="{02245E8B-B85F-49CC-BBC5-94DEA93B0963}" srcOrd="1" destOrd="0" presId="urn:microsoft.com/office/officeart/2005/8/layout/venn1"/>
    <dgm:cxn modelId="{98344ABE-BE6E-4C59-9E64-EB890A1766EE}" type="presParOf" srcId="{F8C6AE95-BD10-4658-A77C-D44CB291B3F8}" destId="{D4112EAC-79CF-46A6-BA59-8186DF40F025}" srcOrd="2" destOrd="0" presId="urn:microsoft.com/office/officeart/2005/8/layout/venn1"/>
    <dgm:cxn modelId="{08992D5A-9331-43B5-9213-2250F5AE9E15}" type="presParOf" srcId="{F8C6AE95-BD10-4658-A77C-D44CB291B3F8}" destId="{8417D587-0FAC-41D2-9611-03FB3D27D4C8}" srcOrd="3" destOrd="0" presId="urn:microsoft.com/office/officeart/2005/8/layout/venn1"/>
    <dgm:cxn modelId="{76E33706-81F4-48B3-B7D9-1A637804AEB4}" type="presParOf" srcId="{F8C6AE95-BD10-4658-A77C-D44CB291B3F8}" destId="{4F95B5C6-4574-4CF0-9402-7A94E0163B0A}" srcOrd="4" destOrd="0" presId="urn:microsoft.com/office/officeart/2005/8/layout/venn1"/>
    <dgm:cxn modelId="{64DD290F-42F8-49A6-8DBF-8258B78D002F}" type="presParOf" srcId="{F8C6AE95-BD10-4658-A77C-D44CB291B3F8}" destId="{57E5ACD2-9849-458D-94AD-819F86900CA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C5226-BB85-4BCD-81FD-43A2434D7FE4}">
      <dsp:nvSpPr>
        <dsp:cNvPr id="0" name=""/>
        <dsp:cNvSpPr/>
      </dsp:nvSpPr>
      <dsp:spPr>
        <a:xfrm>
          <a:off x="0" y="191903"/>
          <a:ext cx="9683532" cy="1634096"/>
        </a:xfrm>
        <a:prstGeom prst="chevron">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t>Whether the definition inserted in CGST Act can be applied to Contracts or is limited to above section only?</a:t>
          </a:r>
          <a:endParaRPr lang="en-US" sz="3000" kern="1200" dirty="0"/>
        </a:p>
      </dsp:txBody>
      <dsp:txXfrm>
        <a:off x="817048" y="191903"/>
        <a:ext cx="8049436" cy="1634096"/>
      </dsp:txXfrm>
    </dsp:sp>
    <dsp:sp modelId="{56B9EBBE-EE84-415F-AD1C-3BC0B694E075}">
      <dsp:nvSpPr>
        <dsp:cNvPr id="0" name=""/>
        <dsp:cNvSpPr/>
      </dsp:nvSpPr>
      <dsp:spPr>
        <a:xfrm>
          <a:off x="0" y="2054773"/>
          <a:ext cx="5617533" cy="1634096"/>
        </a:xfrm>
        <a:prstGeom prst="chevron">
          <a:avLst/>
        </a:prstGeom>
        <a:solidFill>
          <a:schemeClr val="accent2">
            <a:shade val="80000"/>
            <a:hueOff val="473479"/>
            <a:satOff val="-18570"/>
            <a:lumOff val="296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t>What will be the fate of existing contracts where Force Majeure is not defined?</a:t>
          </a:r>
          <a:endParaRPr lang="en-US" sz="3000" kern="1200" dirty="0"/>
        </a:p>
      </dsp:txBody>
      <dsp:txXfrm>
        <a:off x="817048" y="2054773"/>
        <a:ext cx="3983437" cy="1634096"/>
      </dsp:txXfrm>
    </dsp:sp>
    <dsp:sp modelId="{59B2CDE6-A6C8-448F-B284-0DF29A8CDE2D}">
      <dsp:nvSpPr>
        <dsp:cNvPr id="0" name=""/>
        <dsp:cNvSpPr/>
      </dsp:nvSpPr>
      <dsp:spPr>
        <a:xfrm>
          <a:off x="5086452" y="2193671"/>
          <a:ext cx="3390749" cy="1356299"/>
        </a:xfrm>
        <a:prstGeom prst="chevron">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and if defined, if epidemic is not included?</a:t>
          </a:r>
          <a:endParaRPr lang="en-US" sz="2400" kern="1200" dirty="0"/>
        </a:p>
      </dsp:txBody>
      <dsp:txXfrm>
        <a:off x="5764602" y="2193671"/>
        <a:ext cx="2034450" cy="1356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1BC9F-3647-45C9-AC70-A25E0DC1565D}">
      <dsp:nvSpPr>
        <dsp:cNvPr id="0" name=""/>
        <dsp:cNvSpPr/>
      </dsp:nvSpPr>
      <dsp:spPr>
        <a:xfrm>
          <a:off x="0" y="1448187"/>
          <a:ext cx="9272529" cy="2316611"/>
        </a:xfrm>
        <a:prstGeom prst="leftRightRibb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5ACD8-DE50-4ECD-AB99-0D609C452294}">
      <dsp:nvSpPr>
        <dsp:cNvPr id="0" name=""/>
        <dsp:cNvSpPr/>
      </dsp:nvSpPr>
      <dsp:spPr>
        <a:xfrm>
          <a:off x="1112703" y="1272435"/>
          <a:ext cx="3059934" cy="181741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endParaRPr lang="en-IN" sz="2000" kern="1200" dirty="0"/>
        </a:p>
        <a:p>
          <a:pPr marL="0" lvl="0" indent="0" algn="ctr" defTabSz="889000">
            <a:lnSpc>
              <a:spcPct val="90000"/>
            </a:lnSpc>
            <a:spcBef>
              <a:spcPct val="0"/>
            </a:spcBef>
            <a:spcAft>
              <a:spcPct val="35000"/>
            </a:spcAft>
            <a:buNone/>
          </a:pPr>
          <a:r>
            <a:rPr lang="en-IN" sz="3200" kern="1200" dirty="0">
              <a:solidFill>
                <a:schemeClr val="tx2"/>
              </a:solidFill>
            </a:rPr>
            <a:t>Supplies never made </a:t>
          </a:r>
          <a:endParaRPr lang="en-US" sz="3200" kern="1200" dirty="0">
            <a:solidFill>
              <a:schemeClr val="tx2"/>
            </a:solidFill>
          </a:endParaRPr>
        </a:p>
      </dsp:txBody>
      <dsp:txXfrm>
        <a:off x="1112703" y="1272435"/>
        <a:ext cx="3059934" cy="1817415"/>
      </dsp:txXfrm>
    </dsp:sp>
    <dsp:sp modelId="{EC693DAF-F3E1-4D74-93B6-A0C335DA286E}">
      <dsp:nvSpPr>
        <dsp:cNvPr id="0" name=""/>
        <dsp:cNvSpPr/>
      </dsp:nvSpPr>
      <dsp:spPr>
        <a:xfrm>
          <a:off x="4761279" y="2497838"/>
          <a:ext cx="3366256" cy="55349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en-IN" sz="3200" kern="1200" dirty="0">
              <a:solidFill>
                <a:schemeClr val="tx2"/>
              </a:solidFill>
            </a:rPr>
            <a:t>Supplies could not be completed</a:t>
          </a:r>
          <a:endParaRPr lang="en-US" sz="3200" kern="1200" dirty="0">
            <a:solidFill>
              <a:schemeClr val="tx2"/>
            </a:solidFill>
          </a:endParaRPr>
        </a:p>
      </dsp:txBody>
      <dsp:txXfrm>
        <a:off x="4761279" y="2497838"/>
        <a:ext cx="3366256" cy="553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260FE-3388-45A0-983E-3BBD0DA475F5}">
      <dsp:nvSpPr>
        <dsp:cNvPr id="0" name=""/>
        <dsp:cNvSpPr/>
      </dsp:nvSpPr>
      <dsp:spPr>
        <a:xfrm>
          <a:off x="3132835" y="109621"/>
          <a:ext cx="4208592" cy="315302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Waiver of Penal charges in terms of Force Majeure clause?</a:t>
          </a:r>
        </a:p>
      </dsp:txBody>
      <dsp:txXfrm>
        <a:off x="3693981" y="661399"/>
        <a:ext cx="3086301" cy="1418859"/>
      </dsp:txXfrm>
    </dsp:sp>
    <dsp:sp modelId="{D4112EAC-79CF-46A6-BA59-8186DF40F025}">
      <dsp:nvSpPr>
        <dsp:cNvPr id="0" name=""/>
        <dsp:cNvSpPr/>
      </dsp:nvSpPr>
      <dsp:spPr>
        <a:xfrm>
          <a:off x="3914781" y="2062336"/>
          <a:ext cx="4816660" cy="300964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Obligation to tolerate an act?</a:t>
          </a:r>
        </a:p>
      </dsp:txBody>
      <dsp:txXfrm>
        <a:off x="5387876" y="2839827"/>
        <a:ext cx="2889996" cy="1655303"/>
      </dsp:txXfrm>
    </dsp:sp>
    <dsp:sp modelId="{4F95B5C6-4574-4CF0-9402-7A94E0163B0A}">
      <dsp:nvSpPr>
        <dsp:cNvPr id="0" name=""/>
        <dsp:cNvSpPr/>
      </dsp:nvSpPr>
      <dsp:spPr>
        <a:xfrm>
          <a:off x="2158981" y="2269731"/>
          <a:ext cx="3984344" cy="259485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Penalty/Damages = NO GST?</a:t>
          </a:r>
        </a:p>
      </dsp:txBody>
      <dsp:txXfrm>
        <a:off x="2534173" y="2940068"/>
        <a:ext cx="2390606" cy="142716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8548E-6A5C-4742-9D02-3AC7CCBC52DA}" type="datetimeFigureOut">
              <a:rPr lang="en-US" smtClean="0"/>
              <a:t>7/3/2020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3CF29-66D8-46DC-8FB9-F2A2754886A5}" type="slidenum">
              <a:rPr lang="en-US" smtClean="0"/>
              <a:t>‹#›</a:t>
            </a:fld>
            <a:endParaRPr lang="en-US"/>
          </a:p>
        </p:txBody>
      </p:sp>
    </p:spTree>
    <p:extLst>
      <p:ext uri="{BB962C8B-B14F-4D97-AF65-F5344CB8AC3E}">
        <p14:creationId xmlns:p14="http://schemas.microsoft.com/office/powerpoint/2010/main" val="229804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2</a:t>
            </a:fld>
            <a:endParaRPr lang="en-US"/>
          </a:p>
        </p:txBody>
      </p:sp>
    </p:spTree>
    <p:extLst>
      <p:ext uri="{BB962C8B-B14F-4D97-AF65-F5344CB8AC3E}">
        <p14:creationId xmlns:p14="http://schemas.microsoft.com/office/powerpoint/2010/main" val="411297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3CF29-66D8-46DC-8FB9-F2A2754886A5}" type="slidenum">
              <a:rPr lang="en-US" smtClean="0"/>
              <a:t>20</a:t>
            </a:fld>
            <a:endParaRPr lang="en-US"/>
          </a:p>
        </p:txBody>
      </p:sp>
    </p:spTree>
    <p:extLst>
      <p:ext uri="{BB962C8B-B14F-4D97-AF65-F5344CB8AC3E}">
        <p14:creationId xmlns:p14="http://schemas.microsoft.com/office/powerpoint/2010/main" val="207343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3CF29-66D8-46DC-8FB9-F2A2754886A5}" type="slidenum">
              <a:rPr lang="en-US" smtClean="0"/>
              <a:t>21</a:t>
            </a:fld>
            <a:endParaRPr lang="en-US"/>
          </a:p>
        </p:txBody>
      </p:sp>
    </p:spTree>
    <p:extLst>
      <p:ext uri="{BB962C8B-B14F-4D97-AF65-F5344CB8AC3E}">
        <p14:creationId xmlns:p14="http://schemas.microsoft.com/office/powerpoint/2010/main" val="1826378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22</a:t>
            </a:fld>
            <a:endParaRPr lang="en-US"/>
          </a:p>
        </p:txBody>
      </p:sp>
    </p:spTree>
    <p:extLst>
      <p:ext uri="{BB962C8B-B14F-4D97-AF65-F5344CB8AC3E}">
        <p14:creationId xmlns:p14="http://schemas.microsoft.com/office/powerpoint/2010/main" val="96095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3CF29-66D8-46DC-8FB9-F2A2754886A5}" type="slidenum">
              <a:rPr lang="en-US" smtClean="0"/>
              <a:t>25</a:t>
            </a:fld>
            <a:endParaRPr lang="en-US"/>
          </a:p>
        </p:txBody>
      </p:sp>
    </p:spTree>
    <p:extLst>
      <p:ext uri="{BB962C8B-B14F-4D97-AF65-F5344CB8AC3E}">
        <p14:creationId xmlns:p14="http://schemas.microsoft.com/office/powerpoint/2010/main" val="3471108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34-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Where a tax invoice has been issued for supply of any goods or services or both and the taxable value or tax charged in that tax invoice is found to exceed the taxable value or tax payable in respect of such supply, or where the goods supplied are returned by the recipient, or where goods or services or both supplied are found to be deficient, the registered person, who has supplied such goods or services or both, may issue to the recipient a credit note containing such particulars as may be prescribed.</a:t>
            </a:r>
            <a:endParaRPr lang="en-US" dirty="0"/>
          </a:p>
        </p:txBody>
      </p:sp>
      <p:sp>
        <p:nvSpPr>
          <p:cNvPr id="4" name="Slide Number Placeholder 3"/>
          <p:cNvSpPr>
            <a:spLocks noGrp="1"/>
          </p:cNvSpPr>
          <p:nvPr>
            <p:ph type="sldNum" sz="quarter" idx="10"/>
          </p:nvPr>
        </p:nvSpPr>
        <p:spPr/>
        <p:txBody>
          <a:bodyPr/>
          <a:lstStyle/>
          <a:p>
            <a:fld id="{E433CF29-66D8-46DC-8FB9-F2A2754886A5}" type="slidenum">
              <a:rPr lang="en-US" smtClean="0"/>
              <a:t>28</a:t>
            </a:fld>
            <a:endParaRPr lang="en-US"/>
          </a:p>
        </p:txBody>
      </p:sp>
    </p:spTree>
    <p:extLst>
      <p:ext uri="{BB962C8B-B14F-4D97-AF65-F5344CB8AC3E}">
        <p14:creationId xmlns:p14="http://schemas.microsoft.com/office/powerpoint/2010/main" val="2371126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3CF29-66D8-46DC-8FB9-F2A2754886A5}" type="slidenum">
              <a:rPr lang="en-US" smtClean="0"/>
              <a:t>30</a:t>
            </a:fld>
            <a:endParaRPr lang="en-US"/>
          </a:p>
        </p:txBody>
      </p:sp>
    </p:spTree>
    <p:extLst>
      <p:ext uri="{BB962C8B-B14F-4D97-AF65-F5344CB8AC3E}">
        <p14:creationId xmlns:p14="http://schemas.microsoft.com/office/powerpoint/2010/main" val="3371020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(Commissioner of Inland Revenue vs. New Zealand Refining Co. Ltd reported at (1997) 18 NZTC 13,187)</a:t>
            </a:r>
          </a:p>
          <a:p>
            <a:endParaRPr lang="en-US" dirty="0"/>
          </a:p>
        </p:txBody>
      </p:sp>
      <p:sp>
        <p:nvSpPr>
          <p:cNvPr id="4" name="Slide Number Placeholder 3"/>
          <p:cNvSpPr>
            <a:spLocks noGrp="1"/>
          </p:cNvSpPr>
          <p:nvPr>
            <p:ph type="sldNum" sz="quarter" idx="10"/>
          </p:nvPr>
        </p:nvSpPr>
        <p:spPr/>
        <p:txBody>
          <a:bodyPr/>
          <a:lstStyle/>
          <a:p>
            <a:fld id="{D92B7071-33EF-433B-A755-F7412A2F46D7}" type="slidenum">
              <a:rPr lang="en-US" smtClean="0"/>
              <a:t>31</a:t>
            </a:fld>
            <a:endParaRPr lang="en-US" dirty="0"/>
          </a:p>
        </p:txBody>
      </p:sp>
    </p:spTree>
    <p:extLst>
      <p:ext uri="{BB962C8B-B14F-4D97-AF65-F5344CB8AC3E}">
        <p14:creationId xmlns:p14="http://schemas.microsoft.com/office/powerpoint/2010/main" val="235477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 VAT Notice 700/7, ‘</a:t>
            </a:r>
            <a:r>
              <a:rPr lang="en-US" b="1" dirty="0"/>
              <a:t>business gift is a gift of goods that is made in the course of your business</a:t>
            </a:r>
            <a:r>
              <a:rPr lang="en-US" dirty="0"/>
              <a:t> and for which you were entitled to reclaim the VAT that were charged on its purchase as input tax. It covers a wide range of items from </a:t>
            </a:r>
            <a:r>
              <a:rPr lang="en-US" b="1" dirty="0"/>
              <a:t>brochures, posters and advertising matter to expensive goods of the kind given as ‘executive presents’</a:t>
            </a:r>
            <a:r>
              <a:rPr lang="en-US" dirty="0"/>
              <a:t>.</a:t>
            </a:r>
          </a:p>
          <a:p>
            <a:pPr lvl="0"/>
            <a:r>
              <a:rPr lang="en-US" dirty="0"/>
              <a:t>Supply Guide under Malaysian GST Law: Examples of gift for business purposes are: </a:t>
            </a:r>
            <a:endParaRPr lang="en-IN" dirty="0"/>
          </a:p>
          <a:p>
            <a:pPr marL="0" indent="0">
              <a:buNone/>
            </a:pPr>
            <a:r>
              <a:rPr lang="en-US" b="1" dirty="0"/>
              <a:t>	(a) ceramic mug given to customer who purchased more than RM200 worth of goods at a retail outlet. </a:t>
            </a:r>
            <a:endParaRPr lang="en-IN" dirty="0"/>
          </a:p>
          <a:p>
            <a:pPr marL="0" indent="0">
              <a:buNone/>
            </a:pPr>
            <a:r>
              <a:rPr lang="en-US" b="1" dirty="0"/>
              <a:t>	(b) diary and calendars to customers and public.</a:t>
            </a:r>
            <a:endParaRPr lang="en-IN" dirty="0"/>
          </a:p>
          <a:p>
            <a:endParaRPr lang="en-US" dirty="0"/>
          </a:p>
        </p:txBody>
      </p:sp>
      <p:sp>
        <p:nvSpPr>
          <p:cNvPr id="4" name="Slide Number Placeholder 3"/>
          <p:cNvSpPr>
            <a:spLocks noGrp="1"/>
          </p:cNvSpPr>
          <p:nvPr>
            <p:ph type="sldNum" sz="quarter" idx="10"/>
          </p:nvPr>
        </p:nvSpPr>
        <p:spPr/>
        <p:txBody>
          <a:bodyPr/>
          <a:lstStyle/>
          <a:p>
            <a:fld id="{D92B7071-33EF-433B-A755-F7412A2F46D7}" type="slidenum">
              <a:rPr lang="en-US" smtClean="0"/>
              <a:t>32</a:t>
            </a:fld>
            <a:endParaRPr lang="en-US" dirty="0"/>
          </a:p>
        </p:txBody>
      </p:sp>
    </p:spTree>
    <p:extLst>
      <p:ext uri="{BB962C8B-B14F-4D97-AF65-F5344CB8AC3E}">
        <p14:creationId xmlns:p14="http://schemas.microsoft.com/office/powerpoint/2010/main" val="2601426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B7071-33EF-433B-A755-F7412A2F46D7}" type="slidenum">
              <a:rPr lang="en-US" smtClean="0"/>
              <a:t>33</a:t>
            </a:fld>
            <a:endParaRPr lang="en-US" dirty="0"/>
          </a:p>
        </p:txBody>
      </p:sp>
    </p:spTree>
    <p:extLst>
      <p:ext uri="{BB962C8B-B14F-4D97-AF65-F5344CB8AC3E}">
        <p14:creationId xmlns:p14="http://schemas.microsoft.com/office/powerpoint/2010/main" val="3667859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raise a question if 168A can be used to give benefit – answer seems to be NO. not within the powers of 168A </a:t>
            </a:r>
          </a:p>
          <a:p>
            <a:r>
              <a:rPr lang="en-US" dirty="0"/>
              <a:t>Since they will not want to create a precedent- otherwise for every flood or earthquake- which </a:t>
            </a:r>
            <a:r>
              <a:rPr lang="en-US" dirty="0" err="1"/>
              <a:t>wd</a:t>
            </a:r>
            <a:r>
              <a:rPr lang="en-US" dirty="0"/>
              <a:t> be force majeure- this will be demanded. </a:t>
            </a:r>
          </a:p>
        </p:txBody>
      </p:sp>
      <p:sp>
        <p:nvSpPr>
          <p:cNvPr id="4" name="Slide Number Placeholder 3"/>
          <p:cNvSpPr>
            <a:spLocks noGrp="1"/>
          </p:cNvSpPr>
          <p:nvPr>
            <p:ph type="sldNum" sz="quarter" idx="10"/>
          </p:nvPr>
        </p:nvSpPr>
        <p:spPr/>
        <p:txBody>
          <a:bodyPr/>
          <a:lstStyle/>
          <a:p>
            <a:fld id="{D92B7071-33EF-433B-A755-F7412A2F46D7}" type="slidenum">
              <a:rPr lang="en-US" smtClean="0"/>
              <a:t>34</a:t>
            </a:fld>
            <a:endParaRPr lang="en-US" dirty="0"/>
          </a:p>
        </p:txBody>
      </p:sp>
    </p:spTree>
    <p:extLst>
      <p:ext uri="{BB962C8B-B14F-4D97-AF65-F5344CB8AC3E}">
        <p14:creationId xmlns:p14="http://schemas.microsoft.com/office/powerpoint/2010/main" val="226650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https://www.collinsdictionary.com/dictionary/english/force-majeure</a:t>
            </a:r>
          </a:p>
          <a:p>
            <a:r>
              <a:rPr lang="en-US" sz="1200" dirty="0"/>
              <a:t>https://dictionary.cambridge.org/dictionary/english/force-majeure</a:t>
            </a:r>
            <a:endParaRPr lang="en-US" dirty="0"/>
          </a:p>
        </p:txBody>
      </p:sp>
      <p:sp>
        <p:nvSpPr>
          <p:cNvPr id="4" name="Slide Number Placeholder 3"/>
          <p:cNvSpPr>
            <a:spLocks noGrp="1"/>
          </p:cNvSpPr>
          <p:nvPr>
            <p:ph type="sldNum" sz="quarter" idx="10"/>
          </p:nvPr>
        </p:nvSpPr>
        <p:spPr/>
        <p:txBody>
          <a:bodyPr/>
          <a:lstStyle/>
          <a:p>
            <a:fld id="{E433CF29-66D8-46DC-8FB9-F2A2754886A5}" type="slidenum">
              <a:rPr lang="en-US" smtClean="0"/>
              <a:t>4</a:t>
            </a:fld>
            <a:endParaRPr lang="en-US"/>
          </a:p>
        </p:txBody>
      </p:sp>
    </p:spTree>
    <p:extLst>
      <p:ext uri="{BB962C8B-B14F-4D97-AF65-F5344CB8AC3E}">
        <p14:creationId xmlns:p14="http://schemas.microsoft.com/office/powerpoint/2010/main" val="2167725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Section 17(5) Notwithstanding anything contained in sub-section (1) of section 16 and subsection (1) of section 18, input tax credit shall not be available in respect of the following, namely-…….</a:t>
            </a:r>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35</a:t>
            </a:fld>
            <a:endParaRPr lang="en-US"/>
          </a:p>
        </p:txBody>
      </p:sp>
    </p:spTree>
    <p:extLst>
      <p:ext uri="{BB962C8B-B14F-4D97-AF65-F5344CB8AC3E}">
        <p14:creationId xmlns:p14="http://schemas.microsoft.com/office/powerpoint/2010/main" val="3822292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36</a:t>
            </a:fld>
            <a:endParaRPr lang="en-US"/>
          </a:p>
        </p:txBody>
      </p:sp>
    </p:spTree>
    <p:extLst>
      <p:ext uri="{BB962C8B-B14F-4D97-AF65-F5344CB8AC3E}">
        <p14:creationId xmlns:p14="http://schemas.microsoft.com/office/powerpoint/2010/main" val="1956527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t>
            </a:r>
            <a:r>
              <a:rPr lang="en-GB" b="1" dirty="0" err="1"/>
              <a:t>ircular</a:t>
            </a:r>
            <a:r>
              <a:rPr lang="en-GB" b="1" dirty="0"/>
              <a:t> No. 72/46/2018-GST dated 26.10.2018, </a:t>
            </a:r>
            <a:r>
              <a:rPr lang="en-GB" dirty="0"/>
              <a:t>the</a:t>
            </a:r>
            <a:r>
              <a:rPr lang="en-GB" b="1" dirty="0"/>
              <a:t> </a:t>
            </a:r>
            <a:r>
              <a:rPr lang="en-GB" dirty="0"/>
              <a:t>government has clarified the procedure in respect of return of time expired drugs or medicines. It provides that the retailer/ manufacturer can return time expired goods by treating it is as a fresh supply. It is further clarified that where the time expired goods returned by the retailer/wholesaler are destroyed by the manufacturer, then ITC availed on the return supply is required to be reversed in terms of Section 17(5)(h). </a:t>
            </a:r>
            <a:endParaRPr lang="en-US" dirty="0"/>
          </a:p>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37</a:t>
            </a:fld>
            <a:endParaRPr lang="en-US"/>
          </a:p>
        </p:txBody>
      </p:sp>
    </p:spTree>
    <p:extLst>
      <p:ext uri="{BB962C8B-B14F-4D97-AF65-F5344CB8AC3E}">
        <p14:creationId xmlns:p14="http://schemas.microsoft.com/office/powerpoint/2010/main" val="2474591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38</a:t>
            </a:fld>
            <a:endParaRPr lang="en-US"/>
          </a:p>
        </p:txBody>
      </p:sp>
    </p:spTree>
    <p:extLst>
      <p:ext uri="{BB962C8B-B14F-4D97-AF65-F5344CB8AC3E}">
        <p14:creationId xmlns:p14="http://schemas.microsoft.com/office/powerpoint/2010/main" val="389182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40</a:t>
            </a:fld>
            <a:endParaRPr lang="en-US"/>
          </a:p>
        </p:txBody>
      </p:sp>
    </p:spTree>
    <p:extLst>
      <p:ext uri="{BB962C8B-B14F-4D97-AF65-F5344CB8AC3E}">
        <p14:creationId xmlns:p14="http://schemas.microsoft.com/office/powerpoint/2010/main" val="3933761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41</a:t>
            </a:fld>
            <a:endParaRPr lang="en-US"/>
          </a:p>
        </p:txBody>
      </p:sp>
    </p:spTree>
    <p:extLst>
      <p:ext uri="{BB962C8B-B14F-4D97-AF65-F5344CB8AC3E}">
        <p14:creationId xmlns:p14="http://schemas.microsoft.com/office/powerpoint/2010/main" val="1620767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42</a:t>
            </a:fld>
            <a:endParaRPr lang="en-US"/>
          </a:p>
        </p:txBody>
      </p:sp>
    </p:spTree>
    <p:extLst>
      <p:ext uri="{BB962C8B-B14F-4D97-AF65-F5344CB8AC3E}">
        <p14:creationId xmlns:p14="http://schemas.microsoft.com/office/powerpoint/2010/main" val="3923345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43</a:t>
            </a:fld>
            <a:endParaRPr lang="en-US"/>
          </a:p>
        </p:txBody>
      </p:sp>
    </p:spTree>
    <p:extLst>
      <p:ext uri="{BB962C8B-B14F-4D97-AF65-F5344CB8AC3E}">
        <p14:creationId xmlns:p14="http://schemas.microsoft.com/office/powerpoint/2010/main" val="2569223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44</a:t>
            </a:fld>
            <a:endParaRPr lang="en-US"/>
          </a:p>
        </p:txBody>
      </p:sp>
    </p:spTree>
    <p:extLst>
      <p:ext uri="{BB962C8B-B14F-4D97-AF65-F5344CB8AC3E}">
        <p14:creationId xmlns:p14="http://schemas.microsoft.com/office/powerpoint/2010/main" val="2226823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45</a:t>
            </a:fld>
            <a:endParaRPr lang="en-US"/>
          </a:p>
        </p:txBody>
      </p:sp>
    </p:spTree>
    <p:extLst>
      <p:ext uri="{BB962C8B-B14F-4D97-AF65-F5344CB8AC3E}">
        <p14:creationId xmlns:p14="http://schemas.microsoft.com/office/powerpoint/2010/main" val="231613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024EF-3014-4177-B2A2-96F990E4ECC5}" type="slidenum">
              <a:rPr lang="en-IN" smtClean="0"/>
              <a:pPr/>
              <a:t>6</a:t>
            </a:fld>
            <a:endParaRPr lang="en-IN"/>
          </a:p>
        </p:txBody>
      </p:sp>
    </p:spTree>
    <p:extLst>
      <p:ext uri="{BB962C8B-B14F-4D97-AF65-F5344CB8AC3E}">
        <p14:creationId xmlns:p14="http://schemas.microsoft.com/office/powerpoint/2010/main" val="2254183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46</a:t>
            </a:fld>
            <a:endParaRPr lang="en-US"/>
          </a:p>
        </p:txBody>
      </p:sp>
    </p:spTree>
    <p:extLst>
      <p:ext uri="{BB962C8B-B14F-4D97-AF65-F5344CB8AC3E}">
        <p14:creationId xmlns:p14="http://schemas.microsoft.com/office/powerpoint/2010/main" val="1644397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47</a:t>
            </a:fld>
            <a:endParaRPr lang="en-US"/>
          </a:p>
        </p:txBody>
      </p:sp>
    </p:spTree>
    <p:extLst>
      <p:ext uri="{BB962C8B-B14F-4D97-AF65-F5344CB8AC3E}">
        <p14:creationId xmlns:p14="http://schemas.microsoft.com/office/powerpoint/2010/main" val="1788796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49</a:t>
            </a:fld>
            <a:endParaRPr lang="en-US"/>
          </a:p>
        </p:txBody>
      </p:sp>
    </p:spTree>
    <p:extLst>
      <p:ext uri="{BB962C8B-B14F-4D97-AF65-F5344CB8AC3E}">
        <p14:creationId xmlns:p14="http://schemas.microsoft.com/office/powerpoint/2010/main" val="3132048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50</a:t>
            </a:fld>
            <a:endParaRPr lang="en-US"/>
          </a:p>
        </p:txBody>
      </p:sp>
    </p:spTree>
    <p:extLst>
      <p:ext uri="{BB962C8B-B14F-4D97-AF65-F5344CB8AC3E}">
        <p14:creationId xmlns:p14="http://schemas.microsoft.com/office/powerpoint/2010/main" val="306613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The value of the supply shall not include any discount which is given––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before or at the time of the supply if such discount has been duly recorded in the invoice issued in respect of such supply; and</a:t>
            </a:r>
          </a:p>
          <a:p>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after the supply has been effected, if—</a:t>
            </a:r>
          </a:p>
          <a:p>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such discount is established in terms of an agreement entered into at or before the time of such supply and specifically linked to relevant invoices; and</a:t>
            </a:r>
          </a:p>
          <a:p>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ii</a:t>
            </a:r>
            <a:r>
              <a:rPr lang="en-US" sz="1200" b="0" i="0" u="none" strike="noStrike" kern="1200" baseline="0" dirty="0">
                <a:solidFill>
                  <a:schemeClr val="tx1"/>
                </a:solidFill>
                <a:latin typeface="+mn-lt"/>
                <a:ea typeface="+mn-ea"/>
                <a:cs typeface="+mn-cs"/>
              </a:rPr>
              <a:t>) input tax credit as is attributable to the discount on the basis of document issued by the supplier has been reversed by the recipient of the supply.</a:t>
            </a:r>
            <a:endParaRPr lang="en-US" dirty="0"/>
          </a:p>
        </p:txBody>
      </p:sp>
      <p:sp>
        <p:nvSpPr>
          <p:cNvPr id="4" name="Slide Number Placeholder 3"/>
          <p:cNvSpPr>
            <a:spLocks noGrp="1"/>
          </p:cNvSpPr>
          <p:nvPr>
            <p:ph type="sldNum" sz="quarter" idx="10"/>
          </p:nvPr>
        </p:nvSpPr>
        <p:spPr/>
        <p:txBody>
          <a:bodyPr/>
          <a:lstStyle/>
          <a:p>
            <a:fld id="{D92B7071-33EF-433B-A755-F7412A2F46D7}" type="slidenum">
              <a:rPr lang="en-US" smtClean="0"/>
              <a:t>56</a:t>
            </a:fld>
            <a:endParaRPr lang="en-US" dirty="0"/>
          </a:p>
        </p:txBody>
      </p:sp>
    </p:spTree>
    <p:extLst>
      <p:ext uri="{BB962C8B-B14F-4D97-AF65-F5344CB8AC3E}">
        <p14:creationId xmlns:p14="http://schemas.microsoft.com/office/powerpoint/2010/main" val="3630072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17(5)(h)- Goods lost, stolen, destroyed, written off or disposed of by way of gift or free samples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57</a:t>
            </a:fld>
            <a:endParaRPr lang="en-US"/>
          </a:p>
        </p:txBody>
      </p:sp>
    </p:spTree>
    <p:extLst>
      <p:ext uri="{BB962C8B-B14F-4D97-AF65-F5344CB8AC3E}">
        <p14:creationId xmlns:p14="http://schemas.microsoft.com/office/powerpoint/2010/main" val="425141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024EF-3014-4177-B2A2-96F990E4ECC5}" type="slidenum">
              <a:rPr lang="en-IN" smtClean="0"/>
              <a:pPr/>
              <a:t>7</a:t>
            </a:fld>
            <a:endParaRPr lang="en-IN"/>
          </a:p>
        </p:txBody>
      </p:sp>
    </p:spTree>
    <p:extLst>
      <p:ext uri="{BB962C8B-B14F-4D97-AF65-F5344CB8AC3E}">
        <p14:creationId xmlns:p14="http://schemas.microsoft.com/office/powerpoint/2010/main" val="379399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2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19024EF-3014-4177-B2A2-96F990E4ECC5}" type="slidenum">
              <a:rPr lang="en-IN" smtClean="0"/>
              <a:pPr/>
              <a:t>9</a:t>
            </a:fld>
            <a:endParaRPr lang="en-IN"/>
          </a:p>
        </p:txBody>
      </p:sp>
    </p:spTree>
    <p:extLst>
      <p:ext uri="{BB962C8B-B14F-4D97-AF65-F5344CB8AC3E}">
        <p14:creationId xmlns:p14="http://schemas.microsoft.com/office/powerpoint/2010/main" val="378147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3CF29-66D8-46DC-8FB9-F2A2754886A5}" type="slidenum">
              <a:rPr lang="en-US" smtClean="0"/>
              <a:t>13</a:t>
            </a:fld>
            <a:endParaRPr lang="en-US"/>
          </a:p>
        </p:txBody>
      </p:sp>
    </p:spTree>
    <p:extLst>
      <p:ext uri="{BB962C8B-B14F-4D97-AF65-F5344CB8AC3E}">
        <p14:creationId xmlns:p14="http://schemas.microsoft.com/office/powerpoint/2010/main" val="360908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situation;</a:t>
            </a:r>
          </a:p>
          <a:p>
            <a:r>
              <a:rPr lang="en-US" dirty="0" err="1"/>
              <a:t>Juridprudence</a:t>
            </a:r>
            <a:endParaRPr lang="en-US" dirty="0"/>
          </a:p>
          <a:p>
            <a:r>
              <a:rPr lang="en-US" dirty="0"/>
              <a:t>specific</a:t>
            </a:r>
          </a:p>
        </p:txBody>
      </p:sp>
      <p:sp>
        <p:nvSpPr>
          <p:cNvPr id="4" name="Slide Number Placeholder 3"/>
          <p:cNvSpPr>
            <a:spLocks noGrp="1"/>
          </p:cNvSpPr>
          <p:nvPr>
            <p:ph type="sldNum" sz="quarter" idx="10"/>
          </p:nvPr>
        </p:nvSpPr>
        <p:spPr/>
        <p:txBody>
          <a:bodyPr/>
          <a:lstStyle/>
          <a:p>
            <a:fld id="{E433CF29-66D8-46DC-8FB9-F2A2754886A5}" type="slidenum">
              <a:rPr lang="en-US" smtClean="0"/>
              <a:t>14</a:t>
            </a:fld>
            <a:endParaRPr lang="en-US"/>
          </a:p>
        </p:txBody>
      </p:sp>
    </p:spTree>
    <p:extLst>
      <p:ext uri="{BB962C8B-B14F-4D97-AF65-F5344CB8AC3E}">
        <p14:creationId xmlns:p14="http://schemas.microsoft.com/office/powerpoint/2010/main" val="315442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(29) G.S.T.L. 40 (A.A.R. - GST): </a:t>
            </a:r>
            <a:r>
              <a:rPr lang="en-US" dirty="0" err="1"/>
              <a:t>Dholera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2020 (32) G.S.T.L. 492 (A.A.R. - GST - A.P.)- </a:t>
            </a:r>
            <a:r>
              <a:rPr lang="en-US" dirty="0" err="1"/>
              <a:t>Rashtriya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2019 (28) G.S.T.L. 504 (A.A.R. - GST) – Chennai</a:t>
            </a:r>
          </a:p>
        </p:txBody>
      </p:sp>
      <p:sp>
        <p:nvSpPr>
          <p:cNvPr id="4" name="Slide Number Placeholder 3"/>
          <p:cNvSpPr>
            <a:spLocks noGrp="1"/>
          </p:cNvSpPr>
          <p:nvPr>
            <p:ph type="sldNum" sz="quarter" idx="5"/>
          </p:nvPr>
        </p:nvSpPr>
        <p:spPr/>
        <p:txBody>
          <a:bodyPr/>
          <a:lstStyle/>
          <a:p>
            <a:fld id="{ED96B466-7F1B-49F7-BCF2-BA0671524B84}" type="slidenum">
              <a:rPr lang="en-US" smtClean="0"/>
              <a:t>18</a:t>
            </a:fld>
            <a:endParaRPr lang="en-US" dirty="0"/>
          </a:p>
        </p:txBody>
      </p:sp>
    </p:spTree>
    <p:extLst>
      <p:ext uri="{BB962C8B-B14F-4D97-AF65-F5344CB8AC3E}">
        <p14:creationId xmlns:p14="http://schemas.microsoft.com/office/powerpoint/2010/main" val="213869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(1) TMI 6 - CESTAT ALLAHABAD</a:t>
            </a:r>
          </a:p>
        </p:txBody>
      </p:sp>
      <p:sp>
        <p:nvSpPr>
          <p:cNvPr id="4" name="Slide Number Placeholder 3"/>
          <p:cNvSpPr>
            <a:spLocks noGrp="1"/>
          </p:cNvSpPr>
          <p:nvPr>
            <p:ph type="sldNum" sz="quarter" idx="5"/>
          </p:nvPr>
        </p:nvSpPr>
        <p:spPr/>
        <p:txBody>
          <a:bodyPr/>
          <a:lstStyle/>
          <a:p>
            <a:fld id="{ED96B466-7F1B-49F7-BCF2-BA0671524B84}" type="slidenum">
              <a:rPr lang="en-US" smtClean="0"/>
              <a:t>19</a:t>
            </a:fld>
            <a:endParaRPr lang="en-US" dirty="0"/>
          </a:p>
        </p:txBody>
      </p:sp>
    </p:spTree>
    <p:extLst>
      <p:ext uri="{BB962C8B-B14F-4D97-AF65-F5344CB8AC3E}">
        <p14:creationId xmlns:p14="http://schemas.microsoft.com/office/powerpoint/2010/main" val="2112512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C8BF23-F4BD-4ED5-9AE0-58CA036E0A47}"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184951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8BF23-F4BD-4ED5-9AE0-58CA036E0A47}"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111065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8BF23-F4BD-4ED5-9AE0-58CA036E0A47}"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53E3-C871-4EA8-9911-F7AE163A46A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41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8BF23-F4BD-4ED5-9AE0-58CA036E0A47}"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24909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8BF23-F4BD-4ED5-9AE0-58CA036E0A47}"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53E3-C871-4EA8-9911-F7AE163A46A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108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8BF23-F4BD-4ED5-9AE0-58CA036E0A47}"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7135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C8BF23-F4BD-4ED5-9AE0-58CA036E0A47}"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2345090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C8BF23-F4BD-4ED5-9AE0-58CA036E0A47}"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3041050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11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Basic">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1A6477-6D97-3442-892D-A6AD503C1A8E}"/>
              </a:ext>
            </a:extLst>
          </p:cNvPr>
          <p:cNvSpPr txBox="1"/>
          <p:nvPr userDrawn="1"/>
        </p:nvSpPr>
        <p:spPr>
          <a:xfrm>
            <a:off x="3881239" y="6506063"/>
            <a:ext cx="451114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tx1">
                    <a:lumMod val="50000"/>
                    <a:lumOff val="50000"/>
                  </a:schemeClr>
                </a:solidFill>
                <a:latin typeface="Kobern" pitchFamily="2" charset="77"/>
                <a:ea typeface="Cambria Math" panose="02040503050406030204" pitchFamily="18" charset="0"/>
              </a:rPr>
              <a:t>Strictly Privileged &amp; Confidential </a:t>
            </a:r>
          </a:p>
        </p:txBody>
      </p:sp>
      <p:sp>
        <p:nvSpPr>
          <p:cNvPr id="8" name="TextBox 7">
            <a:extLst>
              <a:ext uri="{FF2B5EF4-FFF2-40B4-BE49-F238E27FC236}">
                <a16:creationId xmlns:a16="http://schemas.microsoft.com/office/drawing/2014/main" id="{354D955E-2CDB-6846-9524-7ABE8B4FEDB8}"/>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2020 | </a:t>
            </a:r>
            <a:r>
              <a:rPr lang="en-US" sz="1067" b="0" i="0" cap="none" spc="133" baseline="0" dirty="0" err="1">
                <a:solidFill>
                  <a:schemeClr val="tx1">
                    <a:lumMod val="50000"/>
                    <a:lumOff val="50000"/>
                  </a:schemeClr>
                </a:solidFill>
                <a:latin typeface="Kobern" pitchFamily="2" charset="77"/>
                <a:ea typeface="Cambria Math" panose="02040503050406030204" pitchFamily="18" charset="0"/>
              </a:rPr>
              <a:t>Lakshmikumaran</a:t>
            </a:r>
            <a:r>
              <a:rPr lang="en-US" sz="1067" b="0" i="0" cap="none" spc="133" baseline="0" dirty="0">
                <a:solidFill>
                  <a:schemeClr val="tx1">
                    <a:lumMod val="50000"/>
                    <a:lumOff val="50000"/>
                  </a:schemeClr>
                </a:solidFill>
                <a:latin typeface="Kobern" pitchFamily="2" charset="77"/>
                <a:ea typeface="Cambria Math" panose="02040503050406030204" pitchFamily="18" charset="0"/>
              </a:rPr>
              <a:t> &amp; Sridharan</a:t>
            </a:r>
          </a:p>
        </p:txBody>
      </p:sp>
      <p:sp>
        <p:nvSpPr>
          <p:cNvPr id="10" name="TextBox 9">
            <a:extLst>
              <a:ext uri="{FF2B5EF4-FFF2-40B4-BE49-F238E27FC236}">
                <a16:creationId xmlns:a16="http://schemas.microsoft.com/office/drawing/2014/main" id="{F14ED0B9-4603-FD48-ADFA-62F886256D74}"/>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a:t>
            </a:r>
            <a:fld id="{C3E422BB-8672-794B-8219-0F273464E628}" type="slidenum">
              <a:rPr lang="en-US" sz="1067" b="0" i="0" cap="none" spc="133" baseline="0" smtClean="0">
                <a:solidFill>
                  <a:schemeClr val="tx1">
                    <a:lumMod val="50000"/>
                    <a:lumOff val="50000"/>
                  </a:schemeClr>
                </a:solidFill>
                <a:latin typeface="Kobern" pitchFamily="2" charset="77"/>
                <a:ea typeface="Cambria Math" panose="02040503050406030204" pitchFamily="18"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tx1">
                  <a:lumMod val="50000"/>
                  <a:lumOff val="50000"/>
                </a:schemeClr>
              </a:solidFill>
              <a:latin typeface="Kobern" pitchFamily="2" charset="77"/>
              <a:ea typeface="Cambria Math" panose="02040503050406030204" pitchFamily="18" charset="0"/>
            </a:endParaRPr>
          </a:p>
        </p:txBody>
      </p:sp>
      <p:sp>
        <p:nvSpPr>
          <p:cNvPr id="9" name="Text Placeholder 9">
            <a:extLst>
              <a:ext uri="{FF2B5EF4-FFF2-40B4-BE49-F238E27FC236}">
                <a16:creationId xmlns:a16="http://schemas.microsoft.com/office/drawing/2014/main" id="{DEEEE4BB-8313-E147-B48C-781712B8B1DE}"/>
              </a:ext>
            </a:extLst>
          </p:cNvPr>
          <p:cNvSpPr>
            <a:spLocks noGrp="1"/>
          </p:cNvSpPr>
          <p:nvPr>
            <p:ph type="body" sz="quarter" idx="13" hasCustomPrompt="1"/>
          </p:nvPr>
        </p:nvSpPr>
        <p:spPr>
          <a:xfrm>
            <a:off x="532971" y="1508788"/>
            <a:ext cx="11137236" cy="4513129"/>
          </a:xfrm>
          <a:prstGeom prst="rect">
            <a:avLst/>
          </a:prstGeom>
        </p:spPr>
        <p:txBody>
          <a:bodyPr anchor="t"/>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2133" b="0" i="0" baseline="0">
                <a:solidFill>
                  <a:schemeClr val="tx1"/>
                </a:solidFill>
                <a:latin typeface="Kobern" pitchFamily="2" charset="77"/>
                <a:cs typeface="Arial" pitchFamily="34" charset="0"/>
              </a:defRPr>
            </a:lvl1pPr>
            <a:lvl2pPr latinLnBrk="0">
              <a:buSzPct val="70000"/>
              <a:defRPr sz="2133" b="0" i="0">
                <a:solidFill>
                  <a:schemeClr val="tx1">
                    <a:lumMod val="65000"/>
                    <a:lumOff val="35000"/>
                  </a:schemeClr>
                </a:solidFill>
                <a:latin typeface="Kobern" pitchFamily="2" charset="77"/>
              </a:defRPr>
            </a:lvl2pPr>
            <a:lvl3pPr marL="1142971" indent="0" latinLnBrk="0">
              <a:buFont typeface="Courier New" panose="02070309020205020404" pitchFamily="49" charset="0"/>
              <a:buNone/>
              <a:defRPr sz="1867" b="0" i="0">
                <a:solidFill>
                  <a:schemeClr val="tx1">
                    <a:lumMod val="65000"/>
                    <a:lumOff val="35000"/>
                  </a:schemeClr>
                </a:solidFill>
                <a:latin typeface="Kobern" pitchFamily="2" charset="77"/>
              </a:defRPr>
            </a:lvl3pPr>
          </a:lstStyle>
          <a:p>
            <a:pPr marL="380990" marR="0" lvl="0"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1</a:t>
            </a:r>
          </a:p>
          <a:p>
            <a:pPr marL="990575" marR="0" lvl="1"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2</a:t>
            </a:r>
          </a:p>
          <a:p>
            <a:pPr marL="1142971" marR="0" lvl="2"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3</a:t>
            </a:r>
          </a:p>
          <a:p>
            <a:pPr marL="1523962" marR="0" lvl="2"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dirty="0"/>
          </a:p>
        </p:txBody>
      </p:sp>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528736" y="1319801"/>
            <a:ext cx="1114147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hasCustomPrompt="1"/>
          </p:nvPr>
        </p:nvSpPr>
        <p:spPr>
          <a:xfrm>
            <a:off x="532972" y="452670"/>
            <a:ext cx="11137237" cy="768085"/>
          </a:xfrm>
          <a:prstGeom prst="rect">
            <a:avLst/>
          </a:prstGeom>
        </p:spPr>
        <p:txBody>
          <a:bodyPr anchor="t"/>
          <a:lstStyle>
            <a:lvl1pPr marL="0" indent="0" algn="l" latinLnBrk="0">
              <a:spcBef>
                <a:spcPts val="0"/>
              </a:spcBef>
              <a:buNone/>
              <a:defRPr sz="3733" b="0" i="0" baseline="0">
                <a:solidFill>
                  <a:srgbClr val="2B347A"/>
                </a:solidFill>
                <a:latin typeface="Kobern" pitchFamily="2" charset="77"/>
                <a:cs typeface="Arial" pitchFamily="34" charset="0"/>
              </a:defRPr>
            </a:lvl1pPr>
          </a:lstStyle>
          <a:p>
            <a:pPr lvl="0"/>
            <a:r>
              <a:rPr lang="en-US" altLang="ko-KR" dirty="0"/>
              <a:t>Title</a:t>
            </a:r>
          </a:p>
        </p:txBody>
      </p:sp>
    </p:spTree>
    <p:extLst>
      <p:ext uri="{BB962C8B-B14F-4D97-AF65-F5344CB8AC3E}">
        <p14:creationId xmlns:p14="http://schemas.microsoft.com/office/powerpoint/2010/main" val="24194556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7C8BF23-F4BD-4ED5-9AE0-58CA036E0A47}"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53E3-C871-4EA8-9911-F7AE163A46A1}" type="slidenum">
              <a:rPr lang="en-US" smtClean="0"/>
              <a:t>‹#›</a:t>
            </a:fld>
            <a:endParaRPr lang="en-US"/>
          </a:p>
        </p:txBody>
      </p:sp>
      <p:pic>
        <p:nvPicPr>
          <p:cNvPr id="1026" name="Picture 2" descr="id:image001.png@01D224B9.6EDA84D0">
            <a:extLst>
              <a:ext uri="{FF2B5EF4-FFF2-40B4-BE49-F238E27FC236}">
                <a16:creationId xmlns:a16="http://schemas.microsoft.com/office/drawing/2014/main" id="{3FB50B36-B9B4-4703-ABA5-6A0C710F9A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0" y="0"/>
            <a:ext cx="152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8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8BF23-F4BD-4ED5-9AE0-58CA036E0A47}"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114762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C8BF23-F4BD-4ED5-9AE0-58CA036E0A47}"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95459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C8BF23-F4BD-4ED5-9AE0-58CA036E0A47}" type="datetimeFigureOut">
              <a:rPr lang="en-US" smtClean="0"/>
              <a:t>7/3/2020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344089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C8BF23-F4BD-4ED5-9AE0-58CA036E0A47}" type="datetimeFigureOut">
              <a:rPr lang="en-US" smtClean="0"/>
              <a:t>7/3/2020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401432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8BF23-F4BD-4ED5-9AE0-58CA036E0A47}" type="datetimeFigureOut">
              <a:rPr lang="en-US" smtClean="0"/>
              <a:t>7/3/2020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253504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C8BF23-F4BD-4ED5-9AE0-58CA036E0A47}"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753E3-C871-4EA8-9911-F7AE163A46A1}" type="slidenum">
              <a:rPr lang="en-US" smtClean="0"/>
              <a:t>‹#›</a:t>
            </a:fld>
            <a:endParaRPr lang="en-US"/>
          </a:p>
        </p:txBody>
      </p:sp>
    </p:spTree>
    <p:extLst>
      <p:ext uri="{BB962C8B-B14F-4D97-AF65-F5344CB8AC3E}">
        <p14:creationId xmlns:p14="http://schemas.microsoft.com/office/powerpoint/2010/main" val="357025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753E3-C871-4EA8-9911-F7AE163A46A1}" type="slidenum">
              <a:rPr lang="en-US" smtClean="0"/>
              <a:t>‹#›</a:t>
            </a:fld>
            <a:endParaRPr lang="en-US"/>
          </a:p>
        </p:txBody>
      </p:sp>
      <p:sp>
        <p:nvSpPr>
          <p:cNvPr id="5" name="Date Placeholder 4"/>
          <p:cNvSpPr>
            <a:spLocks noGrp="1"/>
          </p:cNvSpPr>
          <p:nvPr>
            <p:ph type="dt" sz="half" idx="10"/>
          </p:nvPr>
        </p:nvSpPr>
        <p:spPr/>
        <p:txBody>
          <a:bodyPr/>
          <a:lstStyle/>
          <a:p>
            <a:fld id="{27C8BF23-F4BD-4ED5-9AE0-58CA036E0A47}" type="datetimeFigureOut">
              <a:rPr lang="en-US" smtClean="0"/>
              <a:t>7/3/2020</a:t>
            </a:fld>
            <a:endParaRPr lang="en-US"/>
          </a:p>
        </p:txBody>
      </p:sp>
    </p:spTree>
    <p:extLst>
      <p:ext uri="{BB962C8B-B14F-4D97-AF65-F5344CB8AC3E}">
        <p14:creationId xmlns:p14="http://schemas.microsoft.com/office/powerpoint/2010/main" val="2693352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C8BF23-F4BD-4ED5-9AE0-58CA036E0A47}" type="datetimeFigureOut">
              <a:rPr lang="en-US" smtClean="0"/>
              <a:t>7/3/2020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3753E3-C871-4EA8-9911-F7AE163A46A1}" type="slidenum">
              <a:rPr lang="en-US" smtClean="0"/>
              <a:t>‹#›</a:t>
            </a:fld>
            <a:endParaRPr lang="en-US"/>
          </a:p>
        </p:txBody>
      </p:sp>
    </p:spTree>
    <p:extLst>
      <p:ext uri="{BB962C8B-B14F-4D97-AF65-F5344CB8AC3E}">
        <p14:creationId xmlns:p14="http://schemas.microsoft.com/office/powerpoint/2010/main" val="7096708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7.sv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7.sv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7.sv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31.svg"/><Relationship Id="rId12"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9.svg"/><Relationship Id="rId5" Type="http://schemas.openxmlformats.org/officeDocument/2006/relationships/image" Target="../media/image25.sv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17.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E343-3AF6-4FF8-BFFC-67F5D6CF2E4E}"/>
              </a:ext>
            </a:extLst>
          </p:cNvPr>
          <p:cNvSpPr>
            <a:spLocks noGrp="1"/>
          </p:cNvSpPr>
          <p:nvPr>
            <p:ph type="ctrTitle"/>
          </p:nvPr>
        </p:nvSpPr>
        <p:spPr>
          <a:xfrm>
            <a:off x="1060174" y="1265314"/>
            <a:ext cx="10164417" cy="3249131"/>
          </a:xfrm>
        </p:spPr>
        <p:txBody>
          <a:bodyPr>
            <a:normAutofit/>
          </a:bodyPr>
          <a:lstStyle/>
          <a:p>
            <a:pPr algn="ctr">
              <a:lnSpc>
                <a:spcPct val="90000"/>
              </a:lnSpc>
            </a:pPr>
            <a:br>
              <a:rPr lang="en-US" sz="3800" b="1" u="sng" dirty="0">
                <a:latin typeface="Tw Cen MT Condensed" panose="020B0606020104020203" pitchFamily="34" charset="0"/>
              </a:rPr>
            </a:br>
            <a:br>
              <a:rPr lang="en-US" sz="3800" b="1" u="sng" dirty="0">
                <a:latin typeface="Tw Cen MT Condensed" panose="020B0606020104020203" pitchFamily="34" charset="0"/>
              </a:rPr>
            </a:br>
            <a:br>
              <a:rPr lang="en-US" sz="3800" b="1" u="sng" dirty="0">
                <a:latin typeface="Tw Cen MT Condensed" panose="020B0606020104020203" pitchFamily="34" charset="0"/>
              </a:rPr>
            </a:br>
            <a:br>
              <a:rPr lang="en-US" sz="3800" b="1" u="sng" dirty="0">
                <a:latin typeface="Tw Cen MT Condensed" panose="020B0606020104020203" pitchFamily="34" charset="0"/>
              </a:rPr>
            </a:br>
            <a:r>
              <a:rPr lang="en-US" sz="3800" b="1" u="sng" dirty="0">
                <a:solidFill>
                  <a:srgbClr val="0070C0"/>
                </a:solidFill>
                <a:latin typeface="Tw Cen MT Condensed" panose="020B0606020104020203" pitchFamily="34" charset="0"/>
              </a:rPr>
              <a:t>IMPACTS OF COVID-19 IN GST</a:t>
            </a:r>
            <a:br>
              <a:rPr lang="en-US" sz="3800" b="1" u="sng" dirty="0">
                <a:latin typeface="Tw Cen MT Condensed" panose="020B0606020104020203" pitchFamily="34" charset="0"/>
              </a:rPr>
            </a:br>
            <a:endParaRPr lang="en-US" sz="3800" u="sng" dirty="0"/>
          </a:p>
        </p:txBody>
      </p:sp>
      <p:sp>
        <p:nvSpPr>
          <p:cNvPr id="3" name="Subtitle 2">
            <a:extLst>
              <a:ext uri="{FF2B5EF4-FFF2-40B4-BE49-F238E27FC236}">
                <a16:creationId xmlns:a16="http://schemas.microsoft.com/office/drawing/2014/main" id="{F0E2E789-A5BE-4A99-8968-F170C89656FD}"/>
              </a:ext>
            </a:extLst>
          </p:cNvPr>
          <p:cNvSpPr>
            <a:spLocks noGrp="1"/>
          </p:cNvSpPr>
          <p:nvPr>
            <p:ph type="subTitle" idx="1"/>
          </p:nvPr>
        </p:nvSpPr>
        <p:spPr>
          <a:xfrm>
            <a:off x="2096086" y="4830572"/>
            <a:ext cx="8532157" cy="584775"/>
          </a:xfrm>
        </p:spPr>
        <p:txBody>
          <a:bodyPr>
            <a:normAutofit fontScale="85000" lnSpcReduction="10000"/>
          </a:bodyPr>
          <a:lstStyle/>
          <a:p>
            <a:pPr algn="l"/>
            <a:r>
              <a:rPr lang="en-US" sz="3600" b="1" dirty="0">
                <a:solidFill>
                  <a:schemeClr val="accent2">
                    <a:lumMod val="50000"/>
                  </a:schemeClr>
                </a:solidFill>
                <a:latin typeface="Tw Cen MT Condensed" panose="020B0606020104020203" pitchFamily="34" charset="0"/>
              </a:rPr>
              <a:t>Shivam Mehta, Partner|Gurugram, ICAI| 03</a:t>
            </a:r>
            <a:r>
              <a:rPr lang="en-US" sz="3600" b="1" baseline="30000" dirty="0">
                <a:solidFill>
                  <a:schemeClr val="accent2">
                    <a:lumMod val="50000"/>
                  </a:schemeClr>
                </a:solidFill>
                <a:latin typeface="Tw Cen MT Condensed" panose="020B0606020104020203" pitchFamily="34" charset="0"/>
              </a:rPr>
              <a:t>rd</a:t>
            </a:r>
            <a:r>
              <a:rPr lang="en-US" sz="3600" b="1" dirty="0">
                <a:solidFill>
                  <a:schemeClr val="accent2">
                    <a:lumMod val="50000"/>
                  </a:schemeClr>
                </a:solidFill>
                <a:latin typeface="Tw Cen MT Condensed" panose="020B0606020104020203" pitchFamily="34" charset="0"/>
              </a:rPr>
              <a:t> July, 2020</a:t>
            </a:r>
            <a:endParaRPr lang="en-US" sz="3600" dirty="0">
              <a:solidFill>
                <a:schemeClr val="accent2">
                  <a:lumMod val="50000"/>
                </a:schemeClr>
              </a:solidFill>
            </a:endParaRPr>
          </a:p>
        </p:txBody>
      </p:sp>
      <p:pic>
        <p:nvPicPr>
          <p:cNvPr id="7" name="Picture 6">
            <a:extLst>
              <a:ext uri="{FF2B5EF4-FFF2-40B4-BE49-F238E27FC236}">
                <a16:creationId xmlns:a16="http://schemas.microsoft.com/office/drawing/2014/main" id="{FACC0AB6-97E7-4E76-B481-CA919CBDABED}"/>
              </a:ext>
            </a:extLst>
          </p:cNvPr>
          <p:cNvPicPr>
            <a:picLocks noChangeAspect="1"/>
          </p:cNvPicPr>
          <p:nvPr/>
        </p:nvPicPr>
        <p:blipFill>
          <a:blip r:embed="rId2"/>
          <a:stretch>
            <a:fillRect/>
          </a:stretch>
        </p:blipFill>
        <p:spPr>
          <a:xfrm>
            <a:off x="4709160" y="384552"/>
            <a:ext cx="1969936" cy="1506465"/>
          </a:xfrm>
          <a:prstGeom prst="rect">
            <a:avLst/>
          </a:prstGeom>
        </p:spPr>
      </p:pic>
      <p:sp>
        <p:nvSpPr>
          <p:cNvPr id="4" name="Rectangle 3">
            <a:extLst>
              <a:ext uri="{FF2B5EF4-FFF2-40B4-BE49-F238E27FC236}">
                <a16:creationId xmlns:a16="http://schemas.microsoft.com/office/drawing/2014/main" id="{5DCBFB8C-840E-4175-8B93-87C93AACBC01}"/>
              </a:ext>
            </a:extLst>
          </p:cNvPr>
          <p:cNvSpPr/>
          <p:nvPr/>
        </p:nvSpPr>
        <p:spPr>
          <a:xfrm>
            <a:off x="0" y="5735318"/>
            <a:ext cx="12192000" cy="1096899"/>
          </a:xfrm>
          <a:prstGeom prst="rect">
            <a:avLst/>
          </a:prstGeom>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3200" b="1" dirty="0">
                <a:solidFill>
                  <a:schemeClr val="tx1"/>
                </a:solidFill>
                <a:latin typeface="Tw Cen MT Condensed" panose="020B0606020104020203" pitchFamily="34" charset="0"/>
              </a:rPr>
              <a:t>exceeding expectations since 1985</a:t>
            </a:r>
          </a:p>
          <a:p>
            <a:pPr algn="ctr">
              <a:spcAft>
                <a:spcPts val="600"/>
              </a:spcAft>
            </a:pPr>
            <a:endParaRPr lang="en-US" b="1" dirty="0">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A83B5210-FCDB-486E-B628-E33B466CDFB9}"/>
              </a:ext>
            </a:extLst>
          </p:cNvPr>
          <p:cNvSpPr/>
          <p:nvPr/>
        </p:nvSpPr>
        <p:spPr>
          <a:xfrm>
            <a:off x="2096086" y="1891017"/>
            <a:ext cx="7033845" cy="584775"/>
          </a:xfrm>
          <a:prstGeom prst="rect">
            <a:avLst/>
          </a:prstGeom>
        </p:spPr>
        <p:txBody>
          <a:bodyPr wrap="square">
            <a:spAutoFit/>
          </a:bodyPr>
          <a:lstStyle/>
          <a:p>
            <a:pPr algn="ctr">
              <a:spcAft>
                <a:spcPts val="600"/>
              </a:spcAft>
            </a:pPr>
            <a:r>
              <a:rPr lang="en-US" sz="3200" b="1" dirty="0">
                <a:latin typeface="Tw Cen MT Condensed" panose="020B0606020104020203" pitchFamily="34" charset="0"/>
                <a:cs typeface="Calibri" panose="020F0502020204030204" pitchFamily="34" charset="0"/>
              </a:rPr>
              <a:t>Lakshmikumaran &amp; Sridharan, Attorneys</a:t>
            </a:r>
          </a:p>
        </p:txBody>
      </p:sp>
    </p:spTree>
    <p:extLst>
      <p:ext uri="{BB962C8B-B14F-4D97-AF65-F5344CB8AC3E}">
        <p14:creationId xmlns:p14="http://schemas.microsoft.com/office/powerpoint/2010/main" val="150183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3" y="609600"/>
            <a:ext cx="10534617" cy="1320800"/>
          </a:xfrm>
        </p:spPr>
        <p:txBody>
          <a:bodyPr/>
          <a:lstStyle/>
          <a:p>
            <a:r>
              <a:rPr lang="en-US" sz="3200" b="1" dirty="0">
                <a:solidFill>
                  <a:srgbClr val="FF0000"/>
                </a:solidFill>
                <a:latin typeface="Segoe UI" panose="020B0502040204020203" pitchFamily="34" charset="0"/>
                <a:cs typeface="Segoe UI" panose="020B0502040204020203" pitchFamily="34" charset="0"/>
              </a:rPr>
              <a:t>Whether COVID-19 covered under Force majeure- Dept clarifications?</a:t>
            </a:r>
            <a:endParaRPr lang="en-IN" sz="3200"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260772" y="1486231"/>
            <a:ext cx="9843347" cy="4811707"/>
          </a:xfrm>
        </p:spPr>
        <p:txBody>
          <a:bodyPr>
            <a:normAutofit/>
          </a:bodyPr>
          <a:lstStyle/>
          <a:p>
            <a:pPr marL="0" indent="0" algn="just">
              <a:buNone/>
            </a:pPr>
            <a:endParaRPr lang="en-US" sz="3500" b="1" u="sng" dirty="0">
              <a:solidFill>
                <a:schemeClr val="accent6">
                  <a:lumMod val="75000"/>
                </a:schemeClr>
              </a:solidFill>
            </a:endParaRPr>
          </a:p>
          <a:p>
            <a:pPr algn="just"/>
            <a:endParaRPr lang="en-US" sz="3500" b="1" u="sng" dirty="0">
              <a:solidFill>
                <a:schemeClr val="accent6">
                  <a:lumMod val="75000"/>
                </a:schemeClr>
              </a:solidFill>
            </a:endParaRPr>
          </a:p>
          <a:p>
            <a:pPr algn="just"/>
            <a:r>
              <a:rPr lang="en-US" sz="3500" b="1" u="sng" dirty="0">
                <a:solidFill>
                  <a:schemeClr val="accent6">
                    <a:lumMod val="75000"/>
                  </a:schemeClr>
                </a:solidFill>
              </a:rPr>
              <a:t>Department of Expenditure </a:t>
            </a:r>
            <a:r>
              <a:rPr lang="en-US" sz="3500" dirty="0">
                <a:solidFill>
                  <a:schemeClr val="tx1"/>
                </a:solidFill>
              </a:rPr>
              <a:t>-O.M dt. 19.02.2020- </a:t>
            </a:r>
            <a:r>
              <a:rPr lang="en-US" sz="3500" i="1" dirty="0">
                <a:solidFill>
                  <a:schemeClr val="tx1"/>
                </a:solidFill>
              </a:rPr>
              <a:t>Disruption in supply chain due to coronavirus -natural calamity-FM Clause can be invoked – applicable for govt. contracts.</a:t>
            </a:r>
          </a:p>
          <a:p>
            <a:pPr marL="0" indent="0" algn="just">
              <a:buNone/>
            </a:pPr>
            <a:endParaRPr lang="en-US" sz="3500" i="1" dirty="0">
              <a:solidFill>
                <a:schemeClr val="tx1"/>
              </a:solidFill>
            </a:endParaRPr>
          </a:p>
          <a:p>
            <a:pPr marL="0" indent="0" algn="just">
              <a:buNone/>
            </a:pPr>
            <a:endParaRPr lang="en-US" sz="3500" i="1" dirty="0">
              <a:solidFill>
                <a:schemeClr val="tx1"/>
              </a:solidFill>
            </a:endParaRPr>
          </a:p>
          <a:p>
            <a:pPr algn="just"/>
            <a:endParaRPr lang="en-US" sz="3500" dirty="0">
              <a:solidFill>
                <a:schemeClr val="tx1"/>
              </a:solidFill>
            </a:endParaRPr>
          </a:p>
          <a:p>
            <a:pPr marL="952476" indent="-476239" algn="just">
              <a:buFont typeface="Wingdings" panose="05000000000000000000" pitchFamily="2" charset="2"/>
              <a:buChar char="ü"/>
              <a:tabLst>
                <a:tab pos="952476" algn="l"/>
              </a:tabLst>
            </a:pPr>
            <a:endParaRPr lang="en-IN" sz="3800" dirty="0">
              <a:solidFill>
                <a:schemeClr val="bg1">
                  <a:lumMod val="50000"/>
                </a:schemeClr>
              </a:solidFill>
            </a:endParaRPr>
          </a:p>
          <a:p>
            <a:pPr algn="just"/>
            <a:endParaRPr lang="en-IN" sz="2400" dirty="0"/>
          </a:p>
          <a:p>
            <a:pPr algn="just"/>
            <a:endParaRPr lang="en-US" sz="2533" i="1" dirty="0"/>
          </a:p>
          <a:p>
            <a:endParaRPr lang="en-IN" dirty="0"/>
          </a:p>
        </p:txBody>
      </p:sp>
      <p:sp>
        <p:nvSpPr>
          <p:cNvPr id="7" name="Frame 6">
            <a:extLst>
              <a:ext uri="{FF2B5EF4-FFF2-40B4-BE49-F238E27FC236}">
                <a16:creationId xmlns:a16="http://schemas.microsoft.com/office/drawing/2014/main" id="{F24BFAC3-BBFB-46B4-97C2-01DC236A383C}"/>
              </a:ext>
            </a:extLst>
          </p:cNvPr>
          <p:cNvSpPr/>
          <p:nvPr/>
        </p:nvSpPr>
        <p:spPr>
          <a:xfrm>
            <a:off x="193040" y="560062"/>
            <a:ext cx="10703560" cy="116205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237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E034CAC-778F-4F73-8168-81C95A8D0DFE}"/>
              </a:ext>
            </a:extLst>
          </p:cNvPr>
          <p:cNvPicPr>
            <a:picLocks noChangeAspect="1"/>
          </p:cNvPicPr>
          <p:nvPr/>
        </p:nvPicPr>
        <p:blipFill rotWithShape="1">
          <a:blip r:embed="rId2"/>
          <a:srcRect l="24000" r="-1" b="-1"/>
          <a:stretch/>
        </p:blipFill>
        <p:spPr>
          <a:xfrm>
            <a:off x="-3175" y="-252408"/>
            <a:ext cx="12191999" cy="6857990"/>
          </a:xfrm>
          <a:prstGeom prst="rect">
            <a:avLst/>
          </a:prstGeom>
        </p:spPr>
      </p:pic>
      <p:sp>
        <p:nvSpPr>
          <p:cNvPr id="2" name="Title 1">
            <a:extLst>
              <a:ext uri="{FF2B5EF4-FFF2-40B4-BE49-F238E27FC236}">
                <a16:creationId xmlns:a16="http://schemas.microsoft.com/office/drawing/2014/main" id="{8C352B55-8824-4888-8BE4-F481C17298DB}"/>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r"/>
            <a:r>
              <a:rPr lang="en-US" sz="5400"/>
              <a:t>   </a:t>
            </a:r>
          </a:p>
        </p:txBody>
      </p:sp>
      <p:sp>
        <p:nvSpPr>
          <p:cNvPr id="3" name="Rectangle 2">
            <a:extLst>
              <a:ext uri="{FF2B5EF4-FFF2-40B4-BE49-F238E27FC236}">
                <a16:creationId xmlns:a16="http://schemas.microsoft.com/office/drawing/2014/main" id="{AEBC10A5-F5E1-4DA0-A83B-FEBA948582A2}"/>
              </a:ext>
            </a:extLst>
          </p:cNvPr>
          <p:cNvSpPr/>
          <p:nvPr/>
        </p:nvSpPr>
        <p:spPr>
          <a:xfrm>
            <a:off x="842597" y="4578539"/>
            <a:ext cx="10739803" cy="1382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600" b="1" dirty="0">
                <a:solidFill>
                  <a:schemeClr val="accent2">
                    <a:lumMod val="50000"/>
                  </a:schemeClr>
                </a:solidFill>
              </a:rPr>
              <a:t>CONSEQUENTIAL SITUATIONS TO WATCH OUT FOR </a:t>
            </a:r>
          </a:p>
        </p:txBody>
      </p:sp>
    </p:spTree>
    <p:extLst>
      <p:ext uri="{BB962C8B-B14F-4D97-AF65-F5344CB8AC3E}">
        <p14:creationId xmlns:p14="http://schemas.microsoft.com/office/powerpoint/2010/main" val="375856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lnSpc>
                <a:spcPct val="90000"/>
              </a:lnSpc>
            </a:pPr>
            <a:r>
              <a:rPr lang="en-US" sz="5400" b="1"/>
              <a:t>DISRUPTIONS IN SUPPLY CHAIN</a:t>
            </a:r>
          </a:p>
        </p:txBody>
      </p:sp>
      <p:sp>
        <p:nvSpPr>
          <p:cNvPr id="7" name="TextBox 6">
            <a:extLst>
              <a:ext uri="{FF2B5EF4-FFF2-40B4-BE49-F238E27FC236}">
                <a16:creationId xmlns:a16="http://schemas.microsoft.com/office/drawing/2014/main" id="{644EB3A6-69C3-471B-AB8E-B59520253E77}"/>
              </a:ext>
            </a:extLst>
          </p:cNvPr>
          <p:cNvSpPr txBox="1"/>
          <p:nvPr/>
        </p:nvSpPr>
        <p:spPr>
          <a:xfrm>
            <a:off x="5645426" y="2935356"/>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57017313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384314" y="327518"/>
            <a:ext cx="9419776" cy="1320800"/>
          </a:xfrm>
        </p:spPr>
        <p:txBody>
          <a:bodyPr/>
          <a:lstStyle/>
          <a:p>
            <a:r>
              <a:rPr lang="en-US" sz="3200" b="1" dirty="0">
                <a:solidFill>
                  <a:srgbClr val="FF0000"/>
                </a:solidFill>
                <a:latin typeface="Segoe UI" panose="020B0502040204020203" pitchFamily="34" charset="0"/>
                <a:cs typeface="Segoe UI" panose="020B0502040204020203" pitchFamily="34" charset="0"/>
              </a:rPr>
              <a:t>Concept of Toleration and Penalty/Damages</a:t>
            </a:r>
            <a:endParaRPr lang="en-IN" sz="3200"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3" y="1470991"/>
            <a:ext cx="10948609" cy="3507409"/>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000" b="1" i="1" dirty="0">
                <a:solidFill>
                  <a:schemeClr val="tx1"/>
                </a:solidFill>
              </a:rPr>
              <a:t>Toleration includes</a:t>
            </a:r>
            <a:r>
              <a:rPr lang="en-US" sz="2000" i="1" dirty="0">
                <a:solidFill>
                  <a:schemeClr val="tx1"/>
                </a:solidFill>
              </a:rPr>
              <a:t>- </a:t>
            </a:r>
          </a:p>
          <a:p>
            <a:pPr algn="just"/>
            <a:r>
              <a:rPr lang="en-US" sz="2000" i="1" dirty="0">
                <a:solidFill>
                  <a:schemeClr val="tx1"/>
                </a:solidFill>
              </a:rPr>
              <a:t>Prior intention to tolerate </a:t>
            </a:r>
          </a:p>
          <a:p>
            <a:pPr algn="just"/>
            <a:r>
              <a:rPr lang="en-US" sz="2000" dirty="0"/>
              <a:t>pre-existing agreement between the parties to do the very activity</a:t>
            </a:r>
          </a:p>
          <a:p>
            <a:pPr algn="just"/>
            <a:r>
              <a:rPr lang="en-US" sz="2000" i="1" dirty="0">
                <a:solidFill>
                  <a:schemeClr val="tx1"/>
                </a:solidFill>
              </a:rPr>
              <a:t>Existence of contractual understanding</a:t>
            </a:r>
          </a:p>
          <a:p>
            <a:pPr algn="just"/>
            <a:r>
              <a:rPr lang="en-US" sz="2000" i="1" dirty="0">
                <a:solidFill>
                  <a:schemeClr val="tx1"/>
                </a:solidFill>
              </a:rPr>
              <a:t>Service receiver request service provider to tolerate an act</a:t>
            </a:r>
            <a:endParaRPr lang="en-IN" sz="2000" i="1" dirty="0">
              <a:solidFill>
                <a:schemeClr val="tx1"/>
              </a:solidFill>
            </a:endParaRPr>
          </a:p>
          <a:p>
            <a:pPr marL="0" indent="0" algn="just">
              <a:buNone/>
            </a:pPr>
            <a:r>
              <a:rPr lang="en-US" sz="2000" b="1" i="1" dirty="0">
                <a:solidFill>
                  <a:schemeClr val="tx1"/>
                </a:solidFill>
              </a:rPr>
              <a:t>Does not include</a:t>
            </a:r>
          </a:p>
          <a:p>
            <a:pPr algn="just"/>
            <a:r>
              <a:rPr lang="en-US" sz="2000" dirty="0"/>
              <a:t>When penalties/ liquidated damages are charged by one person for the defaults/ breach committed by other person under a contract.</a:t>
            </a:r>
          </a:p>
          <a:p>
            <a:pPr algn="just"/>
            <a:endParaRPr lang="en-US" sz="2400" i="1" dirty="0">
              <a:solidFill>
                <a:schemeClr val="tx1"/>
              </a:solidFill>
            </a:endParaRPr>
          </a:p>
        </p:txBody>
      </p:sp>
      <p:sp>
        <p:nvSpPr>
          <p:cNvPr id="4" name="Frame 3">
            <a:extLst>
              <a:ext uri="{FF2B5EF4-FFF2-40B4-BE49-F238E27FC236}">
                <a16:creationId xmlns:a16="http://schemas.microsoft.com/office/drawing/2014/main" id="{72F0AEB4-F196-4D0D-BB3C-7E71A9D9D120}"/>
              </a:ext>
            </a:extLst>
          </p:cNvPr>
          <p:cNvSpPr/>
          <p:nvPr/>
        </p:nvSpPr>
        <p:spPr>
          <a:xfrm>
            <a:off x="185840" y="277980"/>
            <a:ext cx="10495412"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212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4" y="609600"/>
            <a:ext cx="8596668" cy="638392"/>
          </a:xfrm>
        </p:spPr>
        <p:txBody>
          <a:bodyPr/>
          <a:lstStyle/>
          <a:p>
            <a:r>
              <a:rPr lang="en-US" sz="3200" b="1" dirty="0">
                <a:solidFill>
                  <a:srgbClr val="FF0000"/>
                </a:solidFill>
                <a:latin typeface="Segoe UI" panose="020B0502040204020203" pitchFamily="34" charset="0"/>
                <a:cs typeface="Segoe UI" panose="020B0502040204020203" pitchFamily="34" charset="0"/>
              </a:rPr>
              <a:t>DISRUPTIONS IN SUPPLY CHAIN</a:t>
            </a:r>
            <a:endParaRPr lang="en-IN" sz="3200" b="1" dirty="0">
              <a:solidFill>
                <a:srgbClr val="FF0000"/>
              </a:solidFill>
              <a:latin typeface="Segoe UI" panose="020B0502040204020203" pitchFamily="34" charset="0"/>
              <a:cs typeface="Segoe UI" panose="020B0502040204020203" pitchFamily="34" charset="0"/>
            </a:endParaRPr>
          </a:p>
        </p:txBody>
      </p:sp>
      <p:graphicFrame>
        <p:nvGraphicFramePr>
          <p:cNvPr id="5" name="Content Placeholder 4">
            <a:extLst>
              <a:ext uri="{FF2B5EF4-FFF2-40B4-BE49-F238E27FC236}">
                <a16:creationId xmlns:a16="http://schemas.microsoft.com/office/drawing/2014/main" id="{16375C38-EE46-4B0E-B6BA-AB1BF65247DB}"/>
              </a:ext>
            </a:extLst>
          </p:cNvPr>
          <p:cNvGraphicFramePr>
            <a:graphicFrameLocks noGrp="1"/>
          </p:cNvGraphicFramePr>
          <p:nvPr>
            <p:ph sz="quarter" idx="1"/>
            <p:extLst/>
          </p:nvPr>
        </p:nvGraphicFramePr>
        <p:xfrm>
          <a:off x="1395470" y="-92766"/>
          <a:ext cx="9272529" cy="4908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44EB3A6-69C3-471B-AB8E-B59520253E77}"/>
              </a:ext>
            </a:extLst>
          </p:cNvPr>
          <p:cNvSpPr txBox="1"/>
          <p:nvPr/>
        </p:nvSpPr>
        <p:spPr>
          <a:xfrm>
            <a:off x="5645426" y="2935356"/>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3FB2982C-D905-480A-A77F-74764B442F83}"/>
              </a:ext>
            </a:extLst>
          </p:cNvPr>
          <p:cNvSpPr txBox="1"/>
          <p:nvPr/>
        </p:nvSpPr>
        <p:spPr>
          <a:xfrm>
            <a:off x="563638" y="4334232"/>
            <a:ext cx="11064723" cy="2246769"/>
          </a:xfrm>
          <a:prstGeom prst="rect">
            <a:avLst/>
          </a:prstGeom>
          <a:noFill/>
          <a:ln>
            <a:solidFill>
              <a:schemeClr val="accent2">
                <a:lumMod val="50000"/>
              </a:schemeClr>
            </a:solidFill>
          </a:ln>
        </p:spPr>
        <p:txBody>
          <a:bodyPr wrap="square" rtlCol="0">
            <a:spAutoFit/>
          </a:bodyPr>
          <a:lstStyle/>
          <a:p>
            <a:pPr marL="457200" indent="-457200">
              <a:buFont typeface="Arial" panose="020B0604020202020204" pitchFamily="34" charset="0"/>
              <a:buChar char="•"/>
            </a:pPr>
            <a:r>
              <a:rPr lang="en-US" sz="2800" dirty="0"/>
              <a:t>Cancellation Charges</a:t>
            </a:r>
          </a:p>
          <a:p>
            <a:pPr marL="457200" indent="-457200">
              <a:buFont typeface="Arial" panose="020B0604020202020204" pitchFamily="34" charset="0"/>
              <a:buChar char="•"/>
            </a:pPr>
            <a:r>
              <a:rPr lang="en-US" sz="2800" dirty="0"/>
              <a:t>Forfeiture of deposit</a:t>
            </a:r>
          </a:p>
          <a:p>
            <a:pPr marL="457200" indent="-457200">
              <a:buFont typeface="Arial" panose="020B0604020202020204" pitchFamily="34" charset="0"/>
              <a:buChar char="•"/>
            </a:pPr>
            <a:r>
              <a:rPr lang="en-US" sz="2800" dirty="0"/>
              <a:t>Minimum Commitment Charges</a:t>
            </a:r>
          </a:p>
          <a:p>
            <a:pPr marL="457200" indent="-457200">
              <a:buFont typeface="Arial" panose="020B0604020202020204" pitchFamily="34" charset="0"/>
              <a:buChar char="•"/>
            </a:pPr>
            <a:r>
              <a:rPr lang="en-US" sz="2800" dirty="0"/>
              <a:t>Extra Costs incurred by Supplier or Buyer due to lockdown</a:t>
            </a:r>
          </a:p>
          <a:p>
            <a:pPr marL="457200" indent="-457200">
              <a:buFont typeface="Arial" panose="020B0604020202020204" pitchFamily="34" charset="0"/>
              <a:buChar char="•"/>
            </a:pPr>
            <a:r>
              <a:rPr lang="en-US" sz="2800" dirty="0"/>
              <a:t>Sponsorship Services for events</a:t>
            </a:r>
          </a:p>
        </p:txBody>
      </p:sp>
      <p:sp>
        <p:nvSpPr>
          <p:cNvPr id="4" name="Arrow: Down 3">
            <a:extLst>
              <a:ext uri="{FF2B5EF4-FFF2-40B4-BE49-F238E27FC236}">
                <a16:creationId xmlns:a16="http://schemas.microsoft.com/office/drawing/2014/main" id="{3E4773EF-6E95-4488-914B-7ACEBD42598F}"/>
              </a:ext>
            </a:extLst>
          </p:cNvPr>
          <p:cNvSpPr/>
          <p:nvPr/>
        </p:nvSpPr>
        <p:spPr>
          <a:xfrm>
            <a:off x="5313459" y="3206472"/>
            <a:ext cx="663934" cy="1127760"/>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368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524934" y="314921"/>
            <a:ext cx="8596668" cy="1320800"/>
          </a:xfrm>
        </p:spPr>
        <p:txBody>
          <a:bodyPr/>
          <a:lstStyle/>
          <a:p>
            <a:r>
              <a:rPr lang="en-US" sz="3200" b="1" dirty="0">
                <a:solidFill>
                  <a:srgbClr val="FF0000"/>
                </a:solidFill>
                <a:latin typeface="Segoe UI" panose="020B0502040204020203" pitchFamily="34" charset="0"/>
                <a:cs typeface="Segoe UI" panose="020B0502040204020203" pitchFamily="34" charset="0"/>
              </a:rPr>
              <a:t>Indian Judicial Precedents</a:t>
            </a:r>
            <a:endParaRPr lang="en-IN" sz="3200" b="1" dirty="0">
              <a:solidFill>
                <a:srgbClr val="FF0000"/>
              </a:solidFill>
              <a:latin typeface="Segoe UI" panose="020B0502040204020203" pitchFamily="34" charset="0"/>
              <a:cs typeface="Segoe UI" panose="020B0502040204020203" pitchFamily="34" charset="0"/>
            </a:endParaRPr>
          </a:p>
        </p:txBody>
      </p:sp>
      <p:sp>
        <p:nvSpPr>
          <p:cNvPr id="4" name="Frame 3">
            <a:extLst>
              <a:ext uri="{FF2B5EF4-FFF2-40B4-BE49-F238E27FC236}">
                <a16:creationId xmlns:a16="http://schemas.microsoft.com/office/drawing/2014/main" id="{72F0AEB4-F196-4D0D-BB3C-7E71A9D9D120}"/>
              </a:ext>
            </a:extLst>
          </p:cNvPr>
          <p:cNvSpPr/>
          <p:nvPr/>
        </p:nvSpPr>
        <p:spPr>
          <a:xfrm>
            <a:off x="346367" y="277156"/>
            <a:ext cx="795099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4AC1A76D-B40B-43DE-8C46-129AD32A49E3}"/>
              </a:ext>
            </a:extLst>
          </p:cNvPr>
          <p:cNvSpPr/>
          <p:nvPr/>
        </p:nvSpPr>
        <p:spPr>
          <a:xfrm>
            <a:off x="346366" y="1131219"/>
            <a:ext cx="11677994" cy="1938992"/>
          </a:xfrm>
          <a:prstGeom prst="rect">
            <a:avLst/>
          </a:prstGeom>
          <a:solidFill>
            <a:schemeClr val="tx2">
              <a:lumMod val="40000"/>
              <a:lumOff val="60000"/>
            </a:schemeClr>
          </a:solidFill>
          <a:ln>
            <a:solidFill>
              <a:schemeClr val="accent2">
                <a:lumMod val="75000"/>
              </a:schemeClr>
            </a:solidFill>
          </a:ln>
        </p:spPr>
        <p:txBody>
          <a:bodyPr wrap="square">
            <a:spAutoFit/>
          </a:bodyPr>
          <a:lstStyle/>
          <a:p>
            <a:r>
              <a:rPr lang="en-US" sz="2000" b="1" i="1" u="sng" dirty="0"/>
              <a:t>Lemon Tree-</a:t>
            </a:r>
            <a:r>
              <a:rPr lang="en-US" sz="2000" i="1" dirty="0"/>
              <a:t> Service tax demand was proposed on cancellation charges as declared services under Section 66E(e) of Finance Act. It was held that the customers paid amount to hotel for hotel accommodation services, and out of such amount whole or part of advance received for booking of hotel room, was retained by Hetal as the Hotel had kept its services available for the accommodation. It was held that the retention amount (on cancellation made by the customer) does not undergo a change and therefore, no service tax was attracted under Section 66E(e).</a:t>
            </a:r>
          </a:p>
        </p:txBody>
      </p:sp>
      <p:sp>
        <p:nvSpPr>
          <p:cNvPr id="10" name="Content Placeholder 2">
            <a:extLst>
              <a:ext uri="{FF2B5EF4-FFF2-40B4-BE49-F238E27FC236}">
                <a16:creationId xmlns:a16="http://schemas.microsoft.com/office/drawing/2014/main" id="{7C845A39-FC8F-49E9-8E56-1C7D20F138A0}"/>
              </a:ext>
            </a:extLst>
          </p:cNvPr>
          <p:cNvSpPr>
            <a:spLocks noGrp="1"/>
          </p:cNvSpPr>
          <p:nvPr>
            <p:ph idx="1"/>
          </p:nvPr>
        </p:nvSpPr>
        <p:spPr>
          <a:xfrm>
            <a:off x="346365" y="3137069"/>
            <a:ext cx="11677995" cy="1323439"/>
          </a:xfrm>
          <a:solidFill>
            <a:schemeClr val="tx2">
              <a:lumMod val="40000"/>
              <a:lumOff val="60000"/>
            </a:schemeClr>
          </a:solidFill>
          <a:ln>
            <a:solidFill>
              <a:schemeClr val="accent2">
                <a:lumMod val="75000"/>
              </a:schemeClr>
            </a:solidFill>
          </a:ln>
        </p:spPr>
        <p:txBody>
          <a:bodyPr wrap="square">
            <a:spAutoFit/>
          </a:bodyPr>
          <a:lstStyle/>
          <a:p>
            <a:pPr marL="0" indent="0">
              <a:buNone/>
            </a:pPr>
            <a:r>
              <a:rPr lang="en-US" sz="2000" b="1" i="1" u="sng" dirty="0">
                <a:solidFill>
                  <a:schemeClr val="tx1"/>
                </a:solidFill>
              </a:rPr>
              <a:t>Jaipur </a:t>
            </a:r>
            <a:r>
              <a:rPr lang="en-US" sz="2000" b="1" i="1" u="sng" dirty="0" err="1">
                <a:solidFill>
                  <a:schemeClr val="tx1"/>
                </a:solidFill>
              </a:rPr>
              <a:t>Jewellery</a:t>
            </a:r>
            <a:r>
              <a:rPr lang="en-US" sz="2000" b="1" i="1" u="sng" dirty="0">
                <a:solidFill>
                  <a:schemeClr val="tx1"/>
                </a:solidFill>
              </a:rPr>
              <a:t> Show </a:t>
            </a:r>
            <a:r>
              <a:rPr lang="en-US" sz="2000" i="1" dirty="0">
                <a:solidFill>
                  <a:schemeClr val="tx1"/>
                </a:solidFill>
              </a:rPr>
              <a:t>- Liability of Service Tax on cancellation charges retained from persons, who initially book their booth in the exhibitions organized by the </a:t>
            </a:r>
            <a:r>
              <a:rPr lang="en-US" sz="2000" i="1" dirty="0" err="1">
                <a:solidFill>
                  <a:schemeClr val="tx1"/>
                </a:solidFill>
              </a:rPr>
              <a:t>assessee</a:t>
            </a:r>
            <a:r>
              <a:rPr lang="en-US" sz="2000" i="1" dirty="0">
                <a:solidFill>
                  <a:schemeClr val="tx1"/>
                </a:solidFill>
              </a:rPr>
              <a:t> but cancel the same later on. It was held by the Hon’ble Tribunal that such cancellation charges are not towards rendition of any services and thus, are not liable to Service Tax.</a:t>
            </a:r>
          </a:p>
        </p:txBody>
      </p:sp>
      <p:sp>
        <p:nvSpPr>
          <p:cNvPr id="13" name="Content Placeholder 2">
            <a:extLst>
              <a:ext uri="{FF2B5EF4-FFF2-40B4-BE49-F238E27FC236}">
                <a16:creationId xmlns:a16="http://schemas.microsoft.com/office/drawing/2014/main" id="{9E4555CD-405F-4257-AC98-1A68CD5E901B}"/>
              </a:ext>
            </a:extLst>
          </p:cNvPr>
          <p:cNvSpPr txBox="1">
            <a:spLocks/>
          </p:cNvSpPr>
          <p:nvPr/>
        </p:nvSpPr>
        <p:spPr>
          <a:xfrm>
            <a:off x="346364" y="4558466"/>
            <a:ext cx="11677996" cy="1323439"/>
          </a:xfrm>
          <a:prstGeom prst="rect">
            <a:avLst/>
          </a:prstGeom>
          <a:solidFill>
            <a:schemeClr val="tx2">
              <a:lumMod val="40000"/>
              <a:lumOff val="60000"/>
            </a:schemeClr>
          </a:solidFill>
          <a:ln>
            <a:solidFill>
              <a:schemeClr val="accent2">
                <a:lumMod val="75000"/>
              </a:schemeClr>
            </a:solidFill>
          </a:ln>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i="1" u="sng" dirty="0">
                <a:solidFill>
                  <a:schemeClr val="tx1"/>
                </a:solidFill>
              </a:rPr>
              <a:t>ONGC Ltd</a:t>
            </a:r>
            <a:r>
              <a:rPr lang="en-US" sz="2000" i="1" dirty="0">
                <a:solidFill>
                  <a:schemeClr val="tx1"/>
                </a:solidFill>
              </a:rPr>
              <a:t>- Demand proposed under declared services on the amounts recovered/ forfeited by the assesses from its contractors for delay in performance of their contractual obligations. It was held that such forfeited amounts are not consideration for provision of any service, but only act as a deterrent not to repeat such acts of delay.</a:t>
            </a:r>
          </a:p>
        </p:txBody>
      </p:sp>
      <p:sp>
        <p:nvSpPr>
          <p:cNvPr id="15" name="Content Placeholder 2">
            <a:extLst>
              <a:ext uri="{FF2B5EF4-FFF2-40B4-BE49-F238E27FC236}">
                <a16:creationId xmlns:a16="http://schemas.microsoft.com/office/drawing/2014/main" id="{E9DB8240-435D-4E65-A4FE-B4895DDF2454}"/>
              </a:ext>
            </a:extLst>
          </p:cNvPr>
          <p:cNvSpPr txBox="1">
            <a:spLocks/>
          </p:cNvSpPr>
          <p:nvPr/>
        </p:nvSpPr>
        <p:spPr>
          <a:xfrm>
            <a:off x="346364" y="5979863"/>
            <a:ext cx="11677996" cy="707886"/>
          </a:xfrm>
          <a:prstGeom prst="rect">
            <a:avLst/>
          </a:prstGeom>
          <a:solidFill>
            <a:schemeClr val="tx2">
              <a:lumMod val="40000"/>
              <a:lumOff val="60000"/>
            </a:schemeClr>
          </a:solidFill>
          <a:ln>
            <a:solidFill>
              <a:schemeClr val="accent2">
                <a:lumMod val="75000"/>
              </a:schemeClr>
            </a:solidFill>
          </a:ln>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i="1" u="sng" dirty="0">
                <a:solidFill>
                  <a:schemeClr val="tx1"/>
                </a:solidFill>
              </a:rPr>
              <a:t>British Airways PLC India Branch v. Commissioner- </a:t>
            </a:r>
            <a:r>
              <a:rPr lang="en-US" sz="2000" i="1" dirty="0">
                <a:solidFill>
                  <a:schemeClr val="tx1"/>
                </a:solidFill>
              </a:rPr>
              <a:t>Refund administration charges/ cancellation charges are in the form of penalties and not towards provision of any service and thus not taxable</a:t>
            </a:r>
          </a:p>
        </p:txBody>
      </p:sp>
    </p:spTree>
    <p:extLst>
      <p:ext uri="{BB962C8B-B14F-4D97-AF65-F5344CB8AC3E}">
        <p14:creationId xmlns:p14="http://schemas.microsoft.com/office/powerpoint/2010/main" val="185968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p:txBody>
          <a:bodyPr/>
          <a:lstStyle/>
          <a:p>
            <a:r>
              <a:rPr lang="en-US" sz="3200" b="1" dirty="0">
                <a:solidFill>
                  <a:srgbClr val="FF0000"/>
                </a:solidFill>
                <a:latin typeface="Segoe UI" panose="020B0502040204020203" pitchFamily="34" charset="0"/>
                <a:cs typeface="Segoe UI" panose="020B0502040204020203" pitchFamily="34" charset="0"/>
              </a:rPr>
              <a:t>Department Clarifications</a:t>
            </a:r>
            <a:endParaRPr lang="en-IN" sz="3200"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0" y="1523532"/>
            <a:ext cx="10457799" cy="2128391"/>
          </a:xfrm>
        </p:spPr>
        <p:txBody>
          <a:bodyPr>
            <a:normAutofit/>
          </a:bodyPr>
          <a:lstStyle/>
          <a:p>
            <a:pPr marL="0" indent="0">
              <a:buNone/>
            </a:pPr>
            <a:r>
              <a:rPr lang="en-US" sz="2533" i="1" dirty="0"/>
              <a:t>    </a:t>
            </a:r>
          </a:p>
        </p:txBody>
      </p:sp>
      <p:sp>
        <p:nvSpPr>
          <p:cNvPr id="4" name="Frame 3">
            <a:extLst>
              <a:ext uri="{FF2B5EF4-FFF2-40B4-BE49-F238E27FC236}">
                <a16:creationId xmlns:a16="http://schemas.microsoft.com/office/drawing/2014/main" id="{72F0AEB4-F196-4D0D-BB3C-7E71A9D9D120}"/>
              </a:ext>
            </a:extLst>
          </p:cNvPr>
          <p:cNvSpPr/>
          <p:nvPr/>
        </p:nvSpPr>
        <p:spPr>
          <a:xfrm>
            <a:off x="464136" y="560062"/>
            <a:ext cx="795099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Table 7">
            <a:extLst>
              <a:ext uri="{FF2B5EF4-FFF2-40B4-BE49-F238E27FC236}">
                <a16:creationId xmlns:a16="http://schemas.microsoft.com/office/drawing/2014/main" id="{A718A4A4-66B8-429C-9635-91548AC9417E}"/>
              </a:ext>
            </a:extLst>
          </p:cNvPr>
          <p:cNvGraphicFramePr>
            <a:graphicFrameLocks noGrp="1"/>
          </p:cNvGraphicFramePr>
          <p:nvPr>
            <p:extLst/>
          </p:nvPr>
        </p:nvGraphicFramePr>
        <p:xfrm>
          <a:off x="289560" y="2171821"/>
          <a:ext cx="11186160" cy="3716040"/>
        </p:xfrm>
        <a:graphic>
          <a:graphicData uri="http://schemas.openxmlformats.org/drawingml/2006/table">
            <a:tbl>
              <a:tblPr firstRow="1" bandRow="1">
                <a:tableStyleId>{5C22544A-7EE6-4342-B048-85BDC9FD1C3A}</a:tableStyleId>
              </a:tblPr>
              <a:tblGrid>
                <a:gridCol w="286646">
                  <a:extLst>
                    <a:ext uri="{9D8B030D-6E8A-4147-A177-3AD203B41FA5}">
                      <a16:colId xmlns:a16="http://schemas.microsoft.com/office/drawing/2014/main" val="3312826882"/>
                    </a:ext>
                  </a:extLst>
                </a:gridCol>
                <a:gridCol w="3956298">
                  <a:extLst>
                    <a:ext uri="{9D8B030D-6E8A-4147-A177-3AD203B41FA5}">
                      <a16:colId xmlns:a16="http://schemas.microsoft.com/office/drawing/2014/main" val="2153444689"/>
                    </a:ext>
                  </a:extLst>
                </a:gridCol>
                <a:gridCol w="6943216">
                  <a:extLst>
                    <a:ext uri="{9D8B030D-6E8A-4147-A177-3AD203B41FA5}">
                      <a16:colId xmlns:a16="http://schemas.microsoft.com/office/drawing/2014/main" val="680654870"/>
                    </a:ext>
                  </a:extLst>
                </a:gridCol>
              </a:tblGrid>
              <a:tr h="1238680">
                <a:tc>
                  <a:txBody>
                    <a:bodyPr/>
                    <a:lstStyle/>
                    <a:p>
                      <a:endParaRPr lang="en-US" dirty="0"/>
                    </a:p>
                  </a:txBody>
                  <a:tcPr/>
                </a:tc>
                <a:tc>
                  <a:txBody>
                    <a:bodyPr/>
                    <a:lstStyle/>
                    <a:p>
                      <a:r>
                        <a:rPr lang="en-US" sz="1800" b="1" i="1" kern="1200" dirty="0">
                          <a:solidFill>
                            <a:schemeClr val="dk1"/>
                          </a:solidFill>
                          <a:effectLst/>
                          <a:latin typeface="+mn-lt"/>
                          <a:ea typeface="+mn-ea"/>
                          <a:cs typeface="+mn-cs"/>
                        </a:rPr>
                        <a:t>Advance forfeited for cancellation of an agreement to provide a service</a:t>
                      </a:r>
                    </a:p>
                  </a:txBody>
                  <a:tcPr/>
                </a:tc>
                <a:tc>
                  <a:txBody>
                    <a:bodyPr/>
                    <a:lstStyle/>
                    <a:p>
                      <a:r>
                        <a:rPr lang="en-US" sz="1800" b="0" kern="1200" dirty="0">
                          <a:solidFill>
                            <a:schemeClr val="tx1"/>
                          </a:solidFill>
                          <a:effectLst/>
                          <a:latin typeface="+mn-lt"/>
                          <a:ea typeface="+mn-ea"/>
                          <a:cs typeface="+mn-cs"/>
                        </a:rPr>
                        <a:t>Since service becomes taxable on an agreement to provide a service such forfeited deposits would represent consideration for the agreement that was entered into for provision of service.</a:t>
                      </a:r>
                      <a:endParaRPr lang="en-US" b="0" dirty="0">
                        <a:solidFill>
                          <a:schemeClr val="tx1"/>
                        </a:solidFill>
                      </a:endParaRPr>
                    </a:p>
                  </a:txBody>
                  <a:tcPr/>
                </a:tc>
                <a:extLst>
                  <a:ext uri="{0D108BD9-81ED-4DB2-BD59-A6C34878D82A}">
                    <a16:rowId xmlns:a16="http://schemas.microsoft.com/office/drawing/2014/main" val="2662124637"/>
                  </a:ext>
                </a:extLst>
              </a:tr>
              <a:tr h="1238680">
                <a:tc>
                  <a:txBody>
                    <a:bodyPr/>
                    <a:lstStyle/>
                    <a:p>
                      <a:endParaRPr lang="en-US" dirty="0"/>
                    </a:p>
                  </a:txBody>
                  <a:tcPr/>
                </a:tc>
                <a:tc>
                  <a:txBody>
                    <a:bodyPr/>
                    <a:lstStyle/>
                    <a:p>
                      <a:r>
                        <a:rPr lang="en-US" sz="1800" b="1" i="1" kern="1200" dirty="0">
                          <a:solidFill>
                            <a:schemeClr val="dk1"/>
                          </a:solidFill>
                          <a:effectLst/>
                          <a:latin typeface="+mn-lt"/>
                          <a:ea typeface="+mn-ea"/>
                          <a:cs typeface="+mn-cs"/>
                        </a:rPr>
                        <a:t>Security deposits forfeited for damages done by service receiver in the course of receiving a service</a:t>
                      </a:r>
                      <a:endParaRPr lang="en-US" b="1"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If the forfeited deposits relate  to accidental damages due to unforeseen actions not relatable to provision of service then such forfeited deposits would not be a consideration in terms</a:t>
                      </a:r>
                    </a:p>
                    <a:p>
                      <a:endParaRPr lang="en-US" dirty="0">
                        <a:solidFill>
                          <a:schemeClr val="tx1"/>
                        </a:solidFill>
                      </a:endParaRPr>
                    </a:p>
                  </a:txBody>
                  <a:tcPr/>
                </a:tc>
                <a:extLst>
                  <a:ext uri="{0D108BD9-81ED-4DB2-BD59-A6C34878D82A}">
                    <a16:rowId xmlns:a16="http://schemas.microsoft.com/office/drawing/2014/main" val="197437336"/>
                  </a:ext>
                </a:extLst>
              </a:tr>
              <a:tr h="1238680">
                <a:tc>
                  <a:txBody>
                    <a:bodyPr/>
                    <a:lstStyle/>
                    <a:p>
                      <a:endParaRPr lang="en-US" dirty="0"/>
                    </a:p>
                  </a:txBody>
                  <a:tcPr/>
                </a:tc>
                <a:tc>
                  <a:txBody>
                    <a:bodyPr/>
                    <a:lstStyle/>
                    <a:p>
                      <a:r>
                        <a:rPr lang="en-US" sz="2000" b="1" u="none" dirty="0"/>
                        <a:t>E</a:t>
                      </a:r>
                      <a:r>
                        <a:rPr lang="en-US" b="1" i="1" u="none" dirty="0"/>
                        <a:t>xcess baggage charges, date change charges, preferred seat charges, cancellation fees etc. during transport services </a:t>
                      </a:r>
                      <a:endParaRPr lang="en-US" b="1" u="none"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u="none" dirty="0"/>
                        <a:t>Ancillary to Transport services, hence same GST rate as transport services</a:t>
                      </a:r>
                      <a:endParaRPr lang="en-US" sz="2533" b="0" i="1" u="none" dirty="0"/>
                    </a:p>
                    <a:p>
                      <a:endParaRPr lang="en-US" dirty="0">
                        <a:solidFill>
                          <a:schemeClr val="tx1"/>
                        </a:solidFill>
                      </a:endParaRPr>
                    </a:p>
                  </a:txBody>
                  <a:tcPr/>
                </a:tc>
                <a:extLst>
                  <a:ext uri="{0D108BD9-81ED-4DB2-BD59-A6C34878D82A}">
                    <a16:rowId xmlns:a16="http://schemas.microsoft.com/office/drawing/2014/main" val="3779789210"/>
                  </a:ext>
                </a:extLst>
              </a:tr>
            </a:tbl>
          </a:graphicData>
        </a:graphic>
      </p:graphicFrame>
    </p:spTree>
    <p:extLst>
      <p:ext uri="{BB962C8B-B14F-4D97-AF65-F5344CB8AC3E}">
        <p14:creationId xmlns:p14="http://schemas.microsoft.com/office/powerpoint/2010/main" val="136653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9AB5F0-BAF8-4552-A3BD-75A1F25B2674}"/>
              </a:ext>
            </a:extLst>
          </p:cNvPr>
          <p:cNvSpPr txBox="1"/>
          <p:nvPr/>
        </p:nvSpPr>
        <p:spPr>
          <a:xfrm>
            <a:off x="120045" y="1119347"/>
            <a:ext cx="11925300" cy="5663089"/>
          </a:xfrm>
          <a:prstGeom prst="rect">
            <a:avLst/>
          </a:prstGeom>
          <a:noFill/>
        </p:spPr>
        <p:txBody>
          <a:bodyPr wrap="square" rtlCol="0">
            <a:spAutoFit/>
          </a:bodyPr>
          <a:lstStyle/>
          <a:p>
            <a:pPr algn="just"/>
            <a:endParaRPr lang="en-GB" sz="2400" b="1" u="sng" dirty="0"/>
          </a:p>
          <a:p>
            <a:pPr marL="285750" indent="-285750" algn="just">
              <a:buFont typeface="Arial" panose="020B0604020202020204" pitchFamily="34" charset="0"/>
              <a:buChar char="•"/>
            </a:pPr>
            <a:r>
              <a:rPr lang="en-GB" sz="2000" b="1" u="sng" dirty="0"/>
              <a:t>The GST Ruling </a:t>
            </a:r>
            <a:r>
              <a:rPr lang="en-GB" sz="2000" b="1" i="1" u="sng" dirty="0"/>
              <a:t>GSTR 2001/4 (GSTR</a:t>
            </a:r>
            <a:r>
              <a:rPr lang="en-GB" sz="2000" b="1" u="sng" dirty="0"/>
              <a:t>), </a:t>
            </a:r>
            <a:r>
              <a:rPr lang="en-GB" sz="2000" dirty="0"/>
              <a:t>issued by the Australian Tax Office (ATO) explains the GST treatment of court orders and out of court settlements. In the said ruling at Para 73, it has been clarified that the damages is the most common form of remedy arising out of the termination or breach of contract. This damage, loss or injury, being the substance of the dispute, </a:t>
            </a:r>
            <a:r>
              <a:rPr lang="en-GB" sz="2000" i="1" u="sng" dirty="0"/>
              <a:t>cannot in itself be characterized as a supply made by the aggrieved party</a:t>
            </a:r>
            <a:r>
              <a:rPr lang="en-GB" sz="2000" dirty="0"/>
              <a:t>. This is because the damage, loss or injury in itself does not constitute a supply under the provision of Australian GST. </a:t>
            </a:r>
          </a:p>
          <a:p>
            <a:pPr marL="285750" indent="-285750" algn="just">
              <a:buFont typeface="Arial" panose="020B0604020202020204" pitchFamily="34" charset="0"/>
              <a:buChar char="•"/>
            </a:pPr>
            <a:endParaRPr lang="en-GB" sz="2000" dirty="0"/>
          </a:p>
          <a:p>
            <a:pPr marL="285750" indent="-285750" algn="just">
              <a:buFont typeface="Arial" panose="020B0604020202020204" pitchFamily="34" charset="0"/>
              <a:buChar char="•"/>
            </a:pPr>
            <a:endParaRPr lang="en-GB" sz="2000" u="sng" dirty="0"/>
          </a:p>
          <a:p>
            <a:pPr marL="285750" indent="-285750" algn="just">
              <a:buFont typeface="Arial" panose="020B0604020202020204" pitchFamily="34" charset="0"/>
              <a:buChar char="•"/>
            </a:pPr>
            <a:r>
              <a:rPr lang="en-GB" sz="2000" b="1" u="sng" dirty="0"/>
              <a:t>Further, under </a:t>
            </a:r>
            <a:r>
              <a:rPr lang="en-GB" sz="2000" b="1" i="1" u="sng" dirty="0"/>
              <a:t>GSTR 2003/11</a:t>
            </a:r>
            <a:r>
              <a:rPr lang="en-GB" sz="2000" b="1" u="sng" dirty="0"/>
              <a:t> </a:t>
            </a:r>
            <a:r>
              <a:rPr lang="en-GB" sz="2000" dirty="0"/>
              <a:t>which has been issued under Australian GST to answer the question as to whether GST is payable on a payment made on early termination of a lease of goods. In the said Ruling, it has been clarified that a payment received to compensate the lessor for damage or loss flowing from early termination as a result of a default by the lessee is not consideration for a supply, even though the lessor brings the lease to an end by exercising the right to terminate the lease. The Ruling further provides that in such cases, there will be no taxable supply because a payment for </a:t>
            </a:r>
            <a:r>
              <a:rPr lang="en-GB" sz="2000" u="sng" dirty="0"/>
              <a:t>genuine damages</a:t>
            </a:r>
            <a:r>
              <a:rPr lang="en-GB" sz="2000" dirty="0"/>
              <a:t>, which is not consideration for any earlier or current supply, cannot be said to be made in connection with any supply.</a:t>
            </a:r>
            <a:endParaRPr lang="en-US" sz="2000" dirty="0"/>
          </a:p>
          <a:p>
            <a:pPr algn="just"/>
            <a:endParaRPr lang="en-US" dirty="0"/>
          </a:p>
        </p:txBody>
      </p:sp>
      <p:sp>
        <p:nvSpPr>
          <p:cNvPr id="5" name="TextBox 4">
            <a:extLst>
              <a:ext uri="{FF2B5EF4-FFF2-40B4-BE49-F238E27FC236}">
                <a16:creationId xmlns:a16="http://schemas.microsoft.com/office/drawing/2014/main" id="{DF7EB9CB-84B2-4073-B3D1-DB24A1CFD258}"/>
              </a:ext>
            </a:extLst>
          </p:cNvPr>
          <p:cNvSpPr txBox="1"/>
          <p:nvPr/>
        </p:nvSpPr>
        <p:spPr>
          <a:xfrm>
            <a:off x="120045" y="319168"/>
            <a:ext cx="8467364" cy="769441"/>
          </a:xfrm>
          <a:prstGeom prst="rect">
            <a:avLst/>
          </a:prstGeom>
          <a:noFill/>
        </p:spPr>
        <p:txBody>
          <a:bodyPr wrap="square" rtlCol="0">
            <a:spAutoFit/>
          </a:bodyPr>
          <a:lstStyle/>
          <a:p>
            <a:r>
              <a:rPr lang="en-US" sz="4400" b="1" dirty="0">
                <a:solidFill>
                  <a:srgbClr val="FF0000"/>
                </a:solidFill>
                <a:latin typeface="Tw Cen MT Condensed" panose="020B0606020104020203" pitchFamily="34" charset="0"/>
              </a:rPr>
              <a:t>Foreign Jurisprudence</a:t>
            </a:r>
          </a:p>
        </p:txBody>
      </p:sp>
      <p:sp>
        <p:nvSpPr>
          <p:cNvPr id="9" name="Frame 8">
            <a:extLst>
              <a:ext uri="{FF2B5EF4-FFF2-40B4-BE49-F238E27FC236}">
                <a16:creationId xmlns:a16="http://schemas.microsoft.com/office/drawing/2014/main" id="{2F0627E7-FB07-4455-88C9-F1B3EC38350F}"/>
              </a:ext>
            </a:extLst>
          </p:cNvPr>
          <p:cNvSpPr/>
          <p:nvPr/>
        </p:nvSpPr>
        <p:spPr>
          <a:xfrm>
            <a:off x="120045" y="319168"/>
            <a:ext cx="5471160"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4761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80A97-A931-EC4C-A6B0-A84EDEDF005E}"/>
              </a:ext>
            </a:extLst>
          </p:cNvPr>
          <p:cNvSpPr>
            <a:spLocks noGrp="1"/>
          </p:cNvSpPr>
          <p:nvPr>
            <p:ph type="body" sz="quarter" idx="13"/>
          </p:nvPr>
        </p:nvSpPr>
        <p:spPr>
          <a:xfrm>
            <a:off x="532971" y="1508787"/>
            <a:ext cx="11137236" cy="5184576"/>
          </a:xfrm>
        </p:spPr>
        <p:txBody>
          <a:bodyPr/>
          <a:lstStyle/>
          <a:p>
            <a:r>
              <a:rPr lang="en-US" dirty="0"/>
              <a:t>Non-fulfilment of Targets by contractors</a:t>
            </a:r>
          </a:p>
          <a:p>
            <a:r>
              <a:rPr lang="en-US" dirty="0"/>
              <a:t>Milestone penalties</a:t>
            </a:r>
          </a:p>
          <a:p>
            <a:pPr marL="838179" lvl="2" indent="-296326">
              <a:buClr>
                <a:srgbClr val="595959"/>
              </a:buClr>
              <a:buFont typeface="Arial" panose="020B0604020202020204" pitchFamily="34" charset="0"/>
              <a:buChar char="•"/>
            </a:pPr>
            <a:r>
              <a:rPr lang="en-US" sz="2000" dirty="0">
                <a:solidFill>
                  <a:srgbClr val="595959"/>
                </a:solidFill>
                <a:cs typeface="Arial" pitchFamily="34" charset="0"/>
              </a:rPr>
              <a:t>Separate consideration for toleration</a:t>
            </a:r>
          </a:p>
          <a:p>
            <a:endParaRPr lang="en-US" b="1" i="1" u="sng" dirty="0"/>
          </a:p>
          <a:p>
            <a:pPr algn="just"/>
            <a:endParaRPr lang="en-US" b="1" i="1" u="sng" dirty="0"/>
          </a:p>
          <a:p>
            <a:pPr marL="609570" lvl="1" indent="0" algn="r">
              <a:buNone/>
            </a:pPr>
            <a:endParaRPr lang="en-US" b="1" i="1" u="sng" dirty="0"/>
          </a:p>
          <a:p>
            <a:pPr marL="609570" lvl="1" indent="0" algn="r">
              <a:buNone/>
            </a:pPr>
            <a:endParaRPr lang="en-US" b="1" i="1" u="sng" dirty="0"/>
          </a:p>
          <a:p>
            <a:pPr lvl="1" algn="just"/>
            <a:endParaRPr lang="en-US" i="1" dirty="0"/>
          </a:p>
        </p:txBody>
      </p:sp>
      <p:sp>
        <p:nvSpPr>
          <p:cNvPr id="3" name="Text Placeholder 2">
            <a:extLst>
              <a:ext uri="{FF2B5EF4-FFF2-40B4-BE49-F238E27FC236}">
                <a16:creationId xmlns:a16="http://schemas.microsoft.com/office/drawing/2014/main" id="{7EF7579D-16D5-0B4E-B0C2-F25F62CF7D48}"/>
              </a:ext>
            </a:extLst>
          </p:cNvPr>
          <p:cNvSpPr>
            <a:spLocks noGrp="1"/>
          </p:cNvSpPr>
          <p:nvPr>
            <p:ph type="body" sz="quarter" idx="12"/>
          </p:nvPr>
        </p:nvSpPr>
        <p:spPr/>
        <p:txBody>
          <a:bodyPr/>
          <a:lstStyle/>
          <a:p>
            <a:r>
              <a:rPr lang="en-US" dirty="0"/>
              <a:t>A split view on Damages/Penalty: Taxable </a:t>
            </a:r>
          </a:p>
        </p:txBody>
      </p:sp>
      <p:sp>
        <p:nvSpPr>
          <p:cNvPr id="4" name="Rectangle 3">
            <a:extLst>
              <a:ext uri="{FF2B5EF4-FFF2-40B4-BE49-F238E27FC236}">
                <a16:creationId xmlns:a16="http://schemas.microsoft.com/office/drawing/2014/main" id="{99FA1691-61BD-FE4F-89EC-A4634886FEBC}"/>
              </a:ext>
            </a:extLst>
          </p:cNvPr>
          <p:cNvSpPr/>
          <p:nvPr/>
        </p:nvSpPr>
        <p:spPr>
          <a:xfrm>
            <a:off x="670983" y="3140967"/>
            <a:ext cx="8113316" cy="1920215"/>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5527" indent="-245527">
              <a:lnSpc>
                <a:spcPct val="120000"/>
              </a:lnSpc>
              <a:buFont typeface="Arial" panose="020B0604020202020204" pitchFamily="34" charset="0"/>
              <a:buChar char="•"/>
            </a:pPr>
            <a:r>
              <a:rPr lang="en-US" sz="2133" b="1" dirty="0" err="1">
                <a:solidFill>
                  <a:schemeClr val="tx1"/>
                </a:solidFill>
                <a:latin typeface="Kobern DemiBold" pitchFamily="2" charset="77"/>
              </a:rPr>
              <a:t>Dholera</a:t>
            </a:r>
            <a:r>
              <a:rPr lang="en-US" sz="2133" b="1" dirty="0">
                <a:solidFill>
                  <a:schemeClr val="tx1"/>
                </a:solidFill>
                <a:latin typeface="Kobern DemiBold" pitchFamily="2" charset="77"/>
              </a:rPr>
              <a:t> Industrial City Development Project Ltd. AAR- GST</a:t>
            </a:r>
          </a:p>
          <a:p>
            <a:pPr marL="245527" indent="-245527">
              <a:lnSpc>
                <a:spcPct val="120000"/>
              </a:lnSpc>
              <a:buFont typeface="Arial" panose="020B0604020202020204" pitchFamily="34" charset="0"/>
              <a:buChar char="•"/>
            </a:pPr>
            <a:r>
              <a:rPr lang="de-DE" sz="2133" b="1" dirty="0" err="1">
                <a:solidFill>
                  <a:schemeClr val="tx1"/>
                </a:solidFill>
                <a:latin typeface="Kobern DemiBold" pitchFamily="2" charset="77"/>
              </a:rPr>
              <a:t>Rashtriya</a:t>
            </a:r>
            <a:r>
              <a:rPr lang="de-DE" sz="2133" b="1" dirty="0">
                <a:solidFill>
                  <a:schemeClr val="tx1"/>
                </a:solidFill>
                <a:latin typeface="Kobern DemiBold" pitchFamily="2" charset="77"/>
              </a:rPr>
              <a:t> </a:t>
            </a:r>
            <a:r>
              <a:rPr lang="de-DE" sz="2133" b="1" dirty="0" err="1">
                <a:solidFill>
                  <a:schemeClr val="tx1"/>
                </a:solidFill>
                <a:latin typeface="Kobern DemiBold" pitchFamily="2" charset="77"/>
              </a:rPr>
              <a:t>Ispat</a:t>
            </a:r>
            <a:r>
              <a:rPr lang="de-DE" sz="2133" b="1" dirty="0">
                <a:solidFill>
                  <a:schemeClr val="tx1"/>
                </a:solidFill>
                <a:latin typeface="Kobern DemiBold" pitchFamily="2" charset="77"/>
              </a:rPr>
              <a:t> </a:t>
            </a:r>
            <a:r>
              <a:rPr lang="de-DE" sz="2133" b="1" dirty="0" err="1">
                <a:solidFill>
                  <a:schemeClr val="tx1"/>
                </a:solidFill>
                <a:latin typeface="Kobern DemiBold" pitchFamily="2" charset="77"/>
              </a:rPr>
              <a:t>Nigam</a:t>
            </a:r>
            <a:r>
              <a:rPr lang="de-DE" sz="2133" b="1" dirty="0">
                <a:solidFill>
                  <a:schemeClr val="tx1"/>
                </a:solidFill>
                <a:latin typeface="Kobern DemiBold" pitchFamily="2" charset="77"/>
              </a:rPr>
              <a:t> Ltd. AAR GST</a:t>
            </a:r>
            <a:endParaRPr lang="en-US" sz="2133" b="1" dirty="0">
              <a:solidFill>
                <a:schemeClr val="tx1"/>
              </a:solidFill>
              <a:latin typeface="Kobern DemiBold" pitchFamily="2" charset="77"/>
            </a:endParaRPr>
          </a:p>
          <a:p>
            <a:pPr marL="245527" indent="-245527">
              <a:lnSpc>
                <a:spcPct val="120000"/>
              </a:lnSpc>
              <a:buFont typeface="Arial" panose="020B0604020202020204" pitchFamily="34" charset="0"/>
              <a:buChar char="•"/>
            </a:pPr>
            <a:r>
              <a:rPr lang="en-US" sz="2133" b="1" dirty="0">
                <a:solidFill>
                  <a:schemeClr val="tx1"/>
                </a:solidFill>
                <a:latin typeface="Kobern DemiBold" pitchFamily="2" charset="77"/>
              </a:rPr>
              <a:t>M/s Chennai Port Trust AAR GST</a:t>
            </a:r>
          </a:p>
          <a:p>
            <a:pPr marL="245527" indent="-245527">
              <a:lnSpc>
                <a:spcPct val="120000"/>
              </a:lnSpc>
              <a:buFont typeface="Arial" panose="020B0604020202020204" pitchFamily="34" charset="0"/>
              <a:buChar char="•"/>
            </a:pPr>
            <a:r>
              <a:rPr lang="en-US" sz="2133" b="1" dirty="0">
                <a:solidFill>
                  <a:schemeClr val="tx1"/>
                </a:solidFill>
                <a:latin typeface="Kobern DemiBold" pitchFamily="2" charset="77"/>
              </a:rPr>
              <a:t>Maharashtra State Power Generation Company Ltd. AAR GST</a:t>
            </a:r>
          </a:p>
        </p:txBody>
      </p:sp>
      <p:pic>
        <p:nvPicPr>
          <p:cNvPr id="5" name="Picture 4">
            <a:extLst>
              <a:ext uri="{FF2B5EF4-FFF2-40B4-BE49-F238E27FC236}">
                <a16:creationId xmlns:a16="http://schemas.microsoft.com/office/drawing/2014/main" id="{81C3D1E9-E011-4904-9124-2A8740D21250}"/>
              </a:ext>
            </a:extLst>
          </p:cNvPr>
          <p:cNvPicPr>
            <a:picLocks noChangeAspect="1"/>
          </p:cNvPicPr>
          <p:nvPr/>
        </p:nvPicPr>
        <p:blipFill>
          <a:blip r:embed="rId3"/>
          <a:stretch>
            <a:fillRect/>
          </a:stretch>
        </p:blipFill>
        <p:spPr>
          <a:xfrm>
            <a:off x="10624456" y="-1"/>
            <a:ext cx="1567543" cy="768085"/>
          </a:xfrm>
          <a:prstGeom prst="rect">
            <a:avLst/>
          </a:prstGeom>
        </p:spPr>
      </p:pic>
    </p:spTree>
    <p:extLst>
      <p:ext uri="{BB962C8B-B14F-4D97-AF65-F5344CB8AC3E}">
        <p14:creationId xmlns:p14="http://schemas.microsoft.com/office/powerpoint/2010/main" val="525903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80A97-A931-EC4C-A6B0-A84EDEDF005E}"/>
              </a:ext>
            </a:extLst>
          </p:cNvPr>
          <p:cNvSpPr>
            <a:spLocks noGrp="1"/>
          </p:cNvSpPr>
          <p:nvPr>
            <p:ph type="body" sz="quarter" idx="13"/>
          </p:nvPr>
        </p:nvSpPr>
        <p:spPr>
          <a:xfrm>
            <a:off x="532971" y="1508787"/>
            <a:ext cx="11137236" cy="5184576"/>
          </a:xfrm>
        </p:spPr>
        <p:txBody>
          <a:bodyPr/>
          <a:lstStyle/>
          <a:p>
            <a:r>
              <a:rPr lang="en-US" dirty="0"/>
              <a:t>Contract provides for compensation to make good damages</a:t>
            </a:r>
          </a:p>
          <a:p>
            <a:r>
              <a:rPr lang="en-US" dirty="0"/>
              <a:t>Contract provides for eventuality which was uncertain and hence, corresponding remedy</a:t>
            </a:r>
          </a:p>
          <a:p>
            <a:r>
              <a:rPr lang="en-US" dirty="0"/>
              <a:t>Damages, losses or injuries arising from “unintended” events </a:t>
            </a:r>
          </a:p>
          <a:p>
            <a:r>
              <a:rPr lang="en-US" dirty="0"/>
              <a:t>It does not emanate from any obligation on the part of any of the parties to tolerate an act or a situation and cannot be considered to be the payments for any services.</a:t>
            </a:r>
          </a:p>
        </p:txBody>
      </p:sp>
      <p:sp>
        <p:nvSpPr>
          <p:cNvPr id="3" name="Text Placeholder 2">
            <a:extLst>
              <a:ext uri="{FF2B5EF4-FFF2-40B4-BE49-F238E27FC236}">
                <a16:creationId xmlns:a16="http://schemas.microsoft.com/office/drawing/2014/main" id="{7EF7579D-16D5-0B4E-B0C2-F25F62CF7D48}"/>
              </a:ext>
            </a:extLst>
          </p:cNvPr>
          <p:cNvSpPr>
            <a:spLocks noGrp="1"/>
          </p:cNvSpPr>
          <p:nvPr>
            <p:ph type="body" sz="quarter" idx="12"/>
          </p:nvPr>
        </p:nvSpPr>
        <p:spPr/>
        <p:txBody>
          <a:bodyPr/>
          <a:lstStyle/>
          <a:p>
            <a:r>
              <a:rPr lang="en-US" dirty="0"/>
              <a:t>A split view on Damages/Penalty: Not taxable </a:t>
            </a:r>
          </a:p>
        </p:txBody>
      </p:sp>
      <p:sp>
        <p:nvSpPr>
          <p:cNvPr id="5" name="Rectangle 4">
            <a:extLst>
              <a:ext uri="{FF2B5EF4-FFF2-40B4-BE49-F238E27FC236}">
                <a16:creationId xmlns:a16="http://schemas.microsoft.com/office/drawing/2014/main" id="{F3B203D5-BCDD-3344-8E34-04378B685823}"/>
              </a:ext>
            </a:extLst>
          </p:cNvPr>
          <p:cNvSpPr/>
          <p:nvPr/>
        </p:nvSpPr>
        <p:spPr>
          <a:xfrm>
            <a:off x="670983" y="3813043"/>
            <a:ext cx="4752943" cy="576064"/>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2133" b="1" dirty="0">
                <a:solidFill>
                  <a:schemeClr val="tx1"/>
                </a:solidFill>
                <a:latin typeface="Kobern DemiBold" pitchFamily="2" charset="77"/>
              </a:rPr>
              <a:t>K.N. Food Industries Pvt. Ltd. Tri. All</a:t>
            </a:r>
          </a:p>
        </p:txBody>
      </p:sp>
      <p:pic>
        <p:nvPicPr>
          <p:cNvPr id="6" name="Picture 5">
            <a:extLst>
              <a:ext uri="{FF2B5EF4-FFF2-40B4-BE49-F238E27FC236}">
                <a16:creationId xmlns:a16="http://schemas.microsoft.com/office/drawing/2014/main" id="{9E832DEF-C1F8-4D80-94EC-52E63F810FDA}"/>
              </a:ext>
            </a:extLst>
          </p:cNvPr>
          <p:cNvPicPr>
            <a:picLocks noChangeAspect="1"/>
          </p:cNvPicPr>
          <p:nvPr/>
        </p:nvPicPr>
        <p:blipFill>
          <a:blip r:embed="rId3"/>
          <a:stretch>
            <a:fillRect/>
          </a:stretch>
        </p:blipFill>
        <p:spPr>
          <a:xfrm>
            <a:off x="10653486" y="0"/>
            <a:ext cx="1538513" cy="768084"/>
          </a:xfrm>
          <a:prstGeom prst="rect">
            <a:avLst/>
          </a:prstGeom>
        </p:spPr>
      </p:pic>
    </p:spTree>
    <p:extLst>
      <p:ext uri="{BB962C8B-B14F-4D97-AF65-F5344CB8AC3E}">
        <p14:creationId xmlns:p14="http://schemas.microsoft.com/office/powerpoint/2010/main" val="391791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DAB3-AB9C-4237-9364-E6A8F3EAA167}"/>
              </a:ext>
            </a:extLst>
          </p:cNvPr>
          <p:cNvSpPr>
            <a:spLocks noGrp="1"/>
          </p:cNvSpPr>
          <p:nvPr>
            <p:ph type="title"/>
          </p:nvPr>
        </p:nvSpPr>
        <p:spPr/>
        <p:txBody>
          <a:bodyPr/>
          <a:lstStyle/>
          <a:p>
            <a:r>
              <a:rPr lang="en-US" b="1" u="sng" dirty="0">
                <a:solidFill>
                  <a:srgbClr val="FF0000"/>
                </a:solidFill>
              </a:rPr>
              <a:t>Agenda</a:t>
            </a:r>
          </a:p>
        </p:txBody>
      </p:sp>
      <p:sp>
        <p:nvSpPr>
          <p:cNvPr id="3" name="Content Placeholder 2">
            <a:extLst>
              <a:ext uri="{FF2B5EF4-FFF2-40B4-BE49-F238E27FC236}">
                <a16:creationId xmlns:a16="http://schemas.microsoft.com/office/drawing/2014/main" id="{E4D2341F-1BED-40C3-BE29-918606880E94}"/>
              </a:ext>
            </a:extLst>
          </p:cNvPr>
          <p:cNvSpPr>
            <a:spLocks noGrp="1"/>
          </p:cNvSpPr>
          <p:nvPr>
            <p:ph idx="1"/>
          </p:nvPr>
        </p:nvSpPr>
        <p:spPr>
          <a:xfrm>
            <a:off x="677334" y="1310640"/>
            <a:ext cx="10981266" cy="5074919"/>
          </a:xfrm>
        </p:spPr>
        <p:txBody>
          <a:bodyPr>
            <a:normAutofit/>
          </a:bodyPr>
          <a:lstStyle/>
          <a:p>
            <a:endParaRPr lang="en-US" sz="2400" dirty="0"/>
          </a:p>
          <a:p>
            <a:r>
              <a:rPr lang="en-US" sz="2400" dirty="0"/>
              <a:t>Concept of Force Majeure</a:t>
            </a:r>
          </a:p>
          <a:p>
            <a:r>
              <a:rPr lang="en-US" sz="2200" dirty="0"/>
              <a:t>Possible Situations due to COVID-19</a:t>
            </a:r>
          </a:p>
          <a:p>
            <a:r>
              <a:rPr lang="en-US" sz="2200" dirty="0"/>
              <a:t>Disruption in Supply Chain</a:t>
            </a:r>
          </a:p>
          <a:p>
            <a:pPr lvl="1"/>
            <a:r>
              <a:rPr lang="en-US" sz="1800" dirty="0"/>
              <a:t>Cancelation Charges, Forfeiture of Advances and other issues</a:t>
            </a:r>
          </a:p>
          <a:p>
            <a:r>
              <a:rPr lang="en-US" sz="2200" dirty="0"/>
              <a:t>Issues in Input Tax credit</a:t>
            </a:r>
          </a:p>
          <a:p>
            <a:pPr lvl="1"/>
            <a:r>
              <a:rPr lang="en-US" sz="1800" dirty="0"/>
              <a:t>Corporate Social Responsibility, Expired Stock and other issues</a:t>
            </a:r>
          </a:p>
          <a:p>
            <a:r>
              <a:rPr lang="en-US" sz="2200" dirty="0"/>
              <a:t>Inventions during COVID-19 and their classification </a:t>
            </a:r>
          </a:p>
          <a:p>
            <a:r>
              <a:rPr lang="en-US" sz="2200" dirty="0"/>
              <a:t>Other Issues</a:t>
            </a:r>
          </a:p>
          <a:p>
            <a:pPr lvl="1"/>
            <a:r>
              <a:rPr lang="en-US" sz="1800" dirty="0"/>
              <a:t>Performance Targets not achieved</a:t>
            </a:r>
          </a:p>
          <a:p>
            <a:pPr lvl="1"/>
            <a:r>
              <a:rPr lang="en-US" sz="1800" dirty="0"/>
              <a:t>Desperate Sale</a:t>
            </a:r>
          </a:p>
          <a:p>
            <a:pPr lvl="1"/>
            <a:endParaRPr lang="en-US" sz="2200" dirty="0"/>
          </a:p>
          <a:p>
            <a:endParaRPr lang="en-US" dirty="0"/>
          </a:p>
        </p:txBody>
      </p:sp>
      <p:sp>
        <p:nvSpPr>
          <p:cNvPr id="4" name="Frame 3">
            <a:extLst>
              <a:ext uri="{FF2B5EF4-FFF2-40B4-BE49-F238E27FC236}">
                <a16:creationId xmlns:a16="http://schemas.microsoft.com/office/drawing/2014/main" id="{6054AA7E-A3E1-43F6-AE13-0FC1A06EC110}"/>
              </a:ext>
            </a:extLst>
          </p:cNvPr>
          <p:cNvSpPr/>
          <p:nvPr/>
        </p:nvSpPr>
        <p:spPr>
          <a:xfrm>
            <a:off x="299720" y="609600"/>
            <a:ext cx="2961640" cy="76692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5193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30020B9-AEF8-4F4C-BF49-4BD5EC65B2A1}"/>
              </a:ext>
            </a:extLst>
          </p:cNvPr>
          <p:cNvSpPr/>
          <p:nvPr/>
        </p:nvSpPr>
        <p:spPr>
          <a:xfrm>
            <a:off x="2476500" y="1668878"/>
            <a:ext cx="6797502" cy="548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D9F86-EF11-4F8D-8B06-1D4070D2BD08}"/>
              </a:ext>
            </a:extLst>
          </p:cNvPr>
          <p:cNvSpPr>
            <a:spLocks noGrp="1"/>
          </p:cNvSpPr>
          <p:nvPr>
            <p:ph type="title"/>
          </p:nvPr>
        </p:nvSpPr>
        <p:spPr/>
        <p:txBody>
          <a:bodyPr/>
          <a:lstStyle/>
          <a:p>
            <a:r>
              <a:rPr lang="en-US" b="1" u="sng" dirty="0">
                <a:solidFill>
                  <a:srgbClr val="FF0000"/>
                </a:solidFill>
              </a:rPr>
              <a:t>Cancellation charges</a:t>
            </a:r>
          </a:p>
        </p:txBody>
      </p:sp>
      <p:sp>
        <p:nvSpPr>
          <p:cNvPr id="3" name="Content Placeholder 2">
            <a:extLst>
              <a:ext uri="{FF2B5EF4-FFF2-40B4-BE49-F238E27FC236}">
                <a16:creationId xmlns:a16="http://schemas.microsoft.com/office/drawing/2014/main" id="{3DF14D93-018B-4894-B09F-0BA821EB9567}"/>
              </a:ext>
            </a:extLst>
          </p:cNvPr>
          <p:cNvSpPr>
            <a:spLocks noGrp="1"/>
          </p:cNvSpPr>
          <p:nvPr>
            <p:ph idx="1"/>
          </p:nvPr>
        </p:nvSpPr>
        <p:spPr>
          <a:xfrm>
            <a:off x="2693670" y="1665540"/>
            <a:ext cx="6028266" cy="490025"/>
          </a:xfrm>
        </p:spPr>
        <p:txBody>
          <a:bodyPr/>
          <a:lstStyle/>
          <a:p>
            <a:pPr marL="0" indent="0" algn="ctr">
              <a:buNone/>
            </a:pPr>
            <a:r>
              <a:rPr lang="en-US" sz="2400" dirty="0"/>
              <a:t>Contracts – cancelled or incomplete</a:t>
            </a:r>
          </a:p>
          <a:p>
            <a:pPr lvl="1" algn="ctr"/>
            <a:endParaRPr lang="en-US" dirty="0"/>
          </a:p>
        </p:txBody>
      </p:sp>
      <p:sp>
        <p:nvSpPr>
          <p:cNvPr id="4" name="TextBox 3">
            <a:extLst>
              <a:ext uri="{FF2B5EF4-FFF2-40B4-BE49-F238E27FC236}">
                <a16:creationId xmlns:a16="http://schemas.microsoft.com/office/drawing/2014/main" id="{BFF3E81E-D9BD-4A79-9482-95315BB63E31}"/>
              </a:ext>
            </a:extLst>
          </p:cNvPr>
          <p:cNvSpPr txBox="1"/>
          <p:nvPr/>
        </p:nvSpPr>
        <p:spPr>
          <a:xfrm>
            <a:off x="6353842" y="2495034"/>
            <a:ext cx="5430129" cy="3180358"/>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marL="342900" indent="-342900">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marL="800100" lvl="1" indent="-342900">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endParaRPr lang="en-US" sz="1600" dirty="0">
              <a:solidFill>
                <a:schemeClr val="tx1">
                  <a:lumMod val="75000"/>
                  <a:lumOff val="25000"/>
                </a:schemeClr>
              </a:solidFill>
            </a:endParaRPr>
          </a:p>
          <a:p>
            <a:endParaRPr lang="en-US" dirty="0"/>
          </a:p>
          <a:p>
            <a:endParaRPr lang="en-US" dirty="0"/>
          </a:p>
          <a:p>
            <a:endParaRPr lang="en-US" dirty="0"/>
          </a:p>
          <a:p>
            <a:endParaRPr lang="en-US" dirty="0"/>
          </a:p>
          <a:p>
            <a:endParaRPr lang="en-US" dirty="0"/>
          </a:p>
          <a:p>
            <a:endParaRPr lang="en-US" dirty="0"/>
          </a:p>
        </p:txBody>
      </p:sp>
      <p:cxnSp>
        <p:nvCxnSpPr>
          <p:cNvPr id="6" name="Straight Arrow Connector 5">
            <a:extLst>
              <a:ext uri="{FF2B5EF4-FFF2-40B4-BE49-F238E27FC236}">
                <a16:creationId xmlns:a16="http://schemas.microsoft.com/office/drawing/2014/main" id="{E22C371C-4743-46C5-A03B-E8916EE931C9}"/>
              </a:ext>
            </a:extLst>
          </p:cNvPr>
          <p:cNvCxnSpPr>
            <a:cxnSpLocks/>
            <a:stCxn id="3" idx="2"/>
            <a:endCxn id="12" idx="0"/>
          </p:cNvCxnSpPr>
          <p:nvPr/>
        </p:nvCxnSpPr>
        <p:spPr>
          <a:xfrm flipH="1">
            <a:off x="2476500" y="2155565"/>
            <a:ext cx="3231303" cy="82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DCA0FAF-89E6-4B2C-950B-5814E7BE4FD3}"/>
              </a:ext>
            </a:extLst>
          </p:cNvPr>
          <p:cNvCxnSpPr>
            <a:cxnSpLocks/>
            <a:stCxn id="3" idx="2"/>
            <a:endCxn id="14" idx="0"/>
          </p:cNvCxnSpPr>
          <p:nvPr/>
        </p:nvCxnSpPr>
        <p:spPr>
          <a:xfrm>
            <a:off x="5707803" y="2155565"/>
            <a:ext cx="2818977" cy="82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562FF368-BA39-49BA-8B5E-8396676EB205}"/>
              </a:ext>
            </a:extLst>
          </p:cNvPr>
          <p:cNvSpPr/>
          <p:nvPr/>
        </p:nvSpPr>
        <p:spPr>
          <a:xfrm>
            <a:off x="563033" y="4624022"/>
            <a:ext cx="4765712" cy="223397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Arial" panose="020B0604020202020204" pitchFamily="34" charset="0"/>
              <a:buChar char="•"/>
            </a:pPr>
            <a:r>
              <a:rPr lang="en-US" sz="2000" dirty="0">
                <a:solidFill>
                  <a:schemeClr val="bg1"/>
                </a:solidFill>
              </a:rPr>
              <a:t>No more requirement of goods</a:t>
            </a:r>
          </a:p>
          <a:p>
            <a:pPr marL="800100" lvl="1" indent="-342900">
              <a:buFont typeface="Arial" panose="020B0604020202020204" pitchFamily="34" charset="0"/>
              <a:buChar char="•"/>
            </a:pPr>
            <a:r>
              <a:rPr lang="en-US" sz="2000" dirty="0">
                <a:solidFill>
                  <a:schemeClr val="bg1"/>
                </a:solidFill>
              </a:rPr>
              <a:t>Not possible to procure the goods	</a:t>
            </a:r>
          </a:p>
          <a:p>
            <a:pPr marL="1257300" lvl="2" indent="-342900">
              <a:buFont typeface="Arial" panose="020B0604020202020204" pitchFamily="34" charset="0"/>
              <a:buChar char="•"/>
            </a:pPr>
            <a:r>
              <a:rPr lang="en-US" sz="2000" dirty="0">
                <a:solidFill>
                  <a:schemeClr val="bg1"/>
                </a:solidFill>
              </a:rPr>
              <a:t>Financial Reasons</a:t>
            </a:r>
          </a:p>
          <a:p>
            <a:pPr marL="1257300" lvl="2" indent="-342900">
              <a:buFont typeface="Arial" panose="020B0604020202020204" pitchFamily="34" charset="0"/>
              <a:buChar char="•"/>
            </a:pPr>
            <a:r>
              <a:rPr lang="en-US" sz="2000" dirty="0">
                <a:solidFill>
                  <a:schemeClr val="bg1"/>
                </a:solidFill>
              </a:rPr>
              <a:t>Importers- not able to procure</a:t>
            </a:r>
          </a:p>
          <a:p>
            <a:pPr algn="ctr"/>
            <a:endParaRPr lang="en-US" dirty="0"/>
          </a:p>
        </p:txBody>
      </p:sp>
      <p:sp>
        <p:nvSpPr>
          <p:cNvPr id="12" name="Rectangle: Rounded Corners 11">
            <a:extLst>
              <a:ext uri="{FF2B5EF4-FFF2-40B4-BE49-F238E27FC236}">
                <a16:creationId xmlns:a16="http://schemas.microsoft.com/office/drawing/2014/main" id="{C8CE78F5-C876-424B-AFAD-1CE81084491A}"/>
              </a:ext>
            </a:extLst>
          </p:cNvPr>
          <p:cNvSpPr/>
          <p:nvPr/>
        </p:nvSpPr>
        <p:spPr>
          <a:xfrm>
            <a:off x="853440" y="2985074"/>
            <a:ext cx="3246120" cy="596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BUYER</a:t>
            </a:r>
          </a:p>
        </p:txBody>
      </p:sp>
      <p:sp>
        <p:nvSpPr>
          <p:cNvPr id="13" name="Rectangle: Rounded Corners 12">
            <a:extLst>
              <a:ext uri="{FF2B5EF4-FFF2-40B4-BE49-F238E27FC236}">
                <a16:creationId xmlns:a16="http://schemas.microsoft.com/office/drawing/2014/main" id="{DF5B0801-C478-4FCB-9C0B-C9CE0C88C731}"/>
              </a:ext>
            </a:extLst>
          </p:cNvPr>
          <p:cNvSpPr/>
          <p:nvPr/>
        </p:nvSpPr>
        <p:spPr>
          <a:xfrm>
            <a:off x="6353841" y="4637401"/>
            <a:ext cx="4918503" cy="195019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b="1" dirty="0">
              <a:solidFill>
                <a:schemeClr val="bg1"/>
              </a:solidFill>
            </a:endParaRPr>
          </a:p>
          <a:p>
            <a:pPr marL="342900" indent="-342900" algn="ctr">
              <a:buFont typeface="Arial" panose="020B0604020202020204" pitchFamily="34" charset="0"/>
              <a:buChar char="•"/>
            </a:pPr>
            <a:endParaRPr lang="en-US" sz="2000" b="1" dirty="0">
              <a:solidFill>
                <a:schemeClr val="bg1"/>
              </a:solidFill>
            </a:endParaRPr>
          </a:p>
          <a:p>
            <a:pPr marL="342900" indent="-342900" algn="ctr">
              <a:buFont typeface="Arial" panose="020B0604020202020204" pitchFamily="34" charset="0"/>
              <a:buChar char="•"/>
            </a:pPr>
            <a:r>
              <a:rPr lang="en-US" sz="2000" dirty="0">
                <a:solidFill>
                  <a:schemeClr val="bg1"/>
                </a:solidFill>
              </a:rPr>
              <a:t>Not possible/Impractical to fulfil the obligations</a:t>
            </a:r>
          </a:p>
          <a:p>
            <a:pPr marL="342900" indent="-342900" algn="ctr">
              <a:buFont typeface="Arial" panose="020B0604020202020204" pitchFamily="34" charset="0"/>
              <a:buChar char="•"/>
            </a:pPr>
            <a:r>
              <a:rPr lang="en-US" sz="2000" dirty="0">
                <a:solidFill>
                  <a:schemeClr val="bg1"/>
                </a:solidFill>
              </a:rPr>
              <a:t>No logistics available</a:t>
            </a:r>
          </a:p>
          <a:p>
            <a:pPr marL="342900" indent="-342900" algn="ctr">
              <a:buFont typeface="Arial" panose="020B0604020202020204" pitchFamily="34" charset="0"/>
              <a:buChar char="•"/>
            </a:pPr>
            <a:r>
              <a:rPr lang="en-US" sz="2000" dirty="0">
                <a:solidFill>
                  <a:schemeClr val="bg1"/>
                </a:solidFill>
              </a:rPr>
              <a:t>Goods destroyed</a:t>
            </a:r>
          </a:p>
          <a:p>
            <a:pPr marL="342900" indent="-342900" algn="ctr">
              <a:buFont typeface="Arial" panose="020B0604020202020204" pitchFamily="34" charset="0"/>
              <a:buChar char="•"/>
            </a:pPr>
            <a:r>
              <a:rPr lang="en-US" sz="2000" dirty="0">
                <a:solidFill>
                  <a:schemeClr val="bg1"/>
                </a:solidFill>
              </a:rPr>
              <a:t>Export orders can’t be met</a:t>
            </a:r>
          </a:p>
          <a:p>
            <a:pPr algn="ctr"/>
            <a:endParaRPr lang="en-US" sz="2000" b="1" dirty="0">
              <a:solidFill>
                <a:schemeClr val="bg1"/>
              </a:solidFill>
            </a:endParaRPr>
          </a:p>
          <a:p>
            <a:pPr algn="ctr"/>
            <a:endParaRPr lang="en-US" dirty="0">
              <a:solidFill>
                <a:schemeClr val="tx1"/>
              </a:solidFill>
            </a:endParaRPr>
          </a:p>
          <a:p>
            <a:pPr algn="ctr"/>
            <a:endParaRPr lang="en-US" dirty="0"/>
          </a:p>
        </p:txBody>
      </p:sp>
      <p:sp>
        <p:nvSpPr>
          <p:cNvPr id="14" name="Rectangle: Rounded Corners 13">
            <a:extLst>
              <a:ext uri="{FF2B5EF4-FFF2-40B4-BE49-F238E27FC236}">
                <a16:creationId xmlns:a16="http://schemas.microsoft.com/office/drawing/2014/main" id="{ECCC5057-C036-4779-9573-9BE6E915D14A}"/>
              </a:ext>
            </a:extLst>
          </p:cNvPr>
          <p:cNvSpPr/>
          <p:nvPr/>
        </p:nvSpPr>
        <p:spPr>
          <a:xfrm>
            <a:off x="6903720" y="2985074"/>
            <a:ext cx="3246120" cy="596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SELLER</a:t>
            </a:r>
          </a:p>
        </p:txBody>
      </p:sp>
      <p:sp>
        <p:nvSpPr>
          <p:cNvPr id="21" name="Arrow: Down 20">
            <a:extLst>
              <a:ext uri="{FF2B5EF4-FFF2-40B4-BE49-F238E27FC236}">
                <a16:creationId xmlns:a16="http://schemas.microsoft.com/office/drawing/2014/main" id="{D5CC1D8B-7332-41E9-96F7-23E27AC71794}"/>
              </a:ext>
            </a:extLst>
          </p:cNvPr>
          <p:cNvSpPr/>
          <p:nvPr/>
        </p:nvSpPr>
        <p:spPr>
          <a:xfrm>
            <a:off x="2259330" y="3582727"/>
            <a:ext cx="434340" cy="1054674"/>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52310DF7-A95F-4CC4-B829-8FF2E6F95C40}"/>
              </a:ext>
            </a:extLst>
          </p:cNvPr>
          <p:cNvSpPr/>
          <p:nvPr/>
        </p:nvSpPr>
        <p:spPr>
          <a:xfrm>
            <a:off x="8439605" y="3569348"/>
            <a:ext cx="434340" cy="1054674"/>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a:extLst>
              <a:ext uri="{FF2B5EF4-FFF2-40B4-BE49-F238E27FC236}">
                <a16:creationId xmlns:a16="http://schemas.microsoft.com/office/drawing/2014/main" id="{8FB16688-BFD5-4691-BF10-7A1DD3EB8B55}"/>
              </a:ext>
            </a:extLst>
          </p:cNvPr>
          <p:cNvSpPr/>
          <p:nvPr/>
        </p:nvSpPr>
        <p:spPr>
          <a:xfrm>
            <a:off x="217371" y="560061"/>
            <a:ext cx="7192422" cy="87940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128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46405-6F15-444F-A789-AAB2F42ECC80}"/>
              </a:ext>
            </a:extLst>
          </p:cNvPr>
          <p:cNvSpPr>
            <a:spLocks noGrp="1"/>
          </p:cNvSpPr>
          <p:nvPr>
            <p:ph type="title"/>
          </p:nvPr>
        </p:nvSpPr>
        <p:spPr>
          <a:xfrm>
            <a:off x="677334" y="327518"/>
            <a:ext cx="8596668" cy="1320800"/>
          </a:xfrm>
        </p:spPr>
        <p:txBody>
          <a:bodyPr/>
          <a:lstStyle/>
          <a:p>
            <a:r>
              <a:rPr lang="en-US" b="1" u="sng" dirty="0">
                <a:solidFill>
                  <a:srgbClr val="FF0000"/>
                </a:solidFill>
              </a:rPr>
              <a:t>Cancellation charges</a:t>
            </a:r>
            <a:endParaRPr lang="en-US" dirty="0"/>
          </a:p>
        </p:txBody>
      </p:sp>
      <p:sp>
        <p:nvSpPr>
          <p:cNvPr id="3" name="Content Placeholder 2">
            <a:extLst>
              <a:ext uri="{FF2B5EF4-FFF2-40B4-BE49-F238E27FC236}">
                <a16:creationId xmlns:a16="http://schemas.microsoft.com/office/drawing/2014/main" id="{CA418472-BCC4-4FA7-AB90-DF242ACED961}"/>
              </a:ext>
            </a:extLst>
          </p:cNvPr>
          <p:cNvSpPr>
            <a:spLocks noGrp="1"/>
          </p:cNvSpPr>
          <p:nvPr>
            <p:ph idx="1"/>
          </p:nvPr>
        </p:nvSpPr>
        <p:spPr>
          <a:xfrm>
            <a:off x="677334" y="1734207"/>
            <a:ext cx="9917094" cy="4903076"/>
          </a:xfrm>
        </p:spPr>
        <p:txBody>
          <a:bodyPr/>
          <a:lstStyle/>
          <a:p>
            <a:r>
              <a:rPr lang="en-US" sz="2400" dirty="0"/>
              <a:t>AIRLINES</a:t>
            </a:r>
          </a:p>
          <a:p>
            <a:endParaRPr lang="en-US" sz="2400" dirty="0"/>
          </a:p>
          <a:p>
            <a:r>
              <a:rPr lang="en-US" sz="2400" dirty="0"/>
              <a:t>RAILWAYS</a:t>
            </a:r>
          </a:p>
          <a:p>
            <a:endParaRPr lang="en-US" sz="2400" dirty="0"/>
          </a:p>
          <a:p>
            <a:r>
              <a:rPr lang="en-US" sz="2400" dirty="0"/>
              <a:t>HOTELS</a:t>
            </a:r>
          </a:p>
          <a:p>
            <a:endParaRPr lang="en-US" sz="2400" dirty="0"/>
          </a:p>
          <a:p>
            <a:r>
              <a:rPr lang="en-US" sz="2400" dirty="0"/>
              <a:t>EVENTS</a:t>
            </a:r>
          </a:p>
          <a:p>
            <a:endParaRPr lang="en-US" sz="2400" dirty="0"/>
          </a:p>
          <a:p>
            <a:r>
              <a:rPr lang="en-US" sz="2400" dirty="0"/>
              <a:t>TOUR OPERATORS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dirty="0"/>
          </a:p>
          <a:p>
            <a:endParaRPr lang="en-US" dirty="0"/>
          </a:p>
        </p:txBody>
      </p:sp>
      <p:pic>
        <p:nvPicPr>
          <p:cNvPr id="4" name="Picture 3">
            <a:extLst>
              <a:ext uri="{FF2B5EF4-FFF2-40B4-BE49-F238E27FC236}">
                <a16:creationId xmlns:a16="http://schemas.microsoft.com/office/drawing/2014/main" id="{EC9E9CA5-15EC-4D14-9A77-2BDE1725C26B}"/>
              </a:ext>
            </a:extLst>
          </p:cNvPr>
          <p:cNvPicPr>
            <a:picLocks noChangeAspect="1"/>
          </p:cNvPicPr>
          <p:nvPr/>
        </p:nvPicPr>
        <p:blipFill>
          <a:blip r:embed="rId3"/>
          <a:stretch>
            <a:fillRect/>
          </a:stretch>
        </p:blipFill>
        <p:spPr>
          <a:xfrm>
            <a:off x="5129673" y="2160589"/>
            <a:ext cx="5717003" cy="3656887"/>
          </a:xfrm>
          <a:prstGeom prst="rect">
            <a:avLst/>
          </a:prstGeom>
        </p:spPr>
      </p:pic>
      <p:sp>
        <p:nvSpPr>
          <p:cNvPr id="5" name="Frame 4">
            <a:extLst>
              <a:ext uri="{FF2B5EF4-FFF2-40B4-BE49-F238E27FC236}">
                <a16:creationId xmlns:a16="http://schemas.microsoft.com/office/drawing/2014/main" id="{B8CCAE4B-E6B7-4057-B7C0-40343A5F8EFB}"/>
              </a:ext>
            </a:extLst>
          </p:cNvPr>
          <p:cNvSpPr/>
          <p:nvPr/>
        </p:nvSpPr>
        <p:spPr>
          <a:xfrm>
            <a:off x="217371" y="241629"/>
            <a:ext cx="6482974" cy="9407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9667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p:txBody>
          <a:bodyPr/>
          <a:lstStyle/>
          <a:p>
            <a:r>
              <a:rPr lang="en-US" sz="3200" b="1" dirty="0">
                <a:solidFill>
                  <a:srgbClr val="FF0000"/>
                </a:solidFill>
                <a:latin typeface="Segoe UI" panose="020B0502040204020203" pitchFamily="34" charset="0"/>
                <a:cs typeface="Segoe UI" panose="020B0502040204020203" pitchFamily="34" charset="0"/>
              </a:rPr>
              <a:t>Treatment of Cancellation Charges</a:t>
            </a:r>
            <a:endParaRPr lang="en-IN" sz="3200" b="1" dirty="0">
              <a:solidFill>
                <a:srgbClr val="FF0000"/>
              </a:solidFill>
              <a:latin typeface="Segoe UI" panose="020B0502040204020203" pitchFamily="34" charset="0"/>
              <a:cs typeface="Segoe UI" panose="020B0502040204020203" pitchFamily="34" charset="0"/>
            </a:endParaRPr>
          </a:p>
        </p:txBody>
      </p:sp>
      <p:graphicFrame>
        <p:nvGraphicFramePr>
          <p:cNvPr id="4" name="Content Placeholder 3">
            <a:extLst>
              <a:ext uri="{FF2B5EF4-FFF2-40B4-BE49-F238E27FC236}">
                <a16:creationId xmlns:a16="http://schemas.microsoft.com/office/drawing/2014/main" id="{7EC8B807-0465-4F8A-8C47-361550328EBE}"/>
              </a:ext>
            </a:extLst>
          </p:cNvPr>
          <p:cNvGraphicFramePr>
            <a:graphicFrameLocks noGrp="1"/>
          </p:cNvGraphicFramePr>
          <p:nvPr>
            <p:ph sz="quarter" idx="1"/>
            <p:extLst/>
          </p:nvPr>
        </p:nvGraphicFramePr>
        <p:xfrm>
          <a:off x="-1258743" y="1188720"/>
          <a:ext cx="10890423"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A55A572-4599-496D-B57E-37998D1BA8D4}"/>
              </a:ext>
            </a:extLst>
          </p:cNvPr>
          <p:cNvSpPr txBox="1"/>
          <p:nvPr/>
        </p:nvSpPr>
        <p:spPr>
          <a:xfrm>
            <a:off x="5989320" y="5442525"/>
            <a:ext cx="565404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dirty="0">
                <a:solidFill>
                  <a:schemeClr val="tx1"/>
                </a:solidFill>
              </a:rPr>
              <a:t>Schedule II(e)-  Agreeing to the obligation to refrain from an act, or to tolerate an act or a situation, or to do an act?</a:t>
            </a:r>
          </a:p>
        </p:txBody>
      </p:sp>
      <p:sp>
        <p:nvSpPr>
          <p:cNvPr id="6" name="Frame 5">
            <a:extLst>
              <a:ext uri="{FF2B5EF4-FFF2-40B4-BE49-F238E27FC236}">
                <a16:creationId xmlns:a16="http://schemas.microsoft.com/office/drawing/2014/main" id="{D524278F-4744-4CC5-B5CA-311A3FDBAE2D}"/>
              </a:ext>
            </a:extLst>
          </p:cNvPr>
          <p:cNvSpPr/>
          <p:nvPr/>
        </p:nvSpPr>
        <p:spPr>
          <a:xfrm>
            <a:off x="217370" y="331076"/>
            <a:ext cx="8217181" cy="105629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398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p:txBody>
          <a:bodyPr/>
          <a:lstStyle/>
          <a:p>
            <a:r>
              <a:rPr lang="en-US" sz="3200" b="1" dirty="0">
                <a:solidFill>
                  <a:srgbClr val="FF0000"/>
                </a:solidFill>
                <a:latin typeface="Segoe UI" panose="020B0502040204020203" pitchFamily="34" charset="0"/>
                <a:cs typeface="Segoe UI" panose="020B0502040204020203" pitchFamily="34" charset="0"/>
              </a:rPr>
              <a:t>Treatment of Advance forfeited</a:t>
            </a:r>
            <a:endParaRPr lang="en-IN" sz="3200"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318053" y="1571412"/>
            <a:ext cx="11249623" cy="4996070"/>
          </a:xfrm>
        </p:spPr>
        <p:txBody>
          <a:bodyPr>
            <a:normAutofit/>
          </a:bodyPr>
          <a:lstStyle/>
          <a:p>
            <a:pPr marL="0" indent="0">
              <a:buNone/>
            </a:pPr>
            <a:endParaRPr lang="en-US" sz="2400" b="1" dirty="0">
              <a:solidFill>
                <a:srgbClr val="FF0000"/>
              </a:solidFill>
            </a:endParaRPr>
          </a:p>
          <a:p>
            <a:pPr marL="0" indent="0">
              <a:buNone/>
            </a:pPr>
            <a:endParaRPr lang="en-US" sz="2533" i="1" dirty="0"/>
          </a:p>
          <a:p>
            <a:pPr marL="0" indent="0">
              <a:buNone/>
            </a:pPr>
            <a:endParaRPr lang="en-US" sz="2533" i="1" dirty="0"/>
          </a:p>
          <a:p>
            <a:pPr marL="0" indent="0">
              <a:buNone/>
            </a:pPr>
            <a:endParaRPr lang="en-US" sz="2533" i="1" dirty="0"/>
          </a:p>
          <a:p>
            <a:endParaRPr lang="en-IN" sz="2400" dirty="0"/>
          </a:p>
          <a:p>
            <a:pPr lvl="0"/>
            <a:r>
              <a:rPr lang="en-IN" sz="2400" dirty="0"/>
              <a:t>Whether the amount will be refunded, if force majeure clause present?</a:t>
            </a:r>
          </a:p>
          <a:p>
            <a:pPr lvl="0"/>
            <a:r>
              <a:rPr lang="en-IN" sz="2400" dirty="0"/>
              <a:t>If no force majeure clause, whether GST will be applicable?</a:t>
            </a:r>
          </a:p>
          <a:p>
            <a:r>
              <a:rPr lang="en-IN" sz="2400" dirty="0"/>
              <a:t>Nature of supply – same or changes?</a:t>
            </a:r>
          </a:p>
          <a:p>
            <a:r>
              <a:rPr lang="en-IN" sz="2400" dirty="0"/>
              <a:t>Time of supply?</a:t>
            </a:r>
          </a:p>
          <a:p>
            <a:endParaRPr lang="en-US" sz="2400" dirty="0"/>
          </a:p>
          <a:p>
            <a:endParaRPr lang="en-IN" sz="2400" dirty="0"/>
          </a:p>
        </p:txBody>
      </p:sp>
      <p:sp>
        <p:nvSpPr>
          <p:cNvPr id="4" name="Frame 3">
            <a:extLst>
              <a:ext uri="{FF2B5EF4-FFF2-40B4-BE49-F238E27FC236}">
                <a16:creationId xmlns:a16="http://schemas.microsoft.com/office/drawing/2014/main" id="{72F0AEB4-F196-4D0D-BB3C-7E71A9D9D120}"/>
              </a:ext>
            </a:extLst>
          </p:cNvPr>
          <p:cNvSpPr/>
          <p:nvPr/>
        </p:nvSpPr>
        <p:spPr>
          <a:xfrm>
            <a:off x="464136" y="560062"/>
            <a:ext cx="795099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Graphic 7" descr="Man">
            <a:extLst>
              <a:ext uri="{FF2B5EF4-FFF2-40B4-BE49-F238E27FC236}">
                <a16:creationId xmlns:a16="http://schemas.microsoft.com/office/drawing/2014/main" id="{0FC51171-7EE0-4E81-A0A7-6EDB18356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803" y="1795123"/>
            <a:ext cx="1676273" cy="1673341"/>
          </a:xfrm>
          <a:prstGeom prst="rect">
            <a:avLst/>
          </a:prstGeom>
        </p:spPr>
      </p:pic>
      <p:sp>
        <p:nvSpPr>
          <p:cNvPr id="10" name="TextBox 9">
            <a:extLst>
              <a:ext uri="{FF2B5EF4-FFF2-40B4-BE49-F238E27FC236}">
                <a16:creationId xmlns:a16="http://schemas.microsoft.com/office/drawing/2014/main" id="{297EA56B-64D1-4AB3-9514-D99A1FC62581}"/>
              </a:ext>
            </a:extLst>
          </p:cNvPr>
          <p:cNvSpPr txBox="1"/>
          <p:nvPr/>
        </p:nvSpPr>
        <p:spPr>
          <a:xfrm>
            <a:off x="5646420" y="2979420"/>
            <a:ext cx="914400" cy="914400"/>
          </a:xfrm>
          <a:prstGeom prst="rect">
            <a:avLst/>
          </a:prstGeom>
          <a:no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A6BAE727-6CA6-49D2-80CF-C0D0C4FD7DCD}"/>
              </a:ext>
            </a:extLst>
          </p:cNvPr>
          <p:cNvPicPr>
            <a:picLocks noChangeAspect="1"/>
          </p:cNvPicPr>
          <p:nvPr/>
        </p:nvPicPr>
        <p:blipFill>
          <a:blip r:embed="rId4"/>
          <a:stretch>
            <a:fillRect/>
          </a:stretch>
        </p:blipFill>
        <p:spPr>
          <a:xfrm>
            <a:off x="3575102" y="1597417"/>
            <a:ext cx="2235945" cy="2068751"/>
          </a:xfrm>
          <a:prstGeom prst="rect">
            <a:avLst/>
          </a:prstGeom>
        </p:spPr>
      </p:pic>
      <p:sp>
        <p:nvSpPr>
          <p:cNvPr id="15" name="Arrow: Right 14">
            <a:extLst>
              <a:ext uri="{FF2B5EF4-FFF2-40B4-BE49-F238E27FC236}">
                <a16:creationId xmlns:a16="http://schemas.microsoft.com/office/drawing/2014/main" id="{F08CF353-4CFE-4398-BA47-4391A4E2D1EF}"/>
              </a:ext>
            </a:extLst>
          </p:cNvPr>
          <p:cNvSpPr/>
          <p:nvPr/>
        </p:nvSpPr>
        <p:spPr>
          <a:xfrm>
            <a:off x="1104597" y="2082871"/>
            <a:ext cx="2029852" cy="1097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ADVANCE PAID for contract</a:t>
            </a:r>
          </a:p>
        </p:txBody>
      </p:sp>
      <p:pic>
        <p:nvPicPr>
          <p:cNvPr id="16" name="Picture 6" descr="Image result for agree icon png">
            <a:extLst>
              <a:ext uri="{FF2B5EF4-FFF2-40B4-BE49-F238E27FC236}">
                <a16:creationId xmlns:a16="http://schemas.microsoft.com/office/drawing/2014/main" id="{351CEA3D-2BF1-4C22-A018-3BF344D47F28}"/>
              </a:ext>
            </a:extLst>
          </p:cNvPr>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flipH="1">
            <a:off x="3206059" y="1795123"/>
            <a:ext cx="914399" cy="16892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3AE7CA2C-C08D-44B2-AAAA-40F223B48F72}"/>
              </a:ext>
            </a:extLst>
          </p:cNvPr>
          <p:cNvPicPr>
            <a:picLocks noChangeAspect="1"/>
          </p:cNvPicPr>
          <p:nvPr/>
        </p:nvPicPr>
        <p:blipFill>
          <a:blip r:embed="rId6"/>
          <a:stretch>
            <a:fillRect/>
          </a:stretch>
        </p:blipFill>
        <p:spPr>
          <a:xfrm>
            <a:off x="6779256" y="1597416"/>
            <a:ext cx="2833488" cy="2068751"/>
          </a:xfrm>
          <a:prstGeom prst="rect">
            <a:avLst/>
          </a:prstGeom>
        </p:spPr>
      </p:pic>
      <p:sp>
        <p:nvSpPr>
          <p:cNvPr id="18" name="Arrow: Right 17">
            <a:extLst>
              <a:ext uri="{FF2B5EF4-FFF2-40B4-BE49-F238E27FC236}">
                <a16:creationId xmlns:a16="http://schemas.microsoft.com/office/drawing/2014/main" id="{D2CEFB18-2212-42E1-8134-DA76E70E8264}"/>
              </a:ext>
            </a:extLst>
          </p:cNvPr>
          <p:cNvSpPr/>
          <p:nvPr/>
        </p:nvSpPr>
        <p:spPr>
          <a:xfrm>
            <a:off x="5925843" y="2409864"/>
            <a:ext cx="912508"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3B87620-92E6-4BEC-858B-4E2312C39DAB}"/>
              </a:ext>
            </a:extLst>
          </p:cNvPr>
          <p:cNvPicPr>
            <a:picLocks noChangeAspect="1"/>
          </p:cNvPicPr>
          <p:nvPr/>
        </p:nvPicPr>
        <p:blipFill>
          <a:blip r:embed="rId7"/>
          <a:stretch>
            <a:fillRect/>
          </a:stretch>
        </p:blipFill>
        <p:spPr>
          <a:xfrm>
            <a:off x="10161947" y="2259912"/>
            <a:ext cx="1954933" cy="788036"/>
          </a:xfrm>
          <a:prstGeom prst="rect">
            <a:avLst/>
          </a:prstGeom>
          <a:ln>
            <a:solidFill>
              <a:schemeClr val="tx2"/>
            </a:solidFill>
          </a:ln>
        </p:spPr>
      </p:pic>
      <p:sp>
        <p:nvSpPr>
          <p:cNvPr id="5" name="Arrow: Right 4">
            <a:extLst>
              <a:ext uri="{FF2B5EF4-FFF2-40B4-BE49-F238E27FC236}">
                <a16:creationId xmlns:a16="http://schemas.microsoft.com/office/drawing/2014/main" id="{30887A79-0C22-4E2F-A744-56A7B1D7EBA0}"/>
              </a:ext>
            </a:extLst>
          </p:cNvPr>
          <p:cNvSpPr/>
          <p:nvPr/>
        </p:nvSpPr>
        <p:spPr>
          <a:xfrm>
            <a:off x="9612744" y="2409864"/>
            <a:ext cx="549203"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738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3" y="609600"/>
            <a:ext cx="10837333" cy="1320800"/>
          </a:xfrm>
        </p:spPr>
        <p:txBody>
          <a:bodyPr/>
          <a:lstStyle/>
          <a:p>
            <a:r>
              <a:rPr lang="en-US" sz="3200" b="1" dirty="0">
                <a:solidFill>
                  <a:srgbClr val="FF0000"/>
                </a:solidFill>
                <a:latin typeface="Segoe UI" panose="020B0502040204020203" pitchFamily="34" charset="0"/>
                <a:cs typeface="Segoe UI" panose="020B0502040204020203" pitchFamily="34" charset="0"/>
              </a:rPr>
              <a:t>Treatment of Amount paid as Minimum Commitment</a:t>
            </a:r>
            <a:endParaRPr lang="en-IN" sz="3200" dirty="0"/>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3" y="1470991"/>
            <a:ext cx="11249623" cy="4996070"/>
          </a:xfrm>
        </p:spPr>
        <p:txBody>
          <a:bodyPr>
            <a:normAutofit/>
          </a:bodyPr>
          <a:lstStyle/>
          <a:p>
            <a:pPr marL="0" indent="0">
              <a:buNone/>
            </a:pPr>
            <a:endParaRPr lang="en-US" sz="2533" i="1" dirty="0"/>
          </a:p>
          <a:p>
            <a:endParaRPr lang="en-IN" sz="2000" dirty="0"/>
          </a:p>
          <a:p>
            <a:endParaRPr lang="en-IN" sz="2000" dirty="0"/>
          </a:p>
          <a:p>
            <a:endParaRPr lang="en-IN" sz="2000" dirty="0"/>
          </a:p>
          <a:p>
            <a:endParaRPr lang="en-IN" sz="2000" dirty="0"/>
          </a:p>
          <a:p>
            <a:endParaRPr lang="en-IN" sz="2000" dirty="0"/>
          </a:p>
          <a:p>
            <a:endParaRPr lang="en-IN" sz="2000" dirty="0"/>
          </a:p>
        </p:txBody>
      </p:sp>
      <p:sp>
        <p:nvSpPr>
          <p:cNvPr id="4" name="Frame 3">
            <a:extLst>
              <a:ext uri="{FF2B5EF4-FFF2-40B4-BE49-F238E27FC236}">
                <a16:creationId xmlns:a16="http://schemas.microsoft.com/office/drawing/2014/main" id="{72F0AEB4-F196-4D0D-BB3C-7E71A9D9D120}"/>
              </a:ext>
            </a:extLst>
          </p:cNvPr>
          <p:cNvSpPr/>
          <p:nvPr/>
        </p:nvSpPr>
        <p:spPr>
          <a:xfrm>
            <a:off x="464136" y="560062"/>
            <a:ext cx="1083733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D5B415E5-AA28-4309-ACCB-6AC40F47C1AB}"/>
              </a:ext>
            </a:extLst>
          </p:cNvPr>
          <p:cNvSpPr/>
          <p:nvPr/>
        </p:nvSpPr>
        <p:spPr>
          <a:xfrm>
            <a:off x="2834802" y="1820391"/>
            <a:ext cx="60960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r>
              <a:rPr lang="en-IN" sz="2000" dirty="0"/>
              <a:t>Minimum commitment – not fulfilled due to COVID-19 crises</a:t>
            </a:r>
            <a:endParaRPr lang="en-US" sz="2000" dirty="0"/>
          </a:p>
        </p:txBody>
      </p:sp>
      <p:sp>
        <p:nvSpPr>
          <p:cNvPr id="6" name="Arrow: Down 5">
            <a:extLst>
              <a:ext uri="{FF2B5EF4-FFF2-40B4-BE49-F238E27FC236}">
                <a16:creationId xmlns:a16="http://schemas.microsoft.com/office/drawing/2014/main" id="{8687B4B7-E1F5-44D5-A730-B1AEC5B726B5}"/>
              </a:ext>
            </a:extLst>
          </p:cNvPr>
          <p:cNvSpPr/>
          <p:nvPr/>
        </p:nvSpPr>
        <p:spPr>
          <a:xfrm>
            <a:off x="5212768" y="2675598"/>
            <a:ext cx="1249680" cy="1173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3FEBAA-817A-45F0-BA59-DF32020A1E24}"/>
              </a:ext>
            </a:extLst>
          </p:cNvPr>
          <p:cNvSpPr/>
          <p:nvPr/>
        </p:nvSpPr>
        <p:spPr>
          <a:xfrm>
            <a:off x="2987202" y="3868059"/>
            <a:ext cx="60960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r>
              <a:rPr lang="en-IN" sz="2400" dirty="0"/>
              <a:t>Charges – levied or waived?</a:t>
            </a:r>
            <a:endParaRPr lang="en-US" sz="2400" dirty="0"/>
          </a:p>
        </p:txBody>
      </p:sp>
      <p:sp>
        <p:nvSpPr>
          <p:cNvPr id="8" name="Rectangle 7">
            <a:extLst>
              <a:ext uri="{FF2B5EF4-FFF2-40B4-BE49-F238E27FC236}">
                <a16:creationId xmlns:a16="http://schemas.microsoft.com/office/drawing/2014/main" id="{987EF3EF-5133-4CC6-9EC8-75CB6CAEDAF8}"/>
              </a:ext>
            </a:extLst>
          </p:cNvPr>
          <p:cNvSpPr/>
          <p:nvPr/>
        </p:nvSpPr>
        <p:spPr>
          <a:xfrm>
            <a:off x="2987202" y="5387008"/>
            <a:ext cx="2240280" cy="1281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75000"/>
                  </a:schemeClr>
                </a:solidFill>
              </a:rPr>
              <a:t>GST ?</a:t>
            </a:r>
          </a:p>
        </p:txBody>
      </p:sp>
      <p:sp>
        <p:nvSpPr>
          <p:cNvPr id="9" name="Rectangle 8">
            <a:extLst>
              <a:ext uri="{FF2B5EF4-FFF2-40B4-BE49-F238E27FC236}">
                <a16:creationId xmlns:a16="http://schemas.microsoft.com/office/drawing/2014/main" id="{AE00DD62-BFC8-4985-9FFC-D5265FA51562}"/>
              </a:ext>
            </a:extLst>
          </p:cNvPr>
          <p:cNvSpPr/>
          <p:nvPr/>
        </p:nvSpPr>
        <p:spPr>
          <a:xfrm>
            <a:off x="6035202" y="5424970"/>
            <a:ext cx="3552091" cy="1281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75000"/>
                  </a:schemeClr>
                </a:solidFill>
              </a:rPr>
              <a:t>Nature of supply? same as main supply or a separate service</a:t>
            </a:r>
          </a:p>
        </p:txBody>
      </p:sp>
      <p:cxnSp>
        <p:nvCxnSpPr>
          <p:cNvPr id="11" name="Straight Arrow Connector 10">
            <a:extLst>
              <a:ext uri="{FF2B5EF4-FFF2-40B4-BE49-F238E27FC236}">
                <a16:creationId xmlns:a16="http://schemas.microsoft.com/office/drawing/2014/main" id="{8A025B97-345B-4B94-A70F-741114BD37A1}"/>
              </a:ext>
            </a:extLst>
          </p:cNvPr>
          <p:cNvCxnSpPr>
            <a:stCxn id="7" idx="2"/>
            <a:endCxn id="8" idx="0"/>
          </p:cNvCxnSpPr>
          <p:nvPr/>
        </p:nvCxnSpPr>
        <p:spPr>
          <a:xfrm flipH="1">
            <a:off x="4107342" y="4329724"/>
            <a:ext cx="1927860" cy="10572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8B4FCF3C-9E16-4F09-83BE-BF325AF257A1}"/>
              </a:ext>
            </a:extLst>
          </p:cNvPr>
          <p:cNvCxnSpPr>
            <a:cxnSpLocks/>
          </p:cNvCxnSpPr>
          <p:nvPr/>
        </p:nvCxnSpPr>
        <p:spPr>
          <a:xfrm>
            <a:off x="6096243" y="4348705"/>
            <a:ext cx="1500978" cy="10572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27480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46405-6F15-444F-A789-AAB2F42ECC80}"/>
              </a:ext>
            </a:extLst>
          </p:cNvPr>
          <p:cNvSpPr>
            <a:spLocks noGrp="1"/>
          </p:cNvSpPr>
          <p:nvPr>
            <p:ph type="title"/>
          </p:nvPr>
        </p:nvSpPr>
        <p:spPr>
          <a:xfrm>
            <a:off x="677334" y="609600"/>
            <a:ext cx="9624906" cy="1320800"/>
          </a:xfrm>
        </p:spPr>
        <p:txBody>
          <a:bodyPr/>
          <a:lstStyle/>
          <a:p>
            <a:r>
              <a:rPr lang="en-US" b="1" dirty="0">
                <a:solidFill>
                  <a:srgbClr val="FF0000"/>
                </a:solidFill>
                <a:latin typeface="Segoe UI" panose="020B0502040204020203" pitchFamily="34" charset="0"/>
                <a:cs typeface="Segoe UI" panose="020B0502040204020203" pitchFamily="34" charset="0"/>
              </a:rPr>
              <a:t>Treatment of Amount paid as Minimum Commitment</a:t>
            </a:r>
            <a:endParaRPr lang="en-US" dirty="0"/>
          </a:p>
        </p:txBody>
      </p:sp>
      <p:sp>
        <p:nvSpPr>
          <p:cNvPr id="3" name="Content Placeholder 2">
            <a:extLst>
              <a:ext uri="{FF2B5EF4-FFF2-40B4-BE49-F238E27FC236}">
                <a16:creationId xmlns:a16="http://schemas.microsoft.com/office/drawing/2014/main" id="{CA418472-BCC4-4FA7-AB90-DF242ACED961}"/>
              </a:ext>
            </a:extLst>
          </p:cNvPr>
          <p:cNvSpPr>
            <a:spLocks noGrp="1"/>
          </p:cNvSpPr>
          <p:nvPr>
            <p:ph idx="1"/>
          </p:nvPr>
        </p:nvSpPr>
        <p:spPr>
          <a:xfrm>
            <a:off x="677334" y="2160589"/>
            <a:ext cx="10563480" cy="3880773"/>
          </a:xfrm>
        </p:spPr>
        <p:txBody>
          <a:bodyPr/>
          <a:lstStyle/>
          <a:p>
            <a:r>
              <a:rPr lang="en-US" sz="2800" dirty="0"/>
              <a:t>Minimum goods to be lifted for a price benefit</a:t>
            </a:r>
          </a:p>
          <a:p>
            <a:endParaRPr lang="en-US" sz="2800" dirty="0"/>
          </a:p>
          <a:p>
            <a:r>
              <a:rPr lang="en-US" sz="2800" dirty="0"/>
              <a:t>Minimum take or pay obligations</a:t>
            </a:r>
          </a:p>
          <a:p>
            <a:endParaRPr lang="en-US" sz="2800" dirty="0"/>
          </a:p>
          <a:p>
            <a:r>
              <a:rPr lang="en-US" sz="2800" dirty="0"/>
              <a:t>Minimum commitment of bookings of room/tickets by travel agents to hotel/airlines</a:t>
            </a:r>
          </a:p>
          <a:p>
            <a:endParaRPr lang="en-US" sz="2800" dirty="0"/>
          </a:p>
          <a:p>
            <a:endParaRPr lang="en-US" sz="2800" dirty="0"/>
          </a:p>
          <a:p>
            <a:endParaRPr lang="en-US" sz="2800" dirty="0"/>
          </a:p>
          <a:p>
            <a:endParaRPr lang="en-US" sz="2800" dirty="0"/>
          </a:p>
          <a:p>
            <a:endParaRPr lang="en-US" dirty="0"/>
          </a:p>
          <a:p>
            <a:endParaRPr lang="en-US" dirty="0"/>
          </a:p>
        </p:txBody>
      </p:sp>
      <p:sp>
        <p:nvSpPr>
          <p:cNvPr id="4" name="Frame 3">
            <a:extLst>
              <a:ext uri="{FF2B5EF4-FFF2-40B4-BE49-F238E27FC236}">
                <a16:creationId xmlns:a16="http://schemas.microsoft.com/office/drawing/2014/main" id="{0F250409-349E-481A-A88C-BC72E73633AC}"/>
              </a:ext>
            </a:extLst>
          </p:cNvPr>
          <p:cNvSpPr/>
          <p:nvPr/>
        </p:nvSpPr>
        <p:spPr>
          <a:xfrm>
            <a:off x="403481" y="378372"/>
            <a:ext cx="10175181" cy="155202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046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urved Down 4">
            <a:extLst>
              <a:ext uri="{FF2B5EF4-FFF2-40B4-BE49-F238E27FC236}">
                <a16:creationId xmlns:a16="http://schemas.microsoft.com/office/drawing/2014/main" id="{405B0B3C-C783-4802-A505-0CAF2570C318}"/>
              </a:ext>
            </a:extLst>
          </p:cNvPr>
          <p:cNvSpPr/>
          <p:nvPr/>
        </p:nvSpPr>
        <p:spPr>
          <a:xfrm rot="10800000">
            <a:off x="6037638" y="2984250"/>
            <a:ext cx="2589558" cy="914400"/>
          </a:xfrm>
          <a:prstGeom prst="curved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3" y="609600"/>
            <a:ext cx="10837333" cy="1320800"/>
          </a:xfrm>
        </p:spPr>
        <p:txBody>
          <a:bodyPr/>
          <a:lstStyle/>
          <a:p>
            <a:r>
              <a:rPr lang="en-US" sz="3200" b="1" dirty="0">
                <a:solidFill>
                  <a:srgbClr val="FF0000"/>
                </a:solidFill>
                <a:latin typeface="Segoe UI" panose="020B0502040204020203" pitchFamily="34" charset="0"/>
                <a:cs typeface="Segoe UI" panose="020B0502040204020203" pitchFamily="34" charset="0"/>
              </a:rPr>
              <a:t>Extra Cost incurred by buyer (contd.)</a:t>
            </a:r>
            <a:endParaRPr lang="en-IN" sz="3200" dirty="0"/>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3" y="1470991"/>
            <a:ext cx="11249623" cy="4996070"/>
          </a:xfrm>
        </p:spPr>
        <p:txBody>
          <a:bodyPr>
            <a:normAutofit/>
          </a:bodyPr>
          <a:lstStyle/>
          <a:p>
            <a:pPr marL="0" indent="0">
              <a:buNone/>
            </a:pPr>
            <a:endParaRPr lang="en-US" sz="2533" i="1" dirty="0"/>
          </a:p>
          <a:p>
            <a:endParaRPr lang="en-IN" sz="2000" dirty="0"/>
          </a:p>
          <a:p>
            <a:endParaRPr lang="en-IN" sz="2000" dirty="0"/>
          </a:p>
        </p:txBody>
      </p:sp>
      <p:sp>
        <p:nvSpPr>
          <p:cNvPr id="4" name="Frame 3">
            <a:extLst>
              <a:ext uri="{FF2B5EF4-FFF2-40B4-BE49-F238E27FC236}">
                <a16:creationId xmlns:a16="http://schemas.microsoft.com/office/drawing/2014/main" id="{72F0AEB4-F196-4D0D-BB3C-7E71A9D9D120}"/>
              </a:ext>
            </a:extLst>
          </p:cNvPr>
          <p:cNvSpPr/>
          <p:nvPr/>
        </p:nvSpPr>
        <p:spPr>
          <a:xfrm>
            <a:off x="464137" y="560062"/>
            <a:ext cx="7470042"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Graphic 5" descr="Truck">
            <a:extLst>
              <a:ext uri="{FF2B5EF4-FFF2-40B4-BE49-F238E27FC236}">
                <a16:creationId xmlns:a16="http://schemas.microsoft.com/office/drawing/2014/main" id="{1E6135A0-E08E-4C81-AF9A-E91C62D229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58326" y="1930399"/>
            <a:ext cx="2030808" cy="1498599"/>
          </a:xfrm>
          <a:prstGeom prst="rect">
            <a:avLst/>
          </a:prstGeom>
        </p:spPr>
      </p:pic>
      <p:pic>
        <p:nvPicPr>
          <p:cNvPr id="8" name="Graphic 7" descr="Man">
            <a:extLst>
              <a:ext uri="{FF2B5EF4-FFF2-40B4-BE49-F238E27FC236}">
                <a16:creationId xmlns:a16="http://schemas.microsoft.com/office/drawing/2014/main" id="{0CF8C1ED-9970-40AC-B986-EE150FB9F4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136" y="1831390"/>
            <a:ext cx="1814829" cy="1597609"/>
          </a:xfrm>
          <a:prstGeom prst="rect">
            <a:avLst/>
          </a:prstGeom>
        </p:spPr>
      </p:pic>
      <p:pic>
        <p:nvPicPr>
          <p:cNvPr id="10" name="Graphic 9" descr="Confused person">
            <a:extLst>
              <a:ext uri="{FF2B5EF4-FFF2-40B4-BE49-F238E27FC236}">
                <a16:creationId xmlns:a16="http://schemas.microsoft.com/office/drawing/2014/main" id="{6FC654F1-AC5D-48AC-AFF0-7A0B2EF0F6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11114" y="1689893"/>
            <a:ext cx="1296461" cy="1597608"/>
          </a:xfrm>
          <a:prstGeom prst="rect">
            <a:avLst/>
          </a:prstGeom>
        </p:spPr>
      </p:pic>
      <p:sp>
        <p:nvSpPr>
          <p:cNvPr id="12" name="TextBox 11">
            <a:extLst>
              <a:ext uri="{FF2B5EF4-FFF2-40B4-BE49-F238E27FC236}">
                <a16:creationId xmlns:a16="http://schemas.microsoft.com/office/drawing/2014/main" id="{E1CD3A39-F726-4346-86C7-7BA14B94D291}"/>
              </a:ext>
            </a:extLst>
          </p:cNvPr>
          <p:cNvSpPr txBox="1"/>
          <p:nvPr/>
        </p:nvSpPr>
        <p:spPr>
          <a:xfrm>
            <a:off x="155337" y="3512308"/>
            <a:ext cx="269418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Supplier X- Maharashtra</a:t>
            </a:r>
          </a:p>
          <a:p>
            <a:endParaRPr lang="en-US" dirty="0"/>
          </a:p>
          <a:p>
            <a:r>
              <a:rPr lang="en-US" dirty="0"/>
              <a:t>Contract on FOR basis-</a:t>
            </a:r>
          </a:p>
          <a:p>
            <a:r>
              <a:rPr lang="en-US" dirty="0"/>
              <a:t>Goods to be delivered to Haryana</a:t>
            </a:r>
          </a:p>
          <a:p>
            <a:endParaRPr lang="en-US" dirty="0"/>
          </a:p>
        </p:txBody>
      </p:sp>
      <p:sp>
        <p:nvSpPr>
          <p:cNvPr id="16" name="Arrow: Right 15">
            <a:extLst>
              <a:ext uri="{FF2B5EF4-FFF2-40B4-BE49-F238E27FC236}">
                <a16:creationId xmlns:a16="http://schemas.microsoft.com/office/drawing/2014/main" id="{5870847C-6A68-4D8C-A115-9A72D8D10174}"/>
              </a:ext>
            </a:extLst>
          </p:cNvPr>
          <p:cNvSpPr/>
          <p:nvPr/>
        </p:nvSpPr>
        <p:spPr>
          <a:xfrm>
            <a:off x="2025748" y="2474622"/>
            <a:ext cx="1132577" cy="317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4CF5F716-920A-4DA0-8391-3818557CF577}"/>
              </a:ext>
            </a:extLst>
          </p:cNvPr>
          <p:cNvSpPr/>
          <p:nvPr/>
        </p:nvSpPr>
        <p:spPr>
          <a:xfrm>
            <a:off x="6045224" y="2441045"/>
            <a:ext cx="2635348"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CCD6D51-7B26-43B1-8990-E98A3D8D6B2D}"/>
              </a:ext>
            </a:extLst>
          </p:cNvPr>
          <p:cNvSpPr txBox="1"/>
          <p:nvPr/>
        </p:nvSpPr>
        <p:spPr>
          <a:xfrm>
            <a:off x="3981157" y="3507813"/>
            <a:ext cx="217543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Truck Stuck on the way- Goods could not be delivered to customer in Haryana</a:t>
            </a:r>
          </a:p>
        </p:txBody>
      </p:sp>
      <p:sp>
        <p:nvSpPr>
          <p:cNvPr id="19" name="TextBox 18">
            <a:extLst>
              <a:ext uri="{FF2B5EF4-FFF2-40B4-BE49-F238E27FC236}">
                <a16:creationId xmlns:a16="http://schemas.microsoft.com/office/drawing/2014/main" id="{EA21B9E3-15E8-45B5-AAC5-386554F321DB}"/>
              </a:ext>
            </a:extLst>
          </p:cNvPr>
          <p:cNvSpPr txBox="1"/>
          <p:nvPr/>
        </p:nvSpPr>
        <p:spPr>
          <a:xfrm>
            <a:off x="7718930" y="3506403"/>
            <a:ext cx="2694189"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Recipient Y - Haryana</a:t>
            </a:r>
          </a:p>
          <a:p>
            <a:endParaRPr lang="en-US" dirty="0"/>
          </a:p>
          <a:p>
            <a:r>
              <a:rPr lang="en-US" dirty="0"/>
              <a:t>Y incurs transportation cost and transports goods to its premises</a:t>
            </a:r>
          </a:p>
        </p:txBody>
      </p:sp>
      <p:pic>
        <p:nvPicPr>
          <p:cNvPr id="24" name="Graphic 23" descr="Close">
            <a:extLst>
              <a:ext uri="{FF2B5EF4-FFF2-40B4-BE49-F238E27FC236}">
                <a16:creationId xmlns:a16="http://schemas.microsoft.com/office/drawing/2014/main" id="{6FC8D230-3629-4678-A20C-87516BFC7E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5963" y="2200302"/>
            <a:ext cx="914400" cy="914400"/>
          </a:xfrm>
          <a:prstGeom prst="rect">
            <a:avLst/>
          </a:prstGeom>
        </p:spPr>
      </p:pic>
      <p:pic>
        <p:nvPicPr>
          <p:cNvPr id="26" name="Graphic 25" descr="Traffic light">
            <a:extLst>
              <a:ext uri="{FF2B5EF4-FFF2-40B4-BE49-F238E27FC236}">
                <a16:creationId xmlns:a16="http://schemas.microsoft.com/office/drawing/2014/main" id="{7BE2E516-2EC3-45A2-AD79-2A7DAA6350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68873" y="1847053"/>
            <a:ext cx="914400" cy="1320799"/>
          </a:xfrm>
          <a:prstGeom prst="rect">
            <a:avLst/>
          </a:prstGeom>
        </p:spPr>
      </p:pic>
    </p:spTree>
    <p:extLst>
      <p:ext uri="{BB962C8B-B14F-4D97-AF65-F5344CB8AC3E}">
        <p14:creationId xmlns:p14="http://schemas.microsoft.com/office/powerpoint/2010/main" val="4088269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urved Down 4">
            <a:extLst>
              <a:ext uri="{FF2B5EF4-FFF2-40B4-BE49-F238E27FC236}">
                <a16:creationId xmlns:a16="http://schemas.microsoft.com/office/drawing/2014/main" id="{405B0B3C-C783-4802-A505-0CAF2570C318}"/>
              </a:ext>
            </a:extLst>
          </p:cNvPr>
          <p:cNvSpPr/>
          <p:nvPr/>
        </p:nvSpPr>
        <p:spPr>
          <a:xfrm rot="10800000">
            <a:off x="6037638" y="2984250"/>
            <a:ext cx="2589558" cy="914400"/>
          </a:xfrm>
          <a:prstGeom prst="curved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3" y="609600"/>
            <a:ext cx="10837333" cy="1320800"/>
          </a:xfrm>
        </p:spPr>
        <p:txBody>
          <a:bodyPr/>
          <a:lstStyle/>
          <a:p>
            <a:r>
              <a:rPr lang="en-US" sz="3200" b="1" dirty="0">
                <a:solidFill>
                  <a:srgbClr val="FF0000"/>
                </a:solidFill>
                <a:latin typeface="Segoe UI" panose="020B0502040204020203" pitchFamily="34" charset="0"/>
                <a:cs typeface="Segoe UI" panose="020B0502040204020203" pitchFamily="34" charset="0"/>
              </a:rPr>
              <a:t>Extra Cost incurred by buyer</a:t>
            </a:r>
            <a:endParaRPr lang="en-IN" sz="3200" dirty="0"/>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3" y="1470991"/>
            <a:ext cx="11249623" cy="4996070"/>
          </a:xfrm>
        </p:spPr>
        <p:txBody>
          <a:bodyPr>
            <a:normAutofit/>
          </a:bodyPr>
          <a:lstStyle/>
          <a:p>
            <a:pPr marL="0" indent="0">
              <a:buNone/>
            </a:pPr>
            <a:endParaRPr lang="en-US" sz="2533" i="1" dirty="0"/>
          </a:p>
          <a:p>
            <a:endParaRPr lang="en-IN" sz="2000" dirty="0"/>
          </a:p>
          <a:p>
            <a:endParaRPr lang="en-IN" sz="2000" dirty="0"/>
          </a:p>
        </p:txBody>
      </p:sp>
      <p:sp>
        <p:nvSpPr>
          <p:cNvPr id="4" name="Frame 3">
            <a:extLst>
              <a:ext uri="{FF2B5EF4-FFF2-40B4-BE49-F238E27FC236}">
                <a16:creationId xmlns:a16="http://schemas.microsoft.com/office/drawing/2014/main" id="{72F0AEB4-F196-4D0D-BB3C-7E71A9D9D120}"/>
              </a:ext>
            </a:extLst>
          </p:cNvPr>
          <p:cNvSpPr/>
          <p:nvPr/>
        </p:nvSpPr>
        <p:spPr>
          <a:xfrm>
            <a:off x="464137" y="560062"/>
            <a:ext cx="7470042"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Graphic 5" descr="Truck">
            <a:extLst>
              <a:ext uri="{FF2B5EF4-FFF2-40B4-BE49-F238E27FC236}">
                <a16:creationId xmlns:a16="http://schemas.microsoft.com/office/drawing/2014/main" id="{1E6135A0-E08E-4C81-AF9A-E91C62D229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58326" y="1930399"/>
            <a:ext cx="2030808" cy="1498599"/>
          </a:xfrm>
          <a:prstGeom prst="rect">
            <a:avLst/>
          </a:prstGeom>
        </p:spPr>
      </p:pic>
      <p:pic>
        <p:nvPicPr>
          <p:cNvPr id="8" name="Graphic 7" descr="Man">
            <a:extLst>
              <a:ext uri="{FF2B5EF4-FFF2-40B4-BE49-F238E27FC236}">
                <a16:creationId xmlns:a16="http://schemas.microsoft.com/office/drawing/2014/main" id="{0CF8C1ED-9970-40AC-B986-EE150FB9F4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136" y="1831390"/>
            <a:ext cx="1814829" cy="1597609"/>
          </a:xfrm>
          <a:prstGeom prst="rect">
            <a:avLst/>
          </a:prstGeom>
        </p:spPr>
      </p:pic>
      <p:pic>
        <p:nvPicPr>
          <p:cNvPr id="10" name="Graphic 9" descr="Confused person">
            <a:extLst>
              <a:ext uri="{FF2B5EF4-FFF2-40B4-BE49-F238E27FC236}">
                <a16:creationId xmlns:a16="http://schemas.microsoft.com/office/drawing/2014/main" id="{6FC654F1-AC5D-48AC-AFF0-7A0B2EF0F6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11114" y="1689893"/>
            <a:ext cx="1296461" cy="1597608"/>
          </a:xfrm>
          <a:prstGeom prst="rect">
            <a:avLst/>
          </a:prstGeom>
        </p:spPr>
      </p:pic>
      <p:sp>
        <p:nvSpPr>
          <p:cNvPr id="16" name="Arrow: Right 15">
            <a:extLst>
              <a:ext uri="{FF2B5EF4-FFF2-40B4-BE49-F238E27FC236}">
                <a16:creationId xmlns:a16="http://schemas.microsoft.com/office/drawing/2014/main" id="{5870847C-6A68-4D8C-A115-9A72D8D10174}"/>
              </a:ext>
            </a:extLst>
          </p:cNvPr>
          <p:cNvSpPr/>
          <p:nvPr/>
        </p:nvSpPr>
        <p:spPr>
          <a:xfrm>
            <a:off x="2025748" y="2474622"/>
            <a:ext cx="1132577" cy="317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4CF5F716-920A-4DA0-8391-3818557CF577}"/>
              </a:ext>
            </a:extLst>
          </p:cNvPr>
          <p:cNvSpPr/>
          <p:nvPr/>
        </p:nvSpPr>
        <p:spPr>
          <a:xfrm>
            <a:off x="6045224" y="2441045"/>
            <a:ext cx="2635348"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884D395-EC7F-4FC2-A3FB-6877B51AE415}"/>
              </a:ext>
            </a:extLst>
          </p:cNvPr>
          <p:cNvSpPr txBox="1"/>
          <p:nvPr/>
        </p:nvSpPr>
        <p:spPr>
          <a:xfrm>
            <a:off x="677333" y="4158637"/>
            <a:ext cx="4626187" cy="2215991"/>
          </a:xfrm>
          <a:prstGeom prst="rect">
            <a:avLst/>
          </a:prstGeom>
          <a:solidFill>
            <a:schemeClr val="bg2">
              <a:lumMod val="90000"/>
            </a:schemeClr>
          </a:solidFill>
        </p:spPr>
        <p:txBody>
          <a:bodyPr wrap="square" rtlCol="0">
            <a:spAutoFit/>
          </a:bodyPr>
          <a:lstStyle/>
          <a:p>
            <a:pPr marL="285750" indent="-285750">
              <a:buFont typeface="Arial" panose="020B0604020202020204" pitchFamily="34" charset="0"/>
              <a:buChar char="•"/>
            </a:pPr>
            <a:r>
              <a:rPr lang="en-US" sz="2400" dirty="0"/>
              <a:t>Cost incurred by Y – Price change?</a:t>
            </a:r>
          </a:p>
          <a:p>
            <a:pPr marL="285750" indent="-285750">
              <a:buFont typeface="Arial" panose="020B0604020202020204" pitchFamily="34" charset="0"/>
              <a:buChar char="•"/>
            </a:pPr>
            <a:r>
              <a:rPr lang="en-US" sz="2400" dirty="0"/>
              <a:t>GST credit note ? Reduction in taxable value of services?</a:t>
            </a:r>
          </a:p>
          <a:p>
            <a:pPr marL="285750" indent="-285750">
              <a:buFont typeface="Arial" panose="020B0604020202020204" pitchFamily="34" charset="0"/>
              <a:buChar char="•"/>
            </a:pPr>
            <a:r>
              <a:rPr lang="en-US" sz="2400" dirty="0"/>
              <a:t>Place of supply – any change?</a:t>
            </a:r>
          </a:p>
          <a:p>
            <a:pPr marL="285750" indent="-285750">
              <a:buFont typeface="Arial" panose="020B0604020202020204" pitchFamily="34" charset="0"/>
              <a:buChar char="•"/>
            </a:pPr>
            <a:endParaRPr lang="en-US" dirty="0"/>
          </a:p>
        </p:txBody>
      </p:sp>
      <p:pic>
        <p:nvPicPr>
          <p:cNvPr id="24" name="Graphic 23" descr="Close">
            <a:extLst>
              <a:ext uri="{FF2B5EF4-FFF2-40B4-BE49-F238E27FC236}">
                <a16:creationId xmlns:a16="http://schemas.microsoft.com/office/drawing/2014/main" id="{6FC8D230-3629-4678-A20C-87516BFC7E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5963" y="2200302"/>
            <a:ext cx="914400" cy="914400"/>
          </a:xfrm>
          <a:prstGeom prst="rect">
            <a:avLst/>
          </a:prstGeom>
        </p:spPr>
      </p:pic>
      <p:pic>
        <p:nvPicPr>
          <p:cNvPr id="26" name="Graphic 25" descr="Traffic light">
            <a:extLst>
              <a:ext uri="{FF2B5EF4-FFF2-40B4-BE49-F238E27FC236}">
                <a16:creationId xmlns:a16="http://schemas.microsoft.com/office/drawing/2014/main" id="{7BE2E516-2EC3-45A2-AD79-2A7DAA6350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68873" y="1847053"/>
            <a:ext cx="914400" cy="1320799"/>
          </a:xfrm>
          <a:prstGeom prst="rect">
            <a:avLst/>
          </a:prstGeom>
        </p:spPr>
      </p:pic>
      <p:sp>
        <p:nvSpPr>
          <p:cNvPr id="21" name="TextBox 20">
            <a:extLst>
              <a:ext uri="{FF2B5EF4-FFF2-40B4-BE49-F238E27FC236}">
                <a16:creationId xmlns:a16="http://schemas.microsoft.com/office/drawing/2014/main" id="{3282E5DF-6E54-4A3B-B7F3-38A4236F964B}"/>
              </a:ext>
            </a:extLst>
          </p:cNvPr>
          <p:cNvSpPr txBox="1"/>
          <p:nvPr/>
        </p:nvSpPr>
        <p:spPr>
          <a:xfrm>
            <a:off x="6045224" y="4158737"/>
            <a:ext cx="4942816" cy="2185214"/>
          </a:xfrm>
          <a:prstGeom prst="rect">
            <a:avLst/>
          </a:prstGeom>
          <a:solidFill>
            <a:schemeClr val="bg2">
              <a:lumMod val="90000"/>
            </a:schemeClr>
          </a:solidFill>
        </p:spPr>
        <p:txBody>
          <a:bodyPr wrap="square" rtlCol="0">
            <a:spAutoFit/>
          </a:bodyPr>
          <a:lstStyle/>
          <a:p>
            <a:pPr marL="285750" indent="-285750">
              <a:buFont typeface="Arial" panose="020B0604020202020204" pitchFamily="34" charset="0"/>
              <a:buChar char="•"/>
            </a:pPr>
            <a:r>
              <a:rPr lang="en-US" sz="3200" dirty="0"/>
              <a:t>A separate supply – nature of supply?</a:t>
            </a:r>
          </a:p>
          <a:p>
            <a:pPr marL="285750" indent="-285750">
              <a:buFont typeface="Arial" panose="020B0604020202020204" pitchFamily="34" charset="0"/>
              <a:buChar char="•"/>
            </a:pPr>
            <a:r>
              <a:rPr lang="en-US" sz="2400" dirty="0"/>
              <a:t>Transportation by road other than by GTA- Exempt supply – Reversal of ITC</a:t>
            </a:r>
            <a:endParaRPr lang="en-US" dirty="0"/>
          </a:p>
        </p:txBody>
      </p:sp>
    </p:spTree>
    <p:extLst>
      <p:ext uri="{BB962C8B-B14F-4D97-AF65-F5344CB8AC3E}">
        <p14:creationId xmlns:p14="http://schemas.microsoft.com/office/powerpoint/2010/main" val="4117507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p:txBody>
          <a:bodyPr/>
          <a:lstStyle/>
          <a:p>
            <a:r>
              <a:rPr lang="en-IN" sz="3200" b="1" dirty="0">
                <a:solidFill>
                  <a:srgbClr val="FF0000"/>
                </a:solidFill>
                <a:latin typeface="Segoe UI" panose="020B0502040204020203" pitchFamily="34" charset="0"/>
                <a:cs typeface="Segoe UI" panose="020B0502040204020203" pitchFamily="34" charset="0"/>
              </a:rPr>
              <a:t>Sponsorship Services for events</a:t>
            </a:r>
          </a:p>
        </p:txBody>
      </p:sp>
      <p:sp>
        <p:nvSpPr>
          <p:cNvPr id="4" name="Frame 3">
            <a:extLst>
              <a:ext uri="{FF2B5EF4-FFF2-40B4-BE49-F238E27FC236}">
                <a16:creationId xmlns:a16="http://schemas.microsoft.com/office/drawing/2014/main" id="{8058966D-4BDA-41F2-B016-14ED6F842049}"/>
              </a:ext>
            </a:extLst>
          </p:cNvPr>
          <p:cNvSpPr/>
          <p:nvPr/>
        </p:nvSpPr>
        <p:spPr>
          <a:xfrm>
            <a:off x="464136" y="560062"/>
            <a:ext cx="795099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021E1A9D-A2CA-468C-8F0B-3FE59BD76EB1}"/>
              </a:ext>
            </a:extLst>
          </p:cNvPr>
          <p:cNvSpPr/>
          <p:nvPr/>
        </p:nvSpPr>
        <p:spPr>
          <a:xfrm>
            <a:off x="814227" y="3089249"/>
            <a:ext cx="1991648" cy="1512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TAX PAID TO GOVERNMENT BY RECIPIENT</a:t>
            </a:r>
            <a:endParaRPr lang="en-US" b="1" dirty="0">
              <a:solidFill>
                <a:schemeClr val="tx1"/>
              </a:solidFill>
            </a:endParaRPr>
          </a:p>
        </p:txBody>
      </p:sp>
      <p:sp>
        <p:nvSpPr>
          <p:cNvPr id="9" name="Rectangle 8">
            <a:extLst>
              <a:ext uri="{FF2B5EF4-FFF2-40B4-BE49-F238E27FC236}">
                <a16:creationId xmlns:a16="http://schemas.microsoft.com/office/drawing/2014/main" id="{FD210BB3-6AAC-4B4C-8A6C-B7B5D4111F5C}"/>
              </a:ext>
            </a:extLst>
          </p:cNvPr>
          <p:cNvSpPr/>
          <p:nvPr/>
        </p:nvSpPr>
        <p:spPr>
          <a:xfrm>
            <a:off x="6466714" y="4457478"/>
            <a:ext cx="2578687" cy="1130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TAX PAID TO SUPPLIER FORFEITED</a:t>
            </a:r>
          </a:p>
        </p:txBody>
      </p:sp>
      <p:sp>
        <p:nvSpPr>
          <p:cNvPr id="10" name="Thought Bubble: Cloud 9">
            <a:extLst>
              <a:ext uri="{FF2B5EF4-FFF2-40B4-BE49-F238E27FC236}">
                <a16:creationId xmlns:a16="http://schemas.microsoft.com/office/drawing/2014/main" id="{1B652C9D-A920-4D2E-9A18-DA837EAD2A18}"/>
              </a:ext>
            </a:extLst>
          </p:cNvPr>
          <p:cNvSpPr/>
          <p:nvPr/>
        </p:nvSpPr>
        <p:spPr>
          <a:xfrm>
            <a:off x="2213398" y="4006230"/>
            <a:ext cx="3647584" cy="1320799"/>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tx1"/>
                </a:solidFill>
              </a:rPr>
              <a:t>Whether GST credit Note under Section 34 can be issued?</a:t>
            </a:r>
            <a:endParaRPr lang="en-US" dirty="0"/>
          </a:p>
        </p:txBody>
      </p:sp>
      <p:sp>
        <p:nvSpPr>
          <p:cNvPr id="13" name="Content Placeholder 12">
            <a:extLst>
              <a:ext uri="{FF2B5EF4-FFF2-40B4-BE49-F238E27FC236}">
                <a16:creationId xmlns:a16="http://schemas.microsoft.com/office/drawing/2014/main" id="{2706631E-1FD6-404D-8BB6-5E2829C4B068}"/>
              </a:ext>
            </a:extLst>
          </p:cNvPr>
          <p:cNvSpPr>
            <a:spLocks noGrp="1"/>
          </p:cNvSpPr>
          <p:nvPr>
            <p:ph sz="quarter" idx="1"/>
          </p:nvPr>
        </p:nvSpPr>
        <p:spPr>
          <a:xfrm>
            <a:off x="7721581" y="2557746"/>
            <a:ext cx="3581629" cy="177355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ctr">
              <a:buNone/>
            </a:pPr>
            <a:r>
              <a:rPr lang="en-US" sz="2000" dirty="0">
                <a:solidFill>
                  <a:schemeClr val="tx1"/>
                </a:solidFill>
              </a:rPr>
              <a:t>No event – no sponsorship- change in nature of supply</a:t>
            </a:r>
            <a:endParaRPr lang="en-US" sz="2000" dirty="0"/>
          </a:p>
        </p:txBody>
      </p:sp>
      <p:sp>
        <p:nvSpPr>
          <p:cNvPr id="15" name="Thought Bubble: Cloud 14">
            <a:extLst>
              <a:ext uri="{FF2B5EF4-FFF2-40B4-BE49-F238E27FC236}">
                <a16:creationId xmlns:a16="http://schemas.microsoft.com/office/drawing/2014/main" id="{55502DB4-3A3D-4636-BAD3-F7B21F942B20}"/>
              </a:ext>
            </a:extLst>
          </p:cNvPr>
          <p:cNvSpPr/>
          <p:nvPr/>
        </p:nvSpPr>
        <p:spPr>
          <a:xfrm>
            <a:off x="199987" y="4382965"/>
            <a:ext cx="2431722" cy="1320799"/>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Can refund be claimed?</a:t>
            </a:r>
            <a:endParaRPr lang="en-US" dirty="0"/>
          </a:p>
        </p:txBody>
      </p:sp>
      <p:sp>
        <p:nvSpPr>
          <p:cNvPr id="16" name="TextBox 15">
            <a:extLst>
              <a:ext uri="{FF2B5EF4-FFF2-40B4-BE49-F238E27FC236}">
                <a16:creationId xmlns:a16="http://schemas.microsoft.com/office/drawing/2014/main" id="{FB257BE8-D779-441F-B8E4-D270A902747D}"/>
              </a:ext>
            </a:extLst>
          </p:cNvPr>
          <p:cNvSpPr txBox="1"/>
          <p:nvPr/>
        </p:nvSpPr>
        <p:spPr>
          <a:xfrm>
            <a:off x="464136" y="1536727"/>
            <a:ext cx="10066699" cy="523220"/>
          </a:xfrm>
          <a:prstGeom prst="rect">
            <a:avLst/>
          </a:prstGeom>
          <a:solidFill>
            <a:schemeClr val="bg2">
              <a:lumMod val="90000"/>
            </a:schemeClr>
          </a:solidFill>
        </p:spPr>
        <p:txBody>
          <a:bodyPr wrap="square" rtlCol="0">
            <a:spAutoFit/>
          </a:bodyPr>
          <a:lstStyle/>
          <a:p>
            <a:r>
              <a:rPr lang="en-US" sz="2800" dirty="0"/>
              <a:t>Sponsorship money paid – event cancelled – amount forfeited</a:t>
            </a:r>
          </a:p>
        </p:txBody>
      </p:sp>
      <p:cxnSp>
        <p:nvCxnSpPr>
          <p:cNvPr id="18" name="Straight Arrow Connector 17">
            <a:extLst>
              <a:ext uri="{FF2B5EF4-FFF2-40B4-BE49-F238E27FC236}">
                <a16:creationId xmlns:a16="http://schemas.microsoft.com/office/drawing/2014/main" id="{DA56D534-1AA7-4B52-85A6-A549384AA38A}"/>
              </a:ext>
            </a:extLst>
          </p:cNvPr>
          <p:cNvCxnSpPr>
            <a:cxnSpLocks/>
          </p:cNvCxnSpPr>
          <p:nvPr/>
        </p:nvCxnSpPr>
        <p:spPr>
          <a:xfrm>
            <a:off x="2408529" y="2099749"/>
            <a:ext cx="0" cy="8189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B7E52EF-8D63-408D-98B8-3B3500C6344C}"/>
              </a:ext>
            </a:extLst>
          </p:cNvPr>
          <p:cNvCxnSpPr>
            <a:cxnSpLocks/>
            <a:endCxn id="9" idx="0"/>
          </p:cNvCxnSpPr>
          <p:nvPr/>
        </p:nvCxnSpPr>
        <p:spPr>
          <a:xfrm>
            <a:off x="7756057" y="2099749"/>
            <a:ext cx="1" cy="23577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12">
            <a:extLst>
              <a:ext uri="{FF2B5EF4-FFF2-40B4-BE49-F238E27FC236}">
                <a16:creationId xmlns:a16="http://schemas.microsoft.com/office/drawing/2014/main" id="{FA176BED-8802-42BD-8851-81CCB7308B9C}"/>
              </a:ext>
            </a:extLst>
          </p:cNvPr>
          <p:cNvSpPr txBox="1">
            <a:spLocks/>
          </p:cNvSpPr>
          <p:nvPr/>
        </p:nvSpPr>
        <p:spPr>
          <a:xfrm>
            <a:off x="8300701" y="4816986"/>
            <a:ext cx="3581629" cy="177355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9pPr>
          </a:lstStyle>
          <a:p>
            <a:pPr marL="0" indent="0" algn="ctr">
              <a:buFont typeface="Wingdings 3" charset="2"/>
              <a:buNone/>
            </a:pPr>
            <a:r>
              <a:rPr lang="en-US" sz="2400" dirty="0">
                <a:solidFill>
                  <a:schemeClr val="tx1"/>
                </a:solidFill>
              </a:rPr>
              <a:t>No RCM – liability of supplier?</a:t>
            </a:r>
            <a:endParaRPr lang="en-US" sz="2400" dirty="0"/>
          </a:p>
        </p:txBody>
      </p:sp>
    </p:spTree>
    <p:extLst>
      <p:ext uri="{BB962C8B-B14F-4D97-AF65-F5344CB8AC3E}">
        <p14:creationId xmlns:p14="http://schemas.microsoft.com/office/powerpoint/2010/main" val="2381361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3001452" y="2224849"/>
            <a:ext cx="7116748" cy="1646302"/>
          </a:xfrm>
        </p:spPr>
        <p:txBody>
          <a:bodyPr vert="horz" lIns="91440" tIns="45720" rIns="91440" bIns="45720" rtlCol="0" anchor="b">
            <a:normAutofit/>
          </a:bodyPr>
          <a:lstStyle/>
          <a:p>
            <a:pPr>
              <a:lnSpc>
                <a:spcPct val="90000"/>
              </a:lnSpc>
            </a:pPr>
            <a:r>
              <a:rPr lang="en-US" sz="5400" b="1" dirty="0"/>
              <a:t>ISSUES IN INPUT TAX CREDIT </a:t>
            </a:r>
          </a:p>
        </p:txBody>
      </p:sp>
      <p:sp>
        <p:nvSpPr>
          <p:cNvPr id="7" name="TextBox 6">
            <a:extLst>
              <a:ext uri="{FF2B5EF4-FFF2-40B4-BE49-F238E27FC236}">
                <a16:creationId xmlns:a16="http://schemas.microsoft.com/office/drawing/2014/main" id="{644EB3A6-69C3-471B-AB8E-B59520253E77}"/>
              </a:ext>
            </a:extLst>
          </p:cNvPr>
          <p:cNvSpPr txBox="1"/>
          <p:nvPr/>
        </p:nvSpPr>
        <p:spPr>
          <a:xfrm>
            <a:off x="5645426" y="2935356"/>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36002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8"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8">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Rectangle 1">
            <a:extLst>
              <a:ext uri="{FF2B5EF4-FFF2-40B4-BE49-F238E27FC236}">
                <a16:creationId xmlns:a16="http://schemas.microsoft.com/office/drawing/2014/main" id="{8095E4C3-08E7-4408-9EC0-6F2D3E31F5DF}"/>
              </a:ext>
            </a:extLst>
          </p:cNvPr>
          <p:cNvSpPr/>
          <p:nvPr/>
        </p:nvSpPr>
        <p:spPr>
          <a:xfrm>
            <a:off x="-138854" y="1530285"/>
            <a:ext cx="9633373" cy="1646302"/>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5400" b="1" u="sng" dirty="0">
                <a:solidFill>
                  <a:schemeClr val="accent1"/>
                </a:solidFill>
                <a:latin typeface="+mj-lt"/>
                <a:ea typeface="+mj-ea"/>
                <a:cs typeface="+mj-cs"/>
              </a:rPr>
              <a:t>What is Force Majeure?</a:t>
            </a:r>
            <a:endParaRPr lang="en-US" sz="5400" dirty="0">
              <a:solidFill>
                <a:schemeClr val="accent1"/>
              </a:solidFill>
              <a:latin typeface="+mj-lt"/>
              <a:ea typeface="+mj-ea"/>
              <a:cs typeface="+mj-cs"/>
            </a:endParaRPr>
          </a:p>
        </p:txBody>
      </p:sp>
      <p:sp>
        <p:nvSpPr>
          <p:cNvPr id="4" name="Rectangle 3">
            <a:extLst>
              <a:ext uri="{FF2B5EF4-FFF2-40B4-BE49-F238E27FC236}">
                <a16:creationId xmlns:a16="http://schemas.microsoft.com/office/drawing/2014/main" id="{5E380C44-63F5-4EE4-A842-DA72AF74A6A6}"/>
              </a:ext>
            </a:extLst>
          </p:cNvPr>
          <p:cNvSpPr/>
          <p:nvPr/>
        </p:nvSpPr>
        <p:spPr>
          <a:xfrm>
            <a:off x="1601789" y="5085040"/>
            <a:ext cx="9675812" cy="523220"/>
          </a:xfrm>
          <a:prstGeom prst="rect">
            <a:avLst/>
          </a:prstGeom>
        </p:spPr>
        <p:txBody>
          <a:bodyPr wrap="square">
            <a:spAutoFit/>
          </a:bodyPr>
          <a:lstStyle/>
          <a:p>
            <a:r>
              <a:rPr lang="en-US" sz="2800" b="1" dirty="0"/>
              <a:t>Is the current situation even covered as Force Majeure?</a:t>
            </a:r>
            <a:endParaRPr lang="en-US" sz="2800" dirty="0"/>
          </a:p>
        </p:txBody>
      </p:sp>
    </p:spTree>
    <p:extLst>
      <p:ext uri="{BB962C8B-B14F-4D97-AF65-F5344CB8AC3E}">
        <p14:creationId xmlns:p14="http://schemas.microsoft.com/office/powerpoint/2010/main" val="139934646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7181724" y="23112"/>
            <a:ext cx="4512989" cy="2227730"/>
          </a:xfrm>
        </p:spPr>
        <p:txBody>
          <a:bodyPr anchor="ctr">
            <a:normAutofit/>
          </a:bodyPr>
          <a:lstStyle/>
          <a:p>
            <a:r>
              <a:rPr lang="en-US" b="1" dirty="0">
                <a:solidFill>
                  <a:srgbClr val="FF0000"/>
                </a:solidFill>
                <a:latin typeface="Segoe UI" panose="020B0502040204020203" pitchFamily="34" charset="0"/>
                <a:cs typeface="Segoe UI" panose="020B0502040204020203" pitchFamily="34" charset="0"/>
              </a:rPr>
              <a:t>Corporate Social Responsibility</a:t>
            </a:r>
            <a:endParaRPr lang="en-IN" b="1" dirty="0">
              <a:solidFill>
                <a:srgbClr val="FF0000"/>
              </a:solidFill>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BE37B5A2-1815-403E-8453-723812B8B343}"/>
              </a:ext>
            </a:extLst>
          </p:cNvPr>
          <p:cNvPicPr>
            <a:picLocks noChangeAspect="1"/>
          </p:cNvPicPr>
          <p:nvPr/>
        </p:nvPicPr>
        <p:blipFill>
          <a:blip r:embed="rId3"/>
          <a:stretch>
            <a:fillRect/>
          </a:stretch>
        </p:blipFill>
        <p:spPr>
          <a:xfrm>
            <a:off x="379468" y="254262"/>
            <a:ext cx="3914997" cy="3739572"/>
          </a:xfrm>
          <a:prstGeom prst="rect">
            <a:avLst/>
          </a:prstGeom>
        </p:spPr>
      </p:pic>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7181725" y="2193670"/>
            <a:ext cx="4512988" cy="4191889"/>
          </a:xfrm>
        </p:spPr>
        <p:txBody>
          <a:bodyPr anchor="t">
            <a:normAutofit/>
          </a:bodyPr>
          <a:lstStyle/>
          <a:p>
            <a:pPr marL="952476" indent="-476239">
              <a:buFont typeface="Wingdings" panose="05000000000000000000" pitchFamily="2" charset="2"/>
              <a:buChar char="ü"/>
              <a:tabLst>
                <a:tab pos="952476" algn="l"/>
              </a:tabLst>
            </a:pPr>
            <a:endParaRPr lang="en-IN" dirty="0">
              <a:solidFill>
                <a:srgbClr val="FFFFFF"/>
              </a:solidFill>
            </a:endParaRPr>
          </a:p>
          <a:p>
            <a:r>
              <a:rPr lang="en-US" sz="2400" i="1" dirty="0">
                <a:solidFill>
                  <a:schemeClr val="tx2">
                    <a:lumMod val="75000"/>
                  </a:schemeClr>
                </a:solidFill>
              </a:rPr>
              <a:t>Ministry of Corporate Affairs (MCA) vide General Circular No. 10/2020 dated 23.03.2020 clarified </a:t>
            </a:r>
          </a:p>
          <a:p>
            <a:endParaRPr lang="en-US" sz="2400" i="1" dirty="0">
              <a:solidFill>
                <a:schemeClr val="tx2">
                  <a:lumMod val="75000"/>
                </a:schemeClr>
              </a:solidFill>
            </a:endParaRPr>
          </a:p>
          <a:p>
            <a:r>
              <a:rPr lang="en-US" sz="2400" b="1" i="1" dirty="0">
                <a:solidFill>
                  <a:schemeClr val="tx2">
                    <a:lumMod val="75000"/>
                  </a:schemeClr>
                </a:solidFill>
              </a:rPr>
              <a:t>spending funds for COVID-19 would be regarded as an eligible CSR activity</a:t>
            </a:r>
          </a:p>
          <a:p>
            <a:endParaRPr lang="en-US" i="1" dirty="0">
              <a:solidFill>
                <a:srgbClr val="FFFFFF"/>
              </a:solidFill>
            </a:endParaRPr>
          </a:p>
          <a:p>
            <a:endParaRPr lang="en-IN" dirty="0">
              <a:solidFill>
                <a:srgbClr val="FFFFFF"/>
              </a:solidFill>
            </a:endParaRPr>
          </a:p>
        </p:txBody>
      </p:sp>
      <p:pic>
        <p:nvPicPr>
          <p:cNvPr id="8" name="Picture 7">
            <a:extLst>
              <a:ext uri="{FF2B5EF4-FFF2-40B4-BE49-F238E27FC236}">
                <a16:creationId xmlns:a16="http://schemas.microsoft.com/office/drawing/2014/main" id="{6B8B022D-B1C8-48F7-840F-40C472991ED8}"/>
              </a:ext>
            </a:extLst>
          </p:cNvPr>
          <p:cNvPicPr>
            <a:picLocks noChangeAspect="1"/>
          </p:cNvPicPr>
          <p:nvPr/>
        </p:nvPicPr>
        <p:blipFill>
          <a:blip r:embed="rId4"/>
          <a:stretch>
            <a:fillRect/>
          </a:stretch>
        </p:blipFill>
        <p:spPr>
          <a:xfrm>
            <a:off x="328748" y="4086415"/>
            <a:ext cx="4485852" cy="1523497"/>
          </a:xfrm>
          <a:prstGeom prst="rect">
            <a:avLst/>
          </a:prstGeom>
        </p:spPr>
      </p:pic>
      <p:sp>
        <p:nvSpPr>
          <p:cNvPr id="17" name="Frame 16">
            <a:extLst>
              <a:ext uri="{FF2B5EF4-FFF2-40B4-BE49-F238E27FC236}">
                <a16:creationId xmlns:a16="http://schemas.microsoft.com/office/drawing/2014/main" id="{1D80FE12-434F-44CE-9531-443DF1D72D76}"/>
              </a:ext>
            </a:extLst>
          </p:cNvPr>
          <p:cNvSpPr/>
          <p:nvPr/>
        </p:nvSpPr>
        <p:spPr>
          <a:xfrm>
            <a:off x="6574220" y="427038"/>
            <a:ext cx="4966139" cy="152349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53707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22E8-0B07-45A7-B1E7-64C800B25AAC}"/>
              </a:ext>
            </a:extLst>
          </p:cNvPr>
          <p:cNvSpPr>
            <a:spLocks noGrp="1"/>
          </p:cNvSpPr>
          <p:nvPr>
            <p:ph type="title"/>
          </p:nvPr>
        </p:nvSpPr>
        <p:spPr>
          <a:xfrm>
            <a:off x="278064" y="177800"/>
            <a:ext cx="11151936" cy="1209566"/>
          </a:xfrm>
        </p:spPr>
        <p:txBody>
          <a:bodyPr>
            <a:normAutofit fontScale="90000"/>
          </a:bodyPr>
          <a:lstStyle/>
          <a:p>
            <a:br>
              <a:rPr lang="en-US" b="1" dirty="0">
                <a:solidFill>
                  <a:srgbClr val="FF0000"/>
                </a:solidFill>
              </a:rPr>
            </a:br>
            <a:r>
              <a:rPr lang="en-US" b="1" dirty="0">
                <a:solidFill>
                  <a:srgbClr val="FF0000"/>
                </a:solidFill>
              </a:rPr>
              <a:t>Whether in the course or in furtherance of business?</a:t>
            </a:r>
          </a:p>
        </p:txBody>
      </p:sp>
      <p:sp>
        <p:nvSpPr>
          <p:cNvPr id="3" name="Content Placeholder 2">
            <a:extLst>
              <a:ext uri="{FF2B5EF4-FFF2-40B4-BE49-F238E27FC236}">
                <a16:creationId xmlns:a16="http://schemas.microsoft.com/office/drawing/2014/main" id="{91D5A878-7261-43D0-83F8-416D3D9016C4}"/>
              </a:ext>
            </a:extLst>
          </p:cNvPr>
          <p:cNvSpPr>
            <a:spLocks noGrp="1"/>
          </p:cNvSpPr>
          <p:nvPr>
            <p:ph sz="quarter" idx="1"/>
          </p:nvPr>
        </p:nvSpPr>
        <p:spPr>
          <a:xfrm>
            <a:off x="300289" y="1096924"/>
            <a:ext cx="10208277" cy="5349596"/>
          </a:xfrm>
        </p:spPr>
        <p:txBody>
          <a:bodyPr>
            <a:normAutofit lnSpcReduction="10000"/>
          </a:bodyPr>
          <a:lstStyle/>
          <a:p>
            <a:pPr marL="0" indent="0" algn="just">
              <a:buNone/>
            </a:pPr>
            <a:endParaRPr lang="en-US" sz="4400" b="1" u="sng" dirty="0"/>
          </a:p>
          <a:p>
            <a:pPr algn="just"/>
            <a:r>
              <a:rPr lang="en-US" sz="2400" dirty="0"/>
              <a:t>In </a:t>
            </a:r>
            <a:r>
              <a:rPr lang="en-US" sz="2400" b="1" dirty="0"/>
              <a:t>Northern Coalfields Ltd. vs Commissioner,</a:t>
            </a:r>
            <a:r>
              <a:rPr lang="en-US" sz="2400" dirty="0"/>
              <a:t> it was held that expenditure on Corporate Social Responsibility is a statutory requirement under the Companies Act and when it is clearly in relation to the activity of manufacture, CENVAT credit would be eligible. </a:t>
            </a:r>
          </a:p>
          <a:p>
            <a:pPr algn="just"/>
            <a:endParaRPr lang="en-US" sz="2400" dirty="0"/>
          </a:p>
          <a:p>
            <a:pPr algn="just"/>
            <a:r>
              <a:rPr lang="en-US" sz="2400" dirty="0"/>
              <a:t>In </a:t>
            </a:r>
            <a:r>
              <a:rPr lang="en-US" sz="2400" b="1" dirty="0" err="1"/>
              <a:t>Essel</a:t>
            </a:r>
            <a:r>
              <a:rPr lang="en-US" sz="2400" b="1" dirty="0"/>
              <a:t> </a:t>
            </a:r>
            <a:r>
              <a:rPr lang="en-US" sz="2400" b="1" dirty="0" err="1"/>
              <a:t>Propack</a:t>
            </a:r>
            <a:r>
              <a:rPr lang="en-US" sz="2400" b="1" dirty="0"/>
              <a:t> Ltd vs Commissioner, </a:t>
            </a:r>
            <a:r>
              <a:rPr lang="en-US" sz="2400" dirty="0"/>
              <a:t> it was held that CSR is not charity since it has a direct bearing on manufacturing activity of company that is largely dependent on smooth supply of raw materials. Further, CSR also augments credit rating of company as well as its standing in corporate world. Hence, the credit was held to be eligible.</a:t>
            </a:r>
          </a:p>
        </p:txBody>
      </p:sp>
      <p:sp>
        <p:nvSpPr>
          <p:cNvPr id="4" name="Frame 3">
            <a:extLst>
              <a:ext uri="{FF2B5EF4-FFF2-40B4-BE49-F238E27FC236}">
                <a16:creationId xmlns:a16="http://schemas.microsoft.com/office/drawing/2014/main" id="{95A7C32C-145C-4C2A-A2F3-7BEDC105793B}"/>
              </a:ext>
            </a:extLst>
          </p:cNvPr>
          <p:cNvSpPr/>
          <p:nvPr/>
        </p:nvSpPr>
        <p:spPr>
          <a:xfrm>
            <a:off x="148827" y="616676"/>
            <a:ext cx="10359739"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3557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Whether in nature of Gifts?</a:t>
            </a:r>
          </a:p>
        </p:txBody>
      </p:sp>
      <p:sp>
        <p:nvSpPr>
          <p:cNvPr id="3" name="Content Placeholder 2"/>
          <p:cNvSpPr>
            <a:spLocks noGrp="1"/>
          </p:cNvSpPr>
          <p:nvPr>
            <p:ph sz="quarter" idx="1"/>
          </p:nvPr>
        </p:nvSpPr>
        <p:spPr>
          <a:xfrm>
            <a:off x="155107" y="1051560"/>
            <a:ext cx="10802453" cy="5654040"/>
          </a:xfrm>
        </p:spPr>
        <p:txBody>
          <a:bodyPr>
            <a:normAutofit/>
          </a:bodyPr>
          <a:lstStyle/>
          <a:p>
            <a:endParaRPr lang="en-US" b="1" dirty="0"/>
          </a:p>
          <a:p>
            <a:pPr lvl="1"/>
            <a:r>
              <a:rPr lang="en-US" sz="2400" b="1" dirty="0"/>
              <a:t>17(5)(h)- Goods lost, stolen, destroyed, written off or disposed of by way of gift or free samples</a:t>
            </a:r>
            <a:endParaRPr lang="en-US" sz="2300" b="1" dirty="0"/>
          </a:p>
          <a:p>
            <a:pPr lvl="1"/>
            <a:endParaRPr lang="en-US" sz="2300" dirty="0"/>
          </a:p>
          <a:p>
            <a:pPr lvl="1"/>
            <a:r>
              <a:rPr lang="en-US" sz="2300" dirty="0"/>
              <a:t>What is gift?</a:t>
            </a:r>
          </a:p>
          <a:p>
            <a:pPr lvl="1"/>
            <a:r>
              <a:rPr lang="en-US" sz="2300" dirty="0"/>
              <a:t>Section 122 of Transfer of Property Act, 1882, “Gift” is the transfer of certain existing moveable or immoveable property </a:t>
            </a:r>
            <a:r>
              <a:rPr lang="en-US" sz="2300" b="1" dirty="0"/>
              <a:t>made voluntarily</a:t>
            </a:r>
            <a:r>
              <a:rPr lang="en-US" sz="2300" dirty="0"/>
              <a:t> and </a:t>
            </a:r>
            <a:r>
              <a:rPr lang="en-US" sz="2300" b="1" dirty="0"/>
              <a:t>without consideration</a:t>
            </a:r>
          </a:p>
          <a:p>
            <a:pPr lvl="1"/>
            <a:r>
              <a:rPr lang="en-US" sz="2300" dirty="0"/>
              <a:t>Australian GSTR 2001/ 06 :- Unconditional incentives and promotional giveaways. ………, ‘a non-monetary payment is sometimes made by an entity (such as a manufacturer) </a:t>
            </a:r>
            <a:r>
              <a:rPr lang="en-US" sz="2300" b="1" dirty="0"/>
              <a:t>to induce another party to make or continue to make purchases from the entity</a:t>
            </a:r>
            <a:r>
              <a:rPr lang="en-US" sz="2300" dirty="0"/>
              <a:t>. </a:t>
            </a:r>
            <a:r>
              <a:rPr lang="en-US" sz="2300" b="1" dirty="0"/>
              <a:t>Where the payment is truly unconditional (that is, a gift), it is not consideration for a supply by that other party.</a:t>
            </a:r>
            <a:endParaRPr lang="en-US" sz="2300" dirty="0"/>
          </a:p>
        </p:txBody>
      </p:sp>
      <p:sp>
        <p:nvSpPr>
          <p:cNvPr id="4" name="Frame 3">
            <a:extLst>
              <a:ext uri="{FF2B5EF4-FFF2-40B4-BE49-F238E27FC236}">
                <a16:creationId xmlns:a16="http://schemas.microsoft.com/office/drawing/2014/main" id="{12BA159D-B20F-4AF8-BC9C-B0E7EAAD8C61}"/>
              </a:ext>
            </a:extLst>
          </p:cNvPr>
          <p:cNvSpPr/>
          <p:nvPr/>
        </p:nvSpPr>
        <p:spPr>
          <a:xfrm>
            <a:off x="464137" y="560062"/>
            <a:ext cx="7470042"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3436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5107" y="1051560"/>
            <a:ext cx="11869253" cy="5308603"/>
          </a:xfrm>
        </p:spPr>
        <p:txBody>
          <a:bodyPr>
            <a:normAutofit/>
          </a:bodyPr>
          <a:lstStyle/>
          <a:p>
            <a:pPr marL="457200" lvl="1" indent="0">
              <a:buNone/>
            </a:pPr>
            <a:endParaRPr lang="en-US" sz="2300" b="1" dirty="0"/>
          </a:p>
          <a:p>
            <a:pPr marL="457200" lvl="1" indent="0">
              <a:buNone/>
            </a:pPr>
            <a:r>
              <a:rPr lang="en-US" dirty="0"/>
              <a:t>	</a:t>
            </a:r>
            <a:endParaRPr lang="en-US" sz="2300" dirty="0"/>
          </a:p>
        </p:txBody>
      </p:sp>
      <p:sp>
        <p:nvSpPr>
          <p:cNvPr id="5" name="Rectangle 4">
            <a:extLst>
              <a:ext uri="{FF2B5EF4-FFF2-40B4-BE49-F238E27FC236}">
                <a16:creationId xmlns:a16="http://schemas.microsoft.com/office/drawing/2014/main" id="{12354640-745B-4C79-8C13-2A9A3EA80BD0}"/>
              </a:ext>
            </a:extLst>
          </p:cNvPr>
          <p:cNvSpPr/>
          <p:nvPr/>
        </p:nvSpPr>
        <p:spPr>
          <a:xfrm>
            <a:off x="2133600" y="4198360"/>
            <a:ext cx="9098280" cy="205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000" dirty="0">
                <a:solidFill>
                  <a:schemeClr val="tx1"/>
                </a:solidFill>
                <a:highlight>
                  <a:srgbClr val="FFFF00"/>
                </a:highlight>
              </a:rPr>
              <a:t>NO RELAXATION IN GST FOR KERELA FLOOD - </a:t>
            </a:r>
            <a:r>
              <a:rPr lang="en-US" sz="2000" dirty="0">
                <a:solidFill>
                  <a:schemeClr val="tx1"/>
                </a:solidFill>
              </a:rPr>
              <a:t>Authority for Advance Rulings, Kerala in the case of </a:t>
            </a:r>
            <a:r>
              <a:rPr lang="en-US" sz="2000" b="1" u="sng" dirty="0" err="1">
                <a:solidFill>
                  <a:schemeClr val="tx1"/>
                </a:solidFill>
              </a:rPr>
              <a:t>Polycab</a:t>
            </a:r>
            <a:r>
              <a:rPr lang="en-US" sz="2000" b="1" u="sng" dirty="0">
                <a:solidFill>
                  <a:schemeClr val="tx1"/>
                </a:solidFill>
              </a:rPr>
              <a:t> Wires Private Limited</a:t>
            </a:r>
            <a:r>
              <a:rPr lang="en-US" sz="2000" u="sng" dirty="0">
                <a:solidFill>
                  <a:schemeClr val="tx1"/>
                </a:solidFill>
              </a:rPr>
              <a:t> </a:t>
            </a:r>
            <a:r>
              <a:rPr lang="en-US" sz="2000" dirty="0">
                <a:solidFill>
                  <a:schemeClr val="tx1"/>
                </a:solidFill>
              </a:rPr>
              <a:t>had held that free distribution of electrical items to flood affected people under CSR activity is to be regarded as ‘gift’ and ITC is not eligible.</a:t>
            </a:r>
          </a:p>
        </p:txBody>
      </p:sp>
      <p:sp>
        <p:nvSpPr>
          <p:cNvPr id="7" name="Rectangle 6">
            <a:extLst>
              <a:ext uri="{FF2B5EF4-FFF2-40B4-BE49-F238E27FC236}">
                <a16:creationId xmlns:a16="http://schemas.microsoft.com/office/drawing/2014/main" id="{B80C9A88-2BA5-4E88-961C-CCF5F9C7A518}"/>
              </a:ext>
            </a:extLst>
          </p:cNvPr>
          <p:cNvSpPr/>
          <p:nvPr/>
        </p:nvSpPr>
        <p:spPr>
          <a:xfrm>
            <a:off x="441960" y="487494"/>
            <a:ext cx="8991600" cy="29415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solidFill>
                  <a:schemeClr val="tx1"/>
                </a:solidFill>
                <a:highlight>
                  <a:srgbClr val="FFFF00"/>
                </a:highlight>
              </a:rPr>
              <a:t>RELAXATION IN INCOME TAX ACT</a:t>
            </a:r>
          </a:p>
          <a:p>
            <a:pPr algn="ctr"/>
            <a:r>
              <a:rPr lang="en-US" sz="2000" b="1" dirty="0">
                <a:solidFill>
                  <a:schemeClr val="tx1"/>
                </a:solidFill>
              </a:rPr>
              <a:t>Sri Venkata Satyanarayana Rice Mill Contractors Co. vs CIT – SC </a:t>
            </a:r>
            <a:r>
              <a:rPr lang="en-US" sz="2000" dirty="0">
                <a:solidFill>
                  <a:schemeClr val="tx1"/>
                </a:solidFill>
              </a:rPr>
              <a:t>held that donations made to Chief Minister’s Drought Relief Fund or District Welfare Fund for the benefit of public and for the purpose of </a:t>
            </a:r>
            <a:r>
              <a:rPr lang="en-US" sz="2000" dirty="0" err="1">
                <a:solidFill>
                  <a:schemeClr val="tx1"/>
                </a:solidFill>
              </a:rPr>
              <a:t>assessee’s</a:t>
            </a:r>
            <a:r>
              <a:rPr lang="en-US" sz="2000" dirty="0">
                <a:solidFill>
                  <a:schemeClr val="tx1"/>
                </a:solidFill>
              </a:rPr>
              <a:t> business shall </a:t>
            </a:r>
            <a:r>
              <a:rPr lang="en-US" sz="2000" u="sng" dirty="0">
                <a:solidFill>
                  <a:schemeClr val="tx1"/>
                </a:solidFill>
              </a:rPr>
              <a:t>be allowed as deduction whether such donations are made voluntarily or at the instance of authorities concerned</a:t>
            </a:r>
            <a:r>
              <a:rPr lang="en-US" sz="2000" dirty="0">
                <a:solidFill>
                  <a:schemeClr val="tx1"/>
                </a:solidFill>
              </a:rPr>
              <a:t>.</a:t>
            </a:r>
          </a:p>
        </p:txBody>
      </p:sp>
    </p:spTree>
    <p:extLst>
      <p:ext uri="{BB962C8B-B14F-4D97-AF65-F5344CB8AC3E}">
        <p14:creationId xmlns:p14="http://schemas.microsoft.com/office/powerpoint/2010/main" val="839803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5107" y="1051560"/>
            <a:ext cx="11869253" cy="5308603"/>
          </a:xfrm>
        </p:spPr>
        <p:txBody>
          <a:bodyPr>
            <a:normAutofit/>
          </a:bodyPr>
          <a:lstStyle/>
          <a:p>
            <a:pPr marL="457200" lvl="1" indent="0">
              <a:buNone/>
            </a:pPr>
            <a:endParaRPr lang="en-US" sz="2300" b="1" dirty="0"/>
          </a:p>
          <a:p>
            <a:pPr marL="457200" lvl="1" indent="0">
              <a:buNone/>
            </a:pPr>
            <a:r>
              <a:rPr lang="en-US" dirty="0"/>
              <a:t>	</a:t>
            </a:r>
            <a:endParaRPr lang="en-US" sz="2300" dirty="0"/>
          </a:p>
        </p:txBody>
      </p:sp>
      <p:sp>
        <p:nvSpPr>
          <p:cNvPr id="9" name="Rectangle 8">
            <a:extLst>
              <a:ext uri="{FF2B5EF4-FFF2-40B4-BE49-F238E27FC236}">
                <a16:creationId xmlns:a16="http://schemas.microsoft.com/office/drawing/2014/main" id="{C1ACD5AD-45D2-4D08-9A33-A420371B9E4E}"/>
              </a:ext>
            </a:extLst>
          </p:cNvPr>
          <p:cNvSpPr/>
          <p:nvPr/>
        </p:nvSpPr>
        <p:spPr>
          <a:xfrm>
            <a:off x="677334" y="497837"/>
            <a:ext cx="9929706" cy="1676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solidFill>
                  <a:schemeClr val="tx1"/>
                </a:solidFill>
              </a:rPr>
              <a:t>A situation unprecedented- Can a specific exclusion be carved out in GST?</a:t>
            </a:r>
          </a:p>
        </p:txBody>
      </p:sp>
      <p:sp>
        <p:nvSpPr>
          <p:cNvPr id="10" name="Rectangle: Rounded Corners 9">
            <a:extLst>
              <a:ext uri="{FF2B5EF4-FFF2-40B4-BE49-F238E27FC236}">
                <a16:creationId xmlns:a16="http://schemas.microsoft.com/office/drawing/2014/main" id="{E1BD4EED-FF28-4D66-9638-30E643B0DA57}"/>
              </a:ext>
            </a:extLst>
          </p:cNvPr>
          <p:cNvSpPr/>
          <p:nvPr/>
        </p:nvSpPr>
        <p:spPr>
          <a:xfrm>
            <a:off x="1203960" y="3246120"/>
            <a:ext cx="9235440" cy="280416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75000"/>
                  </a:schemeClr>
                </a:solidFill>
              </a:rPr>
              <a:t>168A. (1) Notwithstanding anything contained in this Act, the Government may, on the recommendations of the Council, by notification, extend the time limit specified in, or prescribed or notified under, this Act in respect of actions which cannot be completed or complied with due to force majeure.</a:t>
            </a:r>
          </a:p>
        </p:txBody>
      </p:sp>
    </p:spTree>
    <p:extLst>
      <p:ext uri="{BB962C8B-B14F-4D97-AF65-F5344CB8AC3E}">
        <p14:creationId xmlns:p14="http://schemas.microsoft.com/office/powerpoint/2010/main" val="624647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3" y="609600"/>
            <a:ext cx="10706283" cy="1320800"/>
          </a:xfrm>
        </p:spPr>
        <p:txBody>
          <a:bodyPr/>
          <a:lstStyle/>
          <a:p>
            <a:r>
              <a:rPr lang="en-IN" sz="3200" b="1" dirty="0">
                <a:solidFill>
                  <a:srgbClr val="FF0000"/>
                </a:solidFill>
                <a:latin typeface="Segoe UI" panose="020B0502040204020203" pitchFamily="34" charset="0"/>
                <a:cs typeface="Segoe UI" panose="020B0502040204020203" pitchFamily="34" charset="0"/>
              </a:rPr>
              <a:t>Free of Cost Essential Items to employees</a:t>
            </a: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4" y="1470991"/>
            <a:ext cx="6775026" cy="5014215"/>
          </a:xfrm>
        </p:spPr>
        <p:txBody>
          <a:bodyPr>
            <a:normAutofit/>
          </a:bodyPr>
          <a:lstStyle/>
          <a:p>
            <a:pPr marL="0" indent="0" algn="just">
              <a:buNone/>
            </a:pPr>
            <a:r>
              <a:rPr lang="en-US" sz="2400" i="1" dirty="0">
                <a:solidFill>
                  <a:schemeClr val="tx1"/>
                </a:solidFill>
              </a:rPr>
              <a:t>Companies are distributing free of cost essential items such a masks, sanitizers etc. to its employees for working in COVID-19 situations.</a:t>
            </a:r>
          </a:p>
          <a:p>
            <a:pPr lvl="1"/>
            <a:r>
              <a:rPr lang="en-IN" sz="2000" dirty="0"/>
              <a:t>For safety of employees and saving company cost</a:t>
            </a:r>
          </a:p>
          <a:p>
            <a:endParaRPr lang="en-IN" sz="2400" i="1" dirty="0">
              <a:solidFill>
                <a:schemeClr val="tx1"/>
              </a:solidFill>
            </a:endParaRPr>
          </a:p>
          <a:p>
            <a:r>
              <a:rPr lang="en-IN" sz="2400" i="1" dirty="0">
                <a:solidFill>
                  <a:schemeClr val="tx1"/>
                </a:solidFill>
              </a:rPr>
              <a:t>Whether ITC available?</a:t>
            </a:r>
          </a:p>
          <a:p>
            <a:endParaRPr lang="en-IN" sz="2400" i="1" dirty="0">
              <a:solidFill>
                <a:schemeClr val="tx1"/>
              </a:solidFill>
            </a:endParaRPr>
          </a:p>
        </p:txBody>
      </p:sp>
      <p:sp>
        <p:nvSpPr>
          <p:cNvPr id="4" name="Frame 3">
            <a:extLst>
              <a:ext uri="{FF2B5EF4-FFF2-40B4-BE49-F238E27FC236}">
                <a16:creationId xmlns:a16="http://schemas.microsoft.com/office/drawing/2014/main" id="{72F0AEB4-F196-4D0D-BB3C-7E71A9D9D120}"/>
              </a:ext>
            </a:extLst>
          </p:cNvPr>
          <p:cNvSpPr/>
          <p:nvPr/>
        </p:nvSpPr>
        <p:spPr>
          <a:xfrm>
            <a:off x="464135" y="560062"/>
            <a:ext cx="1070628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8E5322DC-E004-49A1-BE2E-113D6F555258}"/>
              </a:ext>
            </a:extLst>
          </p:cNvPr>
          <p:cNvSpPr/>
          <p:nvPr/>
        </p:nvSpPr>
        <p:spPr>
          <a:xfrm>
            <a:off x="749760" y="5232551"/>
            <a:ext cx="6354578" cy="118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i="1" dirty="0">
                <a:solidFill>
                  <a:schemeClr val="tx1"/>
                </a:solidFill>
              </a:rPr>
              <a:t>Section 17(5)(g) </a:t>
            </a:r>
            <a:r>
              <a:rPr lang="en-US" sz="2400" b="1" i="1" dirty="0">
                <a:solidFill>
                  <a:schemeClr val="tx1"/>
                </a:solidFill>
              </a:rPr>
              <a:t>Goods or services or both used for personal consumption</a:t>
            </a:r>
            <a:endParaRPr lang="en-IN" sz="2400" b="1" i="1" dirty="0">
              <a:solidFill>
                <a:schemeClr val="tx1"/>
              </a:solidFill>
            </a:endParaRPr>
          </a:p>
        </p:txBody>
      </p:sp>
      <p:pic>
        <p:nvPicPr>
          <p:cNvPr id="8" name="Picture 7">
            <a:extLst>
              <a:ext uri="{FF2B5EF4-FFF2-40B4-BE49-F238E27FC236}">
                <a16:creationId xmlns:a16="http://schemas.microsoft.com/office/drawing/2014/main" id="{84BC85EE-E25A-4888-8742-4E892407052C}"/>
              </a:ext>
            </a:extLst>
          </p:cNvPr>
          <p:cNvPicPr>
            <a:picLocks noChangeAspect="1"/>
          </p:cNvPicPr>
          <p:nvPr/>
        </p:nvPicPr>
        <p:blipFill>
          <a:blip r:embed="rId3"/>
          <a:stretch>
            <a:fillRect/>
          </a:stretch>
        </p:blipFill>
        <p:spPr>
          <a:xfrm>
            <a:off x="8148627" y="2109116"/>
            <a:ext cx="3784293" cy="4312155"/>
          </a:xfrm>
          <a:prstGeom prst="rect">
            <a:avLst/>
          </a:prstGeom>
        </p:spPr>
      </p:pic>
    </p:spTree>
    <p:extLst>
      <p:ext uri="{BB962C8B-B14F-4D97-AF65-F5344CB8AC3E}">
        <p14:creationId xmlns:p14="http://schemas.microsoft.com/office/powerpoint/2010/main" val="926778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3" y="609600"/>
            <a:ext cx="10706283" cy="1320800"/>
          </a:xfrm>
        </p:spPr>
        <p:txBody>
          <a:bodyPr/>
          <a:lstStyle/>
          <a:p>
            <a:r>
              <a:rPr lang="en-IN" sz="3200" b="1" dirty="0">
                <a:solidFill>
                  <a:srgbClr val="FF0000"/>
                </a:solidFill>
                <a:latin typeface="Segoe UI" panose="020B0502040204020203" pitchFamily="34" charset="0"/>
                <a:cs typeface="Segoe UI" panose="020B0502040204020203" pitchFamily="34" charset="0"/>
              </a:rPr>
              <a:t>Health Insurance Services </a:t>
            </a: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4" y="1470991"/>
            <a:ext cx="10919480" cy="5014215"/>
          </a:xfrm>
        </p:spPr>
        <p:txBody>
          <a:bodyPr>
            <a:normAutofit/>
          </a:bodyPr>
          <a:lstStyle/>
          <a:p>
            <a:r>
              <a:rPr lang="en-IN" sz="2000" i="1" dirty="0">
                <a:solidFill>
                  <a:schemeClr val="tx1"/>
                </a:solidFill>
              </a:rPr>
              <a:t>Companies providing health insurance services to its employees in view of COVID-19 outbreak.</a:t>
            </a:r>
          </a:p>
          <a:p>
            <a:r>
              <a:rPr lang="en-IN" sz="2000" i="1" dirty="0">
                <a:solidFill>
                  <a:schemeClr val="tx1"/>
                </a:solidFill>
              </a:rPr>
              <a:t>Government itself encouraging insurance services.</a:t>
            </a:r>
          </a:p>
          <a:p>
            <a:r>
              <a:rPr lang="en-IN" sz="2000" i="1" dirty="0">
                <a:solidFill>
                  <a:schemeClr val="tx1"/>
                </a:solidFill>
              </a:rPr>
              <a:t>Whether ITC in respect of such health services available? </a:t>
            </a:r>
          </a:p>
          <a:p>
            <a:r>
              <a:rPr lang="en-IN" sz="2000" i="1" dirty="0">
                <a:solidFill>
                  <a:schemeClr val="tx1"/>
                </a:solidFill>
              </a:rPr>
              <a:t>Whether statutory obligation?</a:t>
            </a:r>
          </a:p>
          <a:p>
            <a:endParaRPr lang="en-IN" sz="2400" i="1" dirty="0">
              <a:solidFill>
                <a:schemeClr val="tx1"/>
              </a:solidFill>
            </a:endParaRPr>
          </a:p>
        </p:txBody>
      </p:sp>
      <p:sp>
        <p:nvSpPr>
          <p:cNvPr id="4" name="Frame 3">
            <a:extLst>
              <a:ext uri="{FF2B5EF4-FFF2-40B4-BE49-F238E27FC236}">
                <a16:creationId xmlns:a16="http://schemas.microsoft.com/office/drawing/2014/main" id="{72F0AEB4-F196-4D0D-BB3C-7E71A9D9D120}"/>
              </a:ext>
            </a:extLst>
          </p:cNvPr>
          <p:cNvSpPr/>
          <p:nvPr/>
        </p:nvSpPr>
        <p:spPr>
          <a:xfrm>
            <a:off x="464135" y="560062"/>
            <a:ext cx="1070628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2">
            <a:extLst>
              <a:ext uri="{FF2B5EF4-FFF2-40B4-BE49-F238E27FC236}">
                <a16:creationId xmlns:a16="http://schemas.microsoft.com/office/drawing/2014/main" id="{7E36BC15-B248-47DB-BC6E-19B8717B8793}"/>
              </a:ext>
            </a:extLst>
          </p:cNvPr>
          <p:cNvSpPr>
            <a:spLocks noChangeArrowheads="1"/>
          </p:cNvSpPr>
          <p:nvPr/>
        </p:nvSpPr>
        <p:spPr bwMode="auto">
          <a:xfrm>
            <a:off x="374880" y="3577654"/>
            <a:ext cx="11442240" cy="3108543"/>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1" u="none" strike="noStrike" cap="none" normalizeH="0" baseline="0" dirty="0">
                <a:ln>
                  <a:noFill/>
                </a:ln>
                <a:solidFill>
                  <a:srgbClr val="000000"/>
                </a:solidFill>
                <a:effectLst/>
                <a:latin typeface="Arial" panose="020B0604020202020204" pitchFamily="34" charset="0"/>
                <a:cs typeface="Arial" panose="020B0604020202020204" pitchFamily="34" charset="0"/>
              </a:rPr>
              <a:t>Section 17(5)(</a:t>
            </a:r>
            <a:r>
              <a:rPr kumimoji="0" lang="en-US" altLang="en-US" sz="200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i</a:t>
            </a:r>
            <a:r>
              <a:rPr kumimoji="0" lang="en-US" altLang="en-US" sz="2000" i="1" u="none" strike="noStrike" cap="none" normalizeH="0" baseline="0" dirty="0">
                <a:ln>
                  <a:noFill/>
                </a:ln>
                <a:solidFill>
                  <a:srgbClr val="000000"/>
                </a:solidFill>
                <a:effectLst/>
                <a:latin typeface="Arial" panose="020B0604020202020204" pitchFamily="34" charset="0"/>
                <a:cs typeface="Arial" panose="020B0604020202020204" pitchFamily="34" charset="0"/>
              </a:rPr>
              <a:t>) food and beverages, outdoor catering, beauty treatment, health services, cosmetic and plastic surgery, leasing, renting or hiring of motor vehicles, vessels or aircraft referred to in clause (a) or clause (aa) except when used for the purposes specified therein, </a:t>
            </a:r>
            <a:r>
              <a:rPr kumimoji="0" lang="en-US" altLang="en-US" sz="2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life insurance and health insurance:</a:t>
            </a:r>
            <a:endParaRPr kumimoji="0" lang="en-US" altLang="en-US" b="1" i="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1" u="none" strike="noStrike" cap="none" normalizeH="0" baseline="0" dirty="0">
                <a:ln>
                  <a:noFill/>
                </a:ln>
                <a:solidFill>
                  <a:srgbClr val="000000"/>
                </a:solidFill>
                <a:effectLst/>
                <a:latin typeface="Arial" panose="020B0604020202020204" pitchFamily="34" charset="0"/>
                <a:cs typeface="Arial" panose="020B0604020202020204" pitchFamily="34" charset="0"/>
              </a:rPr>
              <a:t>Provided that the input tax credit in respect of such goods or services or both shall be available where an inward supply of such goods or services or both is used by a registered person for making an outward taxable supply of the same category of goods or services or both or as an element of a taxable composite or mixed supply;</a:t>
            </a:r>
            <a:endParaRPr lang="en-US" altLang="en-US" sz="2000" i="1" dirty="0">
              <a:solidFill>
                <a:srgbClr val="000000"/>
              </a:solidFill>
              <a:cs typeface="Arial" panose="020B0604020202020204" pitchFamily="34" charset="0"/>
            </a:endParaRPr>
          </a:p>
          <a:p>
            <a:pPr lvl="0" defTabSz="914400"/>
            <a:r>
              <a:rPr lang="en-US" i="1" dirty="0"/>
              <a:t>Provided that the input tax credit in respect of such goods or services or both shall be available, where it is obligatory for an employer to provide the same to its employees under any law for the time being in force</a:t>
            </a:r>
            <a:endParaRPr kumimoji="0" lang="en-US" altLang="en-US" sz="2000"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166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3" y="609600"/>
            <a:ext cx="10706283" cy="1320800"/>
          </a:xfrm>
        </p:spPr>
        <p:txBody>
          <a:bodyPr/>
          <a:lstStyle/>
          <a:p>
            <a:r>
              <a:rPr lang="en-US" sz="3200" b="1" dirty="0">
                <a:solidFill>
                  <a:srgbClr val="FF0000"/>
                </a:solidFill>
                <a:latin typeface="Segoe UI" panose="020B0502040204020203" pitchFamily="34" charset="0"/>
                <a:cs typeface="Segoe UI" panose="020B0502040204020203" pitchFamily="34" charset="0"/>
              </a:rPr>
              <a:t>Expired Stock</a:t>
            </a:r>
            <a:endParaRPr lang="en-IN" sz="3200"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3" y="1470991"/>
            <a:ext cx="10365805" cy="5520652"/>
          </a:xfrm>
        </p:spPr>
        <p:txBody>
          <a:bodyPr>
            <a:normAutofit/>
          </a:bodyPr>
          <a:lstStyle/>
          <a:p>
            <a:pPr marL="0" indent="0" algn="just">
              <a:buNone/>
            </a:pPr>
            <a:endParaRPr lang="en-US" sz="2533" i="1" dirty="0"/>
          </a:p>
          <a:p>
            <a:pPr marL="0" indent="0" algn="r">
              <a:buNone/>
            </a:pPr>
            <a:r>
              <a:rPr lang="en-IN" dirty="0"/>
              <a:t>    </a:t>
            </a:r>
            <a:endParaRPr lang="en-IN" sz="2000" dirty="0"/>
          </a:p>
        </p:txBody>
      </p:sp>
      <p:sp>
        <p:nvSpPr>
          <p:cNvPr id="4" name="Frame 3">
            <a:extLst>
              <a:ext uri="{FF2B5EF4-FFF2-40B4-BE49-F238E27FC236}">
                <a16:creationId xmlns:a16="http://schemas.microsoft.com/office/drawing/2014/main" id="{72F0AEB4-F196-4D0D-BB3C-7E71A9D9D120}"/>
              </a:ext>
            </a:extLst>
          </p:cNvPr>
          <p:cNvSpPr/>
          <p:nvPr/>
        </p:nvSpPr>
        <p:spPr>
          <a:xfrm>
            <a:off x="506338" y="419452"/>
            <a:ext cx="4035003" cy="8154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D241308E-E5CA-4B19-AB1A-93B6D1BBC5BA}"/>
              </a:ext>
            </a:extLst>
          </p:cNvPr>
          <p:cNvSpPr txBox="1"/>
          <p:nvPr/>
        </p:nvSpPr>
        <p:spPr>
          <a:xfrm>
            <a:off x="1532678" y="5652073"/>
            <a:ext cx="4164036" cy="369332"/>
          </a:xfrm>
          <a:prstGeom prst="rect">
            <a:avLst/>
          </a:prstGeom>
          <a:noFill/>
        </p:spPr>
        <p:txBody>
          <a:bodyPr wrap="square" rtlCol="0">
            <a:spAutoFit/>
          </a:bodyPr>
          <a:lstStyle/>
          <a:p>
            <a:r>
              <a:rPr lang="en-US" dirty="0"/>
              <a:t>			</a:t>
            </a:r>
            <a:endParaRPr lang="en-US" b="1" dirty="0">
              <a:solidFill>
                <a:srgbClr val="FF0000"/>
              </a:solidFill>
            </a:endParaRPr>
          </a:p>
        </p:txBody>
      </p:sp>
      <p:sp>
        <p:nvSpPr>
          <p:cNvPr id="11" name="TextBox 10">
            <a:extLst>
              <a:ext uri="{FF2B5EF4-FFF2-40B4-BE49-F238E27FC236}">
                <a16:creationId xmlns:a16="http://schemas.microsoft.com/office/drawing/2014/main" id="{7B476EF4-CF20-4A00-9EBC-A40707BC2F5B}"/>
              </a:ext>
            </a:extLst>
          </p:cNvPr>
          <p:cNvSpPr txBox="1"/>
          <p:nvPr/>
        </p:nvSpPr>
        <p:spPr>
          <a:xfrm>
            <a:off x="866397" y="3534891"/>
            <a:ext cx="3524657" cy="923330"/>
          </a:xfrm>
          <a:prstGeom prst="rect">
            <a:avLst/>
          </a:prstGeom>
          <a:noFill/>
        </p:spPr>
        <p:txBody>
          <a:bodyPr wrap="square" rtlCol="0">
            <a:spAutoFit/>
          </a:bodyPr>
          <a:lstStyle/>
          <a:p>
            <a:endParaRPr lang="en-US" dirty="0"/>
          </a:p>
          <a:p>
            <a:r>
              <a:rPr lang="en-US" b="1" dirty="0"/>
              <a:t>Dealer Premises- Stock Expired</a:t>
            </a:r>
          </a:p>
        </p:txBody>
      </p:sp>
      <p:sp>
        <p:nvSpPr>
          <p:cNvPr id="17" name="TextBox 16">
            <a:extLst>
              <a:ext uri="{FF2B5EF4-FFF2-40B4-BE49-F238E27FC236}">
                <a16:creationId xmlns:a16="http://schemas.microsoft.com/office/drawing/2014/main" id="{2F41DC20-CA55-46D1-A8F2-30FA0BC15013}"/>
              </a:ext>
            </a:extLst>
          </p:cNvPr>
          <p:cNvSpPr txBox="1"/>
          <p:nvPr/>
        </p:nvSpPr>
        <p:spPr>
          <a:xfrm>
            <a:off x="677333" y="4961220"/>
            <a:ext cx="10706283" cy="1477328"/>
          </a:xfrm>
          <a:prstGeom prst="rect">
            <a:avLst/>
          </a:prstGeom>
          <a:solidFill>
            <a:schemeClr val="bg2">
              <a:lumMod val="90000"/>
            </a:schemeClr>
          </a:solidFill>
        </p:spPr>
        <p:txBody>
          <a:bodyPr wrap="square" rtlCol="0">
            <a:spAutoFit/>
          </a:bodyPr>
          <a:lstStyle/>
          <a:p>
            <a:r>
              <a:rPr lang="en-US" sz="2400" dirty="0"/>
              <a:t>Whether a Fresh Supply?</a:t>
            </a:r>
          </a:p>
          <a:p>
            <a:endParaRPr lang="en-US" sz="2400" dirty="0"/>
          </a:p>
          <a:p>
            <a:endParaRPr lang="en-US" dirty="0"/>
          </a:p>
          <a:p>
            <a:r>
              <a:rPr lang="en-US" sz="2400" dirty="0"/>
              <a:t>Whether Sales Return? Whether GST credit note can be issued?</a:t>
            </a:r>
          </a:p>
        </p:txBody>
      </p:sp>
      <p:pic>
        <p:nvPicPr>
          <p:cNvPr id="7" name="Picture 6">
            <a:extLst>
              <a:ext uri="{FF2B5EF4-FFF2-40B4-BE49-F238E27FC236}">
                <a16:creationId xmlns:a16="http://schemas.microsoft.com/office/drawing/2014/main" id="{A9AC9F70-22DB-4B47-9989-3CE6230B845E}"/>
              </a:ext>
            </a:extLst>
          </p:cNvPr>
          <p:cNvPicPr>
            <a:picLocks noChangeAspect="1"/>
          </p:cNvPicPr>
          <p:nvPr/>
        </p:nvPicPr>
        <p:blipFill>
          <a:blip r:embed="rId3"/>
          <a:stretch>
            <a:fillRect/>
          </a:stretch>
        </p:blipFill>
        <p:spPr>
          <a:xfrm>
            <a:off x="866397" y="1773706"/>
            <a:ext cx="2472104" cy="1904996"/>
          </a:xfrm>
          <a:prstGeom prst="rect">
            <a:avLst/>
          </a:prstGeom>
        </p:spPr>
      </p:pic>
      <p:sp>
        <p:nvSpPr>
          <p:cNvPr id="13" name="Arrow: Right 12">
            <a:extLst>
              <a:ext uri="{FF2B5EF4-FFF2-40B4-BE49-F238E27FC236}">
                <a16:creationId xmlns:a16="http://schemas.microsoft.com/office/drawing/2014/main" id="{5EFB4C22-A3CA-4C2A-A3B3-F2C88800EF06}"/>
              </a:ext>
            </a:extLst>
          </p:cNvPr>
          <p:cNvSpPr/>
          <p:nvPr/>
        </p:nvSpPr>
        <p:spPr>
          <a:xfrm>
            <a:off x="4072133" y="3153521"/>
            <a:ext cx="2581821" cy="196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User">
            <a:extLst>
              <a:ext uri="{FF2B5EF4-FFF2-40B4-BE49-F238E27FC236}">
                <a16:creationId xmlns:a16="http://schemas.microsoft.com/office/drawing/2014/main" id="{527B7AED-8DD8-49A7-8E4E-85E22A25B0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2104" y="1809771"/>
            <a:ext cx="1729707" cy="1904996"/>
          </a:xfrm>
          <a:prstGeom prst="rect">
            <a:avLst/>
          </a:prstGeom>
        </p:spPr>
      </p:pic>
      <p:sp>
        <p:nvSpPr>
          <p:cNvPr id="16" name="TextBox 15">
            <a:extLst>
              <a:ext uri="{FF2B5EF4-FFF2-40B4-BE49-F238E27FC236}">
                <a16:creationId xmlns:a16="http://schemas.microsoft.com/office/drawing/2014/main" id="{026384FB-95EB-4F19-B890-D6CA1FA65B0A}"/>
              </a:ext>
            </a:extLst>
          </p:cNvPr>
          <p:cNvSpPr txBox="1"/>
          <p:nvPr/>
        </p:nvSpPr>
        <p:spPr>
          <a:xfrm>
            <a:off x="4482209" y="2395760"/>
            <a:ext cx="2127090" cy="646331"/>
          </a:xfrm>
          <a:prstGeom prst="rect">
            <a:avLst/>
          </a:prstGeom>
          <a:noFill/>
        </p:spPr>
        <p:txBody>
          <a:bodyPr wrap="square" rtlCol="0">
            <a:spAutoFit/>
          </a:bodyPr>
          <a:lstStyle/>
          <a:p>
            <a:r>
              <a:rPr lang="en-US" dirty="0"/>
              <a:t>Returned to Manufacturer</a:t>
            </a:r>
          </a:p>
        </p:txBody>
      </p:sp>
      <p:sp>
        <p:nvSpPr>
          <p:cNvPr id="22" name="TextBox 21">
            <a:extLst>
              <a:ext uri="{FF2B5EF4-FFF2-40B4-BE49-F238E27FC236}">
                <a16:creationId xmlns:a16="http://schemas.microsoft.com/office/drawing/2014/main" id="{615D575B-3428-4F0F-81F5-62AA5E2C3947}"/>
              </a:ext>
            </a:extLst>
          </p:cNvPr>
          <p:cNvSpPr txBox="1"/>
          <p:nvPr/>
        </p:nvSpPr>
        <p:spPr>
          <a:xfrm>
            <a:off x="7391678" y="3463517"/>
            <a:ext cx="3524657" cy="646331"/>
          </a:xfrm>
          <a:prstGeom prst="rect">
            <a:avLst/>
          </a:prstGeom>
          <a:noFill/>
        </p:spPr>
        <p:txBody>
          <a:bodyPr wrap="square" rtlCol="0">
            <a:spAutoFit/>
          </a:bodyPr>
          <a:lstStyle/>
          <a:p>
            <a:endParaRPr lang="en-US" dirty="0"/>
          </a:p>
          <a:p>
            <a:r>
              <a:rPr lang="en-US" b="1" dirty="0"/>
              <a:t>Manufacturer Premises</a:t>
            </a:r>
          </a:p>
        </p:txBody>
      </p:sp>
      <p:sp>
        <p:nvSpPr>
          <p:cNvPr id="23" name="TextBox 22">
            <a:extLst>
              <a:ext uri="{FF2B5EF4-FFF2-40B4-BE49-F238E27FC236}">
                <a16:creationId xmlns:a16="http://schemas.microsoft.com/office/drawing/2014/main" id="{00ACC91F-F2DA-4CAD-9012-7CDE119EE026}"/>
              </a:ext>
            </a:extLst>
          </p:cNvPr>
          <p:cNvSpPr txBox="1"/>
          <p:nvPr/>
        </p:nvSpPr>
        <p:spPr>
          <a:xfrm>
            <a:off x="4896727" y="1304677"/>
            <a:ext cx="1330473" cy="369332"/>
          </a:xfrm>
          <a:prstGeom prst="rect">
            <a:avLst/>
          </a:prstGeom>
          <a:solidFill>
            <a:srgbClr val="FFFF00"/>
          </a:solidFill>
          <a:ln>
            <a:solidFill>
              <a:schemeClr val="tx2">
                <a:lumMod val="50000"/>
              </a:schemeClr>
            </a:solidFill>
          </a:ln>
        </p:spPr>
        <p:txBody>
          <a:bodyPr wrap="square" rtlCol="0">
            <a:spAutoFit/>
          </a:bodyPr>
          <a:lstStyle/>
          <a:p>
            <a:r>
              <a:rPr lang="en-US" dirty="0"/>
              <a:t>Situation 1</a:t>
            </a:r>
          </a:p>
        </p:txBody>
      </p:sp>
      <p:pic>
        <p:nvPicPr>
          <p:cNvPr id="6" name="Graphic 5" descr="Candy">
            <a:extLst>
              <a:ext uri="{FF2B5EF4-FFF2-40B4-BE49-F238E27FC236}">
                <a16:creationId xmlns:a16="http://schemas.microsoft.com/office/drawing/2014/main" id="{4EDF1FF4-B827-4A48-B041-A51392AA86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57496" y="2780635"/>
            <a:ext cx="914400" cy="914400"/>
          </a:xfrm>
          <a:prstGeom prst="rect">
            <a:avLst/>
          </a:prstGeom>
        </p:spPr>
      </p:pic>
      <p:pic>
        <p:nvPicPr>
          <p:cNvPr id="18" name="Graphic 17" descr="Candy">
            <a:extLst>
              <a:ext uri="{FF2B5EF4-FFF2-40B4-BE49-F238E27FC236}">
                <a16:creationId xmlns:a16="http://schemas.microsoft.com/office/drawing/2014/main" id="{D75A86A9-55CD-4BAE-8612-07AB7884C2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73112" y="2728246"/>
            <a:ext cx="914400" cy="914400"/>
          </a:xfrm>
          <a:prstGeom prst="rect">
            <a:avLst/>
          </a:prstGeom>
        </p:spPr>
      </p:pic>
      <p:pic>
        <p:nvPicPr>
          <p:cNvPr id="10" name="Graphic 9" descr="Medicine">
            <a:extLst>
              <a:ext uri="{FF2B5EF4-FFF2-40B4-BE49-F238E27FC236}">
                <a16:creationId xmlns:a16="http://schemas.microsoft.com/office/drawing/2014/main" id="{D359AFC5-8905-4F0C-9A5F-02327F1E90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96130" y="1919244"/>
            <a:ext cx="914400" cy="914400"/>
          </a:xfrm>
          <a:prstGeom prst="rect">
            <a:avLst/>
          </a:prstGeom>
        </p:spPr>
      </p:pic>
      <p:pic>
        <p:nvPicPr>
          <p:cNvPr id="24" name="Graphic 23" descr="Medicine">
            <a:extLst>
              <a:ext uri="{FF2B5EF4-FFF2-40B4-BE49-F238E27FC236}">
                <a16:creationId xmlns:a16="http://schemas.microsoft.com/office/drawing/2014/main" id="{FB8566BF-D885-45F3-AF0C-B207484242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4478" y="1854570"/>
            <a:ext cx="914400" cy="914400"/>
          </a:xfrm>
          <a:prstGeom prst="rect">
            <a:avLst/>
          </a:prstGeom>
        </p:spPr>
      </p:pic>
    </p:spTree>
    <p:extLst>
      <p:ext uri="{BB962C8B-B14F-4D97-AF65-F5344CB8AC3E}">
        <p14:creationId xmlns:p14="http://schemas.microsoft.com/office/powerpoint/2010/main" val="2551339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3" y="609600"/>
            <a:ext cx="10706283" cy="1320800"/>
          </a:xfrm>
        </p:spPr>
        <p:txBody>
          <a:bodyPr/>
          <a:lstStyle/>
          <a:p>
            <a:r>
              <a:rPr lang="en-US" sz="3200" b="1" dirty="0">
                <a:solidFill>
                  <a:srgbClr val="FF0000"/>
                </a:solidFill>
                <a:latin typeface="Segoe UI" panose="020B0502040204020203" pitchFamily="34" charset="0"/>
                <a:cs typeface="Segoe UI" panose="020B0502040204020203" pitchFamily="34" charset="0"/>
              </a:rPr>
              <a:t>Expired Stock</a:t>
            </a:r>
            <a:endParaRPr lang="en-IN" sz="3200"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3" y="1470991"/>
            <a:ext cx="10365805" cy="5520652"/>
          </a:xfrm>
        </p:spPr>
        <p:txBody>
          <a:bodyPr>
            <a:normAutofit/>
          </a:bodyPr>
          <a:lstStyle/>
          <a:p>
            <a:pPr marL="0" indent="0" algn="just">
              <a:buNone/>
            </a:pPr>
            <a:endParaRPr lang="en-US" sz="2533" i="1" dirty="0"/>
          </a:p>
          <a:p>
            <a:pPr marL="0" indent="0" algn="r">
              <a:buNone/>
            </a:pPr>
            <a:r>
              <a:rPr lang="en-IN" dirty="0"/>
              <a:t>    </a:t>
            </a:r>
            <a:endParaRPr lang="en-IN" sz="2000" dirty="0"/>
          </a:p>
        </p:txBody>
      </p:sp>
      <p:sp>
        <p:nvSpPr>
          <p:cNvPr id="4" name="Frame 3">
            <a:extLst>
              <a:ext uri="{FF2B5EF4-FFF2-40B4-BE49-F238E27FC236}">
                <a16:creationId xmlns:a16="http://schemas.microsoft.com/office/drawing/2014/main" id="{72F0AEB4-F196-4D0D-BB3C-7E71A9D9D120}"/>
              </a:ext>
            </a:extLst>
          </p:cNvPr>
          <p:cNvSpPr/>
          <p:nvPr/>
        </p:nvSpPr>
        <p:spPr>
          <a:xfrm>
            <a:off x="506338" y="419452"/>
            <a:ext cx="4035003" cy="8154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D241308E-E5CA-4B19-AB1A-93B6D1BBC5BA}"/>
              </a:ext>
            </a:extLst>
          </p:cNvPr>
          <p:cNvSpPr txBox="1"/>
          <p:nvPr/>
        </p:nvSpPr>
        <p:spPr>
          <a:xfrm>
            <a:off x="1532678" y="5652073"/>
            <a:ext cx="4164036" cy="369332"/>
          </a:xfrm>
          <a:prstGeom prst="rect">
            <a:avLst/>
          </a:prstGeom>
          <a:noFill/>
        </p:spPr>
        <p:txBody>
          <a:bodyPr wrap="square" rtlCol="0">
            <a:spAutoFit/>
          </a:bodyPr>
          <a:lstStyle/>
          <a:p>
            <a:r>
              <a:rPr lang="en-US" dirty="0"/>
              <a:t>			</a:t>
            </a:r>
            <a:endParaRPr lang="en-US" b="1" dirty="0">
              <a:solidFill>
                <a:srgbClr val="FF0000"/>
              </a:solidFill>
            </a:endParaRPr>
          </a:p>
        </p:txBody>
      </p:sp>
      <p:sp>
        <p:nvSpPr>
          <p:cNvPr id="11" name="TextBox 10">
            <a:extLst>
              <a:ext uri="{FF2B5EF4-FFF2-40B4-BE49-F238E27FC236}">
                <a16:creationId xmlns:a16="http://schemas.microsoft.com/office/drawing/2014/main" id="{7B476EF4-CF20-4A00-9EBC-A40707BC2F5B}"/>
              </a:ext>
            </a:extLst>
          </p:cNvPr>
          <p:cNvSpPr txBox="1"/>
          <p:nvPr/>
        </p:nvSpPr>
        <p:spPr>
          <a:xfrm>
            <a:off x="866397" y="3534891"/>
            <a:ext cx="3524657" cy="923330"/>
          </a:xfrm>
          <a:prstGeom prst="rect">
            <a:avLst/>
          </a:prstGeom>
          <a:noFill/>
        </p:spPr>
        <p:txBody>
          <a:bodyPr wrap="square" rtlCol="0">
            <a:spAutoFit/>
          </a:bodyPr>
          <a:lstStyle/>
          <a:p>
            <a:endParaRPr lang="en-US" dirty="0"/>
          </a:p>
          <a:p>
            <a:r>
              <a:rPr lang="en-US" b="1" dirty="0"/>
              <a:t>Dealer Premises- Stock Expired</a:t>
            </a:r>
          </a:p>
        </p:txBody>
      </p:sp>
      <p:sp>
        <p:nvSpPr>
          <p:cNvPr id="17" name="TextBox 16">
            <a:extLst>
              <a:ext uri="{FF2B5EF4-FFF2-40B4-BE49-F238E27FC236}">
                <a16:creationId xmlns:a16="http://schemas.microsoft.com/office/drawing/2014/main" id="{2F41DC20-CA55-46D1-A8F2-30FA0BC15013}"/>
              </a:ext>
            </a:extLst>
          </p:cNvPr>
          <p:cNvSpPr txBox="1"/>
          <p:nvPr/>
        </p:nvSpPr>
        <p:spPr>
          <a:xfrm>
            <a:off x="600562" y="4804732"/>
            <a:ext cx="9429703" cy="1569660"/>
          </a:xfrm>
          <a:prstGeom prst="rect">
            <a:avLst/>
          </a:prstGeom>
          <a:solidFill>
            <a:schemeClr val="bg2">
              <a:lumMod val="90000"/>
            </a:schemeClr>
          </a:solidFill>
        </p:spPr>
        <p:txBody>
          <a:bodyPr wrap="square" rtlCol="0">
            <a:spAutoFit/>
          </a:bodyPr>
          <a:lstStyle/>
          <a:p>
            <a:r>
              <a:rPr lang="en-US" sz="2400" dirty="0"/>
              <a:t>Whether Section 17(5)(h) attracted?</a:t>
            </a:r>
          </a:p>
          <a:p>
            <a:endParaRPr lang="en-US" sz="2400" dirty="0"/>
          </a:p>
          <a:p>
            <a:r>
              <a:rPr lang="en-US" sz="2400" dirty="0"/>
              <a:t>Refund or compensation? Treatment in the hands of dealer to affect GST liability?</a:t>
            </a:r>
          </a:p>
        </p:txBody>
      </p:sp>
      <p:pic>
        <p:nvPicPr>
          <p:cNvPr id="7" name="Picture 6">
            <a:extLst>
              <a:ext uri="{FF2B5EF4-FFF2-40B4-BE49-F238E27FC236}">
                <a16:creationId xmlns:a16="http://schemas.microsoft.com/office/drawing/2014/main" id="{A9AC9F70-22DB-4B47-9989-3CE6230B845E}"/>
              </a:ext>
            </a:extLst>
          </p:cNvPr>
          <p:cNvPicPr>
            <a:picLocks noChangeAspect="1"/>
          </p:cNvPicPr>
          <p:nvPr/>
        </p:nvPicPr>
        <p:blipFill>
          <a:blip r:embed="rId3"/>
          <a:stretch>
            <a:fillRect/>
          </a:stretch>
        </p:blipFill>
        <p:spPr>
          <a:xfrm>
            <a:off x="866397" y="1773706"/>
            <a:ext cx="2472104" cy="1904996"/>
          </a:xfrm>
          <a:prstGeom prst="rect">
            <a:avLst/>
          </a:prstGeom>
        </p:spPr>
      </p:pic>
      <p:sp>
        <p:nvSpPr>
          <p:cNvPr id="13" name="Arrow: Right 12">
            <a:extLst>
              <a:ext uri="{FF2B5EF4-FFF2-40B4-BE49-F238E27FC236}">
                <a16:creationId xmlns:a16="http://schemas.microsoft.com/office/drawing/2014/main" id="{5EFB4C22-A3CA-4C2A-A3B3-F2C88800EF06}"/>
              </a:ext>
            </a:extLst>
          </p:cNvPr>
          <p:cNvSpPr/>
          <p:nvPr/>
        </p:nvSpPr>
        <p:spPr>
          <a:xfrm>
            <a:off x="4298203" y="3081853"/>
            <a:ext cx="1797798" cy="182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User">
            <a:extLst>
              <a:ext uri="{FF2B5EF4-FFF2-40B4-BE49-F238E27FC236}">
                <a16:creationId xmlns:a16="http://schemas.microsoft.com/office/drawing/2014/main" id="{527B7AED-8DD8-49A7-8E4E-85E22A25B0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4972" y="1774877"/>
            <a:ext cx="1729707" cy="1904996"/>
          </a:xfrm>
          <a:prstGeom prst="rect">
            <a:avLst/>
          </a:prstGeom>
        </p:spPr>
      </p:pic>
      <p:sp>
        <p:nvSpPr>
          <p:cNvPr id="16" name="TextBox 15">
            <a:extLst>
              <a:ext uri="{FF2B5EF4-FFF2-40B4-BE49-F238E27FC236}">
                <a16:creationId xmlns:a16="http://schemas.microsoft.com/office/drawing/2014/main" id="{026384FB-95EB-4F19-B890-D6CA1FA65B0A}"/>
              </a:ext>
            </a:extLst>
          </p:cNvPr>
          <p:cNvSpPr txBox="1"/>
          <p:nvPr/>
        </p:nvSpPr>
        <p:spPr>
          <a:xfrm>
            <a:off x="4271346" y="2392619"/>
            <a:ext cx="2303901" cy="646331"/>
          </a:xfrm>
          <a:prstGeom prst="rect">
            <a:avLst/>
          </a:prstGeom>
          <a:noFill/>
        </p:spPr>
        <p:txBody>
          <a:bodyPr wrap="square" rtlCol="0">
            <a:spAutoFit/>
          </a:bodyPr>
          <a:lstStyle/>
          <a:p>
            <a:r>
              <a:rPr lang="en-US" dirty="0"/>
              <a:t>Returned to Manufacturer</a:t>
            </a:r>
          </a:p>
        </p:txBody>
      </p:sp>
      <p:sp>
        <p:nvSpPr>
          <p:cNvPr id="22" name="TextBox 21">
            <a:extLst>
              <a:ext uri="{FF2B5EF4-FFF2-40B4-BE49-F238E27FC236}">
                <a16:creationId xmlns:a16="http://schemas.microsoft.com/office/drawing/2014/main" id="{615D575B-3428-4F0F-81F5-62AA5E2C3947}"/>
              </a:ext>
            </a:extLst>
          </p:cNvPr>
          <p:cNvSpPr txBox="1"/>
          <p:nvPr/>
        </p:nvSpPr>
        <p:spPr>
          <a:xfrm>
            <a:off x="6812929" y="3345116"/>
            <a:ext cx="3524657" cy="646331"/>
          </a:xfrm>
          <a:prstGeom prst="rect">
            <a:avLst/>
          </a:prstGeom>
          <a:noFill/>
        </p:spPr>
        <p:txBody>
          <a:bodyPr wrap="square" rtlCol="0">
            <a:spAutoFit/>
          </a:bodyPr>
          <a:lstStyle/>
          <a:p>
            <a:endParaRPr lang="en-US" dirty="0"/>
          </a:p>
          <a:p>
            <a:r>
              <a:rPr lang="en-US" b="1" dirty="0"/>
              <a:t>Manufacturer Premises</a:t>
            </a:r>
          </a:p>
        </p:txBody>
      </p:sp>
      <p:sp>
        <p:nvSpPr>
          <p:cNvPr id="23" name="TextBox 22">
            <a:extLst>
              <a:ext uri="{FF2B5EF4-FFF2-40B4-BE49-F238E27FC236}">
                <a16:creationId xmlns:a16="http://schemas.microsoft.com/office/drawing/2014/main" id="{00ACC91F-F2DA-4CAD-9012-7CDE119EE026}"/>
              </a:ext>
            </a:extLst>
          </p:cNvPr>
          <p:cNvSpPr txBox="1"/>
          <p:nvPr/>
        </p:nvSpPr>
        <p:spPr>
          <a:xfrm>
            <a:off x="5150288" y="511517"/>
            <a:ext cx="1330473" cy="369332"/>
          </a:xfrm>
          <a:prstGeom prst="rect">
            <a:avLst/>
          </a:prstGeom>
          <a:solidFill>
            <a:srgbClr val="FFFF00"/>
          </a:solidFill>
          <a:ln>
            <a:solidFill>
              <a:schemeClr val="tx2">
                <a:lumMod val="50000"/>
              </a:schemeClr>
            </a:solidFill>
          </a:ln>
        </p:spPr>
        <p:txBody>
          <a:bodyPr wrap="square" rtlCol="0">
            <a:spAutoFit/>
          </a:bodyPr>
          <a:lstStyle/>
          <a:p>
            <a:r>
              <a:rPr lang="en-US" dirty="0"/>
              <a:t>Situation 2</a:t>
            </a:r>
          </a:p>
        </p:txBody>
      </p:sp>
      <p:sp>
        <p:nvSpPr>
          <p:cNvPr id="18" name="Arrow: Right 17">
            <a:extLst>
              <a:ext uri="{FF2B5EF4-FFF2-40B4-BE49-F238E27FC236}">
                <a16:creationId xmlns:a16="http://schemas.microsoft.com/office/drawing/2014/main" id="{796C5F9E-BBA4-4270-8700-46FDE0B48658}"/>
              </a:ext>
            </a:extLst>
          </p:cNvPr>
          <p:cNvSpPr/>
          <p:nvPr/>
        </p:nvSpPr>
        <p:spPr>
          <a:xfrm>
            <a:off x="8620809" y="2838281"/>
            <a:ext cx="1590909" cy="195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Fruit bowl">
            <a:extLst>
              <a:ext uri="{FF2B5EF4-FFF2-40B4-BE49-F238E27FC236}">
                <a16:creationId xmlns:a16="http://schemas.microsoft.com/office/drawing/2014/main" id="{79A00430-B807-4995-9B11-B6D4A09F38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99953" y="2120548"/>
            <a:ext cx="1214714" cy="1052455"/>
          </a:xfrm>
          <a:prstGeom prst="rect">
            <a:avLst/>
          </a:prstGeom>
        </p:spPr>
      </p:pic>
      <p:sp>
        <p:nvSpPr>
          <p:cNvPr id="24" name="TextBox 23">
            <a:extLst>
              <a:ext uri="{FF2B5EF4-FFF2-40B4-BE49-F238E27FC236}">
                <a16:creationId xmlns:a16="http://schemas.microsoft.com/office/drawing/2014/main" id="{3DD2CA68-714B-4C05-B864-9AFA52571342}"/>
              </a:ext>
            </a:extLst>
          </p:cNvPr>
          <p:cNvSpPr txBox="1"/>
          <p:nvPr/>
        </p:nvSpPr>
        <p:spPr>
          <a:xfrm>
            <a:off x="10085994" y="2950427"/>
            <a:ext cx="2098458" cy="923330"/>
          </a:xfrm>
          <a:prstGeom prst="rect">
            <a:avLst/>
          </a:prstGeom>
          <a:noFill/>
        </p:spPr>
        <p:txBody>
          <a:bodyPr wrap="square" rtlCol="0">
            <a:spAutoFit/>
          </a:bodyPr>
          <a:lstStyle/>
          <a:p>
            <a:endParaRPr lang="en-US" dirty="0"/>
          </a:p>
          <a:p>
            <a:r>
              <a:rPr lang="en-US" b="1" dirty="0"/>
              <a:t>Scrapped the Goods</a:t>
            </a:r>
          </a:p>
        </p:txBody>
      </p:sp>
      <p:pic>
        <p:nvPicPr>
          <p:cNvPr id="6" name="Graphic 5" descr="Close">
            <a:extLst>
              <a:ext uri="{FF2B5EF4-FFF2-40B4-BE49-F238E27FC236}">
                <a16:creationId xmlns:a16="http://schemas.microsoft.com/office/drawing/2014/main" id="{5FC0131A-FDD1-41A2-A736-BA4497FAE9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30265" y="1826451"/>
            <a:ext cx="1782784" cy="1543108"/>
          </a:xfrm>
          <a:prstGeom prst="rect">
            <a:avLst/>
          </a:prstGeom>
        </p:spPr>
      </p:pic>
      <p:sp>
        <p:nvSpPr>
          <p:cNvPr id="5" name="Arrow: Curved Down 4">
            <a:extLst>
              <a:ext uri="{FF2B5EF4-FFF2-40B4-BE49-F238E27FC236}">
                <a16:creationId xmlns:a16="http://schemas.microsoft.com/office/drawing/2014/main" id="{8190B32E-4B9A-4CE7-8972-ED795745AFFE}"/>
              </a:ext>
            </a:extLst>
          </p:cNvPr>
          <p:cNvSpPr/>
          <p:nvPr/>
        </p:nvSpPr>
        <p:spPr>
          <a:xfrm>
            <a:off x="3124200" y="1046932"/>
            <a:ext cx="7726680" cy="10736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Right 24">
            <a:extLst>
              <a:ext uri="{FF2B5EF4-FFF2-40B4-BE49-F238E27FC236}">
                <a16:creationId xmlns:a16="http://schemas.microsoft.com/office/drawing/2014/main" id="{53EDF517-D394-47FF-9264-89704CFD0DFE}"/>
              </a:ext>
            </a:extLst>
          </p:cNvPr>
          <p:cNvSpPr/>
          <p:nvPr/>
        </p:nvSpPr>
        <p:spPr>
          <a:xfrm rot="10800000">
            <a:off x="4286848" y="3338428"/>
            <a:ext cx="1797798" cy="182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5CC56CC-84BF-4044-ACC5-05E3C797C708}"/>
              </a:ext>
            </a:extLst>
          </p:cNvPr>
          <p:cNvSpPr txBox="1"/>
          <p:nvPr/>
        </p:nvSpPr>
        <p:spPr>
          <a:xfrm>
            <a:off x="4286586" y="3520379"/>
            <a:ext cx="2303901" cy="369332"/>
          </a:xfrm>
          <a:prstGeom prst="rect">
            <a:avLst/>
          </a:prstGeom>
          <a:noFill/>
        </p:spPr>
        <p:txBody>
          <a:bodyPr wrap="square" rtlCol="0">
            <a:spAutoFit/>
          </a:bodyPr>
          <a:lstStyle/>
          <a:p>
            <a:r>
              <a:rPr lang="en-US" dirty="0"/>
              <a:t>Compensation</a:t>
            </a:r>
          </a:p>
        </p:txBody>
      </p:sp>
      <p:pic>
        <p:nvPicPr>
          <p:cNvPr id="27" name="Graphic 26" descr="Medicine">
            <a:extLst>
              <a:ext uri="{FF2B5EF4-FFF2-40B4-BE49-F238E27FC236}">
                <a16:creationId xmlns:a16="http://schemas.microsoft.com/office/drawing/2014/main" id="{4FAC5290-0C0A-4106-918B-99D2AE0F48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16247" y="1906851"/>
            <a:ext cx="943884" cy="943884"/>
          </a:xfrm>
          <a:prstGeom prst="rect">
            <a:avLst/>
          </a:prstGeom>
        </p:spPr>
      </p:pic>
      <p:pic>
        <p:nvPicPr>
          <p:cNvPr id="28" name="Graphic 27" descr="Candy">
            <a:extLst>
              <a:ext uri="{FF2B5EF4-FFF2-40B4-BE49-F238E27FC236}">
                <a16:creationId xmlns:a16="http://schemas.microsoft.com/office/drawing/2014/main" id="{81EC1843-BC1A-4CB0-B218-7B7AC00D00B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57496" y="2780635"/>
            <a:ext cx="914400" cy="914400"/>
          </a:xfrm>
          <a:prstGeom prst="rect">
            <a:avLst/>
          </a:prstGeom>
        </p:spPr>
      </p:pic>
      <p:pic>
        <p:nvPicPr>
          <p:cNvPr id="29" name="Graphic 28" descr="Candy">
            <a:extLst>
              <a:ext uri="{FF2B5EF4-FFF2-40B4-BE49-F238E27FC236}">
                <a16:creationId xmlns:a16="http://schemas.microsoft.com/office/drawing/2014/main" id="{DB2A7A08-C8C1-45A8-A014-74D3C0AF18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41400" y="2873031"/>
            <a:ext cx="914400" cy="914400"/>
          </a:xfrm>
          <a:prstGeom prst="rect">
            <a:avLst/>
          </a:prstGeom>
        </p:spPr>
      </p:pic>
      <p:pic>
        <p:nvPicPr>
          <p:cNvPr id="30" name="Graphic 29" descr="Medicine">
            <a:extLst>
              <a:ext uri="{FF2B5EF4-FFF2-40B4-BE49-F238E27FC236}">
                <a16:creationId xmlns:a16="http://schemas.microsoft.com/office/drawing/2014/main" id="{316CBEBF-76BA-435C-B1F3-7A074BB5D77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69673" y="1967108"/>
            <a:ext cx="943884" cy="943884"/>
          </a:xfrm>
          <a:prstGeom prst="rect">
            <a:avLst/>
          </a:prstGeom>
        </p:spPr>
      </p:pic>
    </p:spTree>
    <p:extLst>
      <p:ext uri="{BB962C8B-B14F-4D97-AF65-F5344CB8AC3E}">
        <p14:creationId xmlns:p14="http://schemas.microsoft.com/office/powerpoint/2010/main" val="2403085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42"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3" name="Straight Connector 42">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3" name="Rectangle 52">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6" name="Straight Connector 55">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Content Placeholder 5">
            <a:extLst>
              <a:ext uri="{FF2B5EF4-FFF2-40B4-BE49-F238E27FC236}">
                <a16:creationId xmlns:a16="http://schemas.microsoft.com/office/drawing/2014/main" id="{FA31F528-B4EA-43F2-9E69-4A17F4ACDA98}"/>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sz="1800" dirty="0">
                <a:solidFill>
                  <a:schemeClr val="tx1"/>
                </a:solidFill>
              </a:rPr>
              <a:t>  </a:t>
            </a:r>
          </a:p>
        </p:txBody>
      </p:sp>
      <p:sp>
        <p:nvSpPr>
          <p:cNvPr id="4" name="Title 3">
            <a:extLst>
              <a:ext uri="{FF2B5EF4-FFF2-40B4-BE49-F238E27FC236}">
                <a16:creationId xmlns:a16="http://schemas.microsoft.com/office/drawing/2014/main" id="{E4C8EC85-2F6F-45AB-8DBA-276B897F9DF4}"/>
              </a:ext>
            </a:extLst>
          </p:cNvPr>
          <p:cNvSpPr>
            <a:spLocks noGrp="1"/>
          </p:cNvSpPr>
          <p:nvPr>
            <p:ph type="title"/>
          </p:nvPr>
        </p:nvSpPr>
        <p:spPr>
          <a:xfrm>
            <a:off x="1507067" y="2404534"/>
            <a:ext cx="7766936" cy="1646302"/>
          </a:xfrm>
        </p:spPr>
        <p:txBody>
          <a:bodyPr vert="horz" lIns="91440" tIns="45720" rIns="91440" bIns="45720" rtlCol="0" anchor="b">
            <a:normAutofit fontScale="90000"/>
          </a:bodyPr>
          <a:lstStyle/>
          <a:p>
            <a:pPr algn="r"/>
            <a:r>
              <a:rPr lang="en-IN" sz="5400" dirty="0">
                <a:latin typeface="Cambria" panose="02040503050406030204" pitchFamily="18" charset="0"/>
              </a:rPr>
              <a:t>Inventions during Covid-19 and their classification</a:t>
            </a:r>
            <a:endParaRPr lang="en-US" sz="5400" b="1" dirty="0"/>
          </a:p>
        </p:txBody>
      </p:sp>
    </p:spTree>
    <p:extLst>
      <p:ext uri="{BB962C8B-B14F-4D97-AF65-F5344CB8AC3E}">
        <p14:creationId xmlns:p14="http://schemas.microsoft.com/office/powerpoint/2010/main" val="8077763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80E6-A525-4A8D-AF25-3158574CEC52}"/>
              </a:ext>
            </a:extLst>
          </p:cNvPr>
          <p:cNvSpPr>
            <a:spLocks noGrp="1"/>
          </p:cNvSpPr>
          <p:nvPr>
            <p:ph type="ctrTitle"/>
          </p:nvPr>
        </p:nvSpPr>
        <p:spPr>
          <a:xfrm>
            <a:off x="0" y="351693"/>
            <a:ext cx="11830929" cy="6316394"/>
          </a:xfrm>
        </p:spPr>
        <p:txBody>
          <a:bodyPr>
            <a:normAutofit/>
          </a:bodyPr>
          <a:lstStyle/>
          <a:p>
            <a:br>
              <a:rPr lang="en-US" dirty="0">
                <a:solidFill>
                  <a:srgbClr val="002060"/>
                </a:solidFill>
              </a:rPr>
            </a:br>
            <a:br>
              <a:rPr lang="en-US" dirty="0">
                <a:solidFill>
                  <a:srgbClr val="002060"/>
                </a:solidFill>
              </a:rPr>
            </a:br>
            <a:br>
              <a:rPr lang="en-US" dirty="0">
                <a:solidFill>
                  <a:srgbClr val="002060"/>
                </a:solidFill>
              </a:rPr>
            </a:br>
            <a:br>
              <a:rPr lang="en-US" dirty="0">
                <a:solidFill>
                  <a:srgbClr val="002060"/>
                </a:solidFill>
              </a:rPr>
            </a:br>
            <a:endParaRPr lang="en-IN" dirty="0">
              <a:solidFill>
                <a:srgbClr val="002060"/>
              </a:solidFill>
            </a:endParaRPr>
          </a:p>
        </p:txBody>
      </p:sp>
      <p:sp>
        <p:nvSpPr>
          <p:cNvPr id="3" name="Rectangle 2">
            <a:extLst>
              <a:ext uri="{FF2B5EF4-FFF2-40B4-BE49-F238E27FC236}">
                <a16:creationId xmlns:a16="http://schemas.microsoft.com/office/drawing/2014/main" id="{BBE14AB4-A662-4D50-A078-D69900904553}"/>
              </a:ext>
            </a:extLst>
          </p:cNvPr>
          <p:cNvSpPr/>
          <p:nvPr/>
        </p:nvSpPr>
        <p:spPr>
          <a:xfrm>
            <a:off x="962011" y="571472"/>
            <a:ext cx="8660291" cy="584775"/>
          </a:xfrm>
          <a:prstGeom prst="rect">
            <a:avLst/>
          </a:prstGeom>
        </p:spPr>
        <p:txBody>
          <a:bodyPr wrap="square">
            <a:spAutoFit/>
          </a:bodyPr>
          <a:lstStyle/>
          <a:p>
            <a:r>
              <a:rPr lang="en-US" sz="3200" b="1" dirty="0">
                <a:solidFill>
                  <a:srgbClr val="FF0000"/>
                </a:solidFill>
              </a:rPr>
              <a:t>Definitions of Force Majeure</a:t>
            </a:r>
          </a:p>
        </p:txBody>
      </p:sp>
      <p:sp>
        <p:nvSpPr>
          <p:cNvPr id="4" name="Rectangle 3">
            <a:extLst>
              <a:ext uri="{FF2B5EF4-FFF2-40B4-BE49-F238E27FC236}">
                <a16:creationId xmlns:a16="http://schemas.microsoft.com/office/drawing/2014/main" id="{D6E03460-37E6-489B-93A9-69FF14FCD4F5}"/>
              </a:ext>
            </a:extLst>
          </p:cNvPr>
          <p:cNvSpPr/>
          <p:nvPr/>
        </p:nvSpPr>
        <p:spPr>
          <a:xfrm>
            <a:off x="590844" y="1376026"/>
            <a:ext cx="10649242" cy="5262979"/>
          </a:xfrm>
          <a:prstGeom prst="rect">
            <a:avLst/>
          </a:prstGeom>
        </p:spPr>
        <p:txBody>
          <a:bodyPr wrap="square">
            <a:spAutoFit/>
          </a:bodyPr>
          <a:lstStyle/>
          <a:p>
            <a:pPr marL="285750" lvl="0" indent="-285750" defTabSz="914324">
              <a:buFont typeface="Arial" panose="020B0604020202020204" pitchFamily="34" charset="0"/>
              <a:buChar char="•"/>
              <a:defRPr/>
            </a:pPr>
            <a:endParaRPr lang="en-US" sz="2000" dirty="0"/>
          </a:p>
          <a:p>
            <a:pPr marL="285750" lvl="0" indent="-285750" defTabSz="914324">
              <a:buFont typeface="Arial" panose="020B0604020202020204" pitchFamily="34" charset="0"/>
              <a:buChar char="•"/>
              <a:defRPr/>
            </a:pPr>
            <a:endParaRPr lang="en-US" sz="2000" dirty="0"/>
          </a:p>
          <a:p>
            <a:r>
              <a:rPr lang="en-US" sz="2000" b="1" dirty="0"/>
              <a:t>1. </a:t>
            </a:r>
            <a:r>
              <a:rPr lang="en-US" sz="2000" dirty="0"/>
              <a:t> superior or overwhelming power</a:t>
            </a:r>
          </a:p>
          <a:p>
            <a:r>
              <a:rPr lang="en-US" sz="2000" b="1" dirty="0"/>
              <a:t>2. </a:t>
            </a:r>
            <a:r>
              <a:rPr lang="en-US" sz="2000" dirty="0"/>
              <a:t> an unanticipated or uncontrollable event or effect which releases one from fulfillment of a contractual obligation</a:t>
            </a:r>
          </a:p>
          <a:p>
            <a:endParaRPr lang="en-US" sz="2000" dirty="0"/>
          </a:p>
          <a:p>
            <a:endParaRPr lang="en-US" sz="2000" dirty="0"/>
          </a:p>
          <a:p>
            <a:pPr algn="r"/>
            <a:r>
              <a:rPr lang="en-US" sz="2000" i="1" dirty="0"/>
              <a:t>(Collins Dictionary)</a:t>
            </a:r>
          </a:p>
          <a:p>
            <a:endParaRPr lang="en-US" sz="2000" dirty="0"/>
          </a:p>
          <a:p>
            <a:endParaRPr lang="en-US" sz="2000" dirty="0"/>
          </a:p>
          <a:p>
            <a:r>
              <a:rPr lang="en-US" sz="2000" dirty="0"/>
              <a:t>an unexpected event such as a war, crime, or an earthquake which prevents someone from doing something that is written in a legal agreement</a:t>
            </a:r>
          </a:p>
          <a:p>
            <a:endParaRPr lang="en-US" sz="2000" b="1" dirty="0"/>
          </a:p>
          <a:p>
            <a:endParaRPr lang="en-US" sz="2000" b="1" dirty="0"/>
          </a:p>
          <a:p>
            <a:pPr lvl="0" algn="r" defTabSz="914324">
              <a:defRPr/>
            </a:pPr>
            <a:r>
              <a:rPr lang="en-US" sz="2000" i="1" dirty="0"/>
              <a:t>                    (Cambridge Dictionary)	</a:t>
            </a:r>
            <a:r>
              <a:rPr lang="en-US" sz="2000" dirty="0"/>
              <a:t>	</a:t>
            </a:r>
          </a:p>
          <a:p>
            <a:pPr lvl="0" defTabSz="914324">
              <a:defRPr/>
            </a:pPr>
            <a:endParaRPr lang="en-US" dirty="0"/>
          </a:p>
          <a:p>
            <a:pPr lvl="0" defTabSz="914324">
              <a:defRPr/>
            </a:pPr>
            <a:endParaRPr lang="en-IN" dirty="0"/>
          </a:p>
        </p:txBody>
      </p:sp>
      <p:sp>
        <p:nvSpPr>
          <p:cNvPr id="5" name="Frame 4">
            <a:extLst>
              <a:ext uri="{FF2B5EF4-FFF2-40B4-BE49-F238E27FC236}">
                <a16:creationId xmlns:a16="http://schemas.microsoft.com/office/drawing/2014/main" id="{F9C982B5-AB8B-4BDC-B5B6-1EE928BAA333}"/>
              </a:ext>
            </a:extLst>
          </p:cNvPr>
          <p:cNvSpPr/>
          <p:nvPr/>
        </p:nvSpPr>
        <p:spPr>
          <a:xfrm>
            <a:off x="590844" y="446309"/>
            <a:ext cx="6937716"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283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595186" y="352285"/>
            <a:ext cx="10706283" cy="1320800"/>
          </a:xfrm>
        </p:spPr>
        <p:txBody>
          <a:bodyPr/>
          <a:lstStyle/>
          <a:p>
            <a:r>
              <a:rPr lang="en-US" sz="3200" b="1" dirty="0">
                <a:solidFill>
                  <a:srgbClr val="FF0000"/>
                </a:solidFill>
                <a:latin typeface="Cambria" panose="02040503050406030204" pitchFamily="18" charset="0"/>
                <a:ea typeface="Cambria" panose="02040503050406030204" pitchFamily="18" charset="0"/>
              </a:rPr>
              <a:t>Classification of Sanitizers vs Antiseptic Rubs </a:t>
            </a:r>
            <a:br>
              <a:rPr lang="en-IN" sz="3200" b="1" dirty="0">
                <a:solidFill>
                  <a:srgbClr val="FF0000"/>
                </a:solidFill>
                <a:latin typeface="Cambria" panose="02040503050406030204" pitchFamily="18" charset="0"/>
                <a:ea typeface="Cambria" panose="02040503050406030204" pitchFamily="18" charset="0"/>
              </a:rPr>
            </a:br>
            <a:endParaRPr lang="en-IN" sz="3200"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238010" y="1199502"/>
            <a:ext cx="7533630" cy="2229498"/>
          </a:xfrm>
        </p:spPr>
        <p:txBody>
          <a:bodyPr>
            <a:normAutofit/>
          </a:bodyPr>
          <a:lstStyle/>
          <a:p>
            <a:pPr algn="just">
              <a:buClrTx/>
              <a:buSzTx/>
              <a:buFont typeface="Wingdings" panose="05000000000000000000" pitchFamily="2" charset="2"/>
              <a:buChar char="§"/>
            </a:pPr>
            <a:r>
              <a:rPr lang="en-IN" sz="2800" dirty="0"/>
              <a:t>Kills germs and micro-organisms on the skin of people and protects from diseases.</a:t>
            </a:r>
          </a:p>
          <a:p>
            <a:pPr algn="just">
              <a:buClrTx/>
              <a:buSzTx/>
              <a:buFont typeface="Wingdings" panose="05000000000000000000" pitchFamily="2" charset="2"/>
              <a:buChar char="§"/>
            </a:pPr>
            <a:r>
              <a:rPr lang="en-IN" sz="2800" dirty="0"/>
              <a:t>Products falling under this category are broadly of two different types</a:t>
            </a:r>
          </a:p>
          <a:p>
            <a:endParaRPr lang="en-IN" sz="2400" i="1" dirty="0">
              <a:solidFill>
                <a:schemeClr val="tx1"/>
              </a:solidFill>
            </a:endParaRPr>
          </a:p>
        </p:txBody>
      </p:sp>
      <p:sp>
        <p:nvSpPr>
          <p:cNvPr id="4" name="Frame 3">
            <a:extLst>
              <a:ext uri="{FF2B5EF4-FFF2-40B4-BE49-F238E27FC236}">
                <a16:creationId xmlns:a16="http://schemas.microsoft.com/office/drawing/2014/main" id="{72F0AEB4-F196-4D0D-BB3C-7E71A9D9D120}"/>
              </a:ext>
            </a:extLst>
          </p:cNvPr>
          <p:cNvSpPr/>
          <p:nvPr/>
        </p:nvSpPr>
        <p:spPr>
          <a:xfrm>
            <a:off x="374880" y="308742"/>
            <a:ext cx="1070628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ontent Placeholder 5">
            <a:extLst>
              <a:ext uri="{FF2B5EF4-FFF2-40B4-BE49-F238E27FC236}">
                <a16:creationId xmlns:a16="http://schemas.microsoft.com/office/drawing/2014/main" id="{3A7DC60C-7B9D-45BB-9122-787EDC131A42}"/>
              </a:ext>
            </a:extLst>
          </p:cNvPr>
          <p:cNvSpPr txBox="1">
            <a:spLocks/>
          </p:cNvSpPr>
          <p:nvPr/>
        </p:nvSpPr>
        <p:spPr>
          <a:xfrm>
            <a:off x="238010" y="3599543"/>
            <a:ext cx="4276592" cy="3056206"/>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933" kern="1200">
                <a:solidFill>
                  <a:schemeClr val="tx1"/>
                </a:solidFill>
                <a:effectLst/>
                <a:latin typeface="Cambria" pitchFamily="18"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Cambria" pitchFamily="18"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67" kern="1200">
                <a:solidFill>
                  <a:schemeClr val="tx1"/>
                </a:solidFill>
                <a:effectLst/>
                <a:latin typeface="Cambria"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mbria"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67" kern="1200">
                <a:solidFill>
                  <a:schemeClr val="tx1"/>
                </a:solidFill>
                <a:effectLst/>
                <a:latin typeface="Cambria"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ClrTx/>
              <a:buSzTx/>
              <a:buNone/>
            </a:pPr>
            <a:r>
              <a:rPr lang="en-IN" sz="2600" b="1" u="sng" dirty="0"/>
              <a:t>Normal hand sanitizers</a:t>
            </a:r>
          </a:p>
          <a:p>
            <a:pPr algn="just">
              <a:buClrTx/>
              <a:buSzTx/>
            </a:pPr>
            <a:r>
              <a:rPr lang="en-IN" sz="2800" dirty="0"/>
              <a:t>Alcohol based hand sanitizers in high demand due to spread of COVID-19 (around 70% alcohol content).</a:t>
            </a:r>
          </a:p>
        </p:txBody>
      </p:sp>
      <p:sp>
        <p:nvSpPr>
          <p:cNvPr id="7" name="Content Placeholder 5">
            <a:extLst>
              <a:ext uri="{FF2B5EF4-FFF2-40B4-BE49-F238E27FC236}">
                <a16:creationId xmlns:a16="http://schemas.microsoft.com/office/drawing/2014/main" id="{82A332F0-4841-4561-8D34-0AA3637AF646}"/>
              </a:ext>
            </a:extLst>
          </p:cNvPr>
          <p:cNvSpPr txBox="1">
            <a:spLocks/>
          </p:cNvSpPr>
          <p:nvPr/>
        </p:nvSpPr>
        <p:spPr>
          <a:xfrm>
            <a:off x="4514602" y="3599543"/>
            <a:ext cx="7439388" cy="3056206"/>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933" kern="1200">
                <a:solidFill>
                  <a:schemeClr val="tx1"/>
                </a:solidFill>
                <a:effectLst/>
                <a:latin typeface="Cambria" pitchFamily="18"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Cambria" pitchFamily="18"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67" kern="1200">
                <a:solidFill>
                  <a:schemeClr val="tx1"/>
                </a:solidFill>
                <a:effectLst/>
                <a:latin typeface="Cambria"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mbria"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67" kern="1200">
                <a:solidFill>
                  <a:schemeClr val="tx1"/>
                </a:solidFill>
                <a:effectLst/>
                <a:latin typeface="Cambria"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lnSpc>
                <a:spcPct val="140000"/>
              </a:lnSpc>
              <a:buClrTx/>
              <a:buSzTx/>
              <a:buNone/>
            </a:pPr>
            <a:r>
              <a:rPr lang="en-IN" sz="3400" b="1" u="sng" dirty="0"/>
              <a:t>Antiseptic Rubs</a:t>
            </a:r>
          </a:p>
          <a:p>
            <a:pPr algn="just">
              <a:buClrTx/>
              <a:buSzTx/>
            </a:pPr>
            <a:r>
              <a:rPr lang="en-US" sz="2800" dirty="0"/>
              <a:t>Apart from alcohol, it also contains chemicals like </a:t>
            </a:r>
            <a:r>
              <a:rPr lang="en-US" sz="2800" b="1" u="sng" dirty="0"/>
              <a:t>chlorhexidine gluconate solution</a:t>
            </a:r>
            <a:r>
              <a:rPr lang="en-US" sz="2800" dirty="0"/>
              <a:t> for degerming and sanitizing purposes.</a:t>
            </a:r>
          </a:p>
          <a:p>
            <a:pPr algn="just">
              <a:buClrTx/>
              <a:buSzTx/>
            </a:pPr>
            <a:r>
              <a:rPr lang="en-US" sz="2800" dirty="0"/>
              <a:t>Clinical grade sanitizers and generally used in hospitals, clinics etc. </a:t>
            </a:r>
          </a:p>
          <a:p>
            <a:pPr algn="just">
              <a:buClrTx/>
              <a:buSzTx/>
            </a:pPr>
            <a:r>
              <a:rPr lang="en-US" sz="2800" dirty="0"/>
              <a:t>After spread of COVID-19, such products procured from chemist shops/pharmacies etc. by any person without any prescription.</a:t>
            </a:r>
          </a:p>
        </p:txBody>
      </p:sp>
      <p:pic>
        <p:nvPicPr>
          <p:cNvPr id="9" name="Picture 2" descr="Alcohol-based hand sanitizers: can they backfire? - ABC News">
            <a:extLst>
              <a:ext uri="{FF2B5EF4-FFF2-40B4-BE49-F238E27FC236}">
                <a16:creationId xmlns:a16="http://schemas.microsoft.com/office/drawing/2014/main" id="{80AE170E-D1C6-46BA-B8E7-2C3739D18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837" y="1184207"/>
            <a:ext cx="3529829" cy="198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83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3" y="609600"/>
            <a:ext cx="10706283" cy="1320800"/>
          </a:xfrm>
        </p:spPr>
        <p:txBody>
          <a:bodyPr/>
          <a:lstStyle/>
          <a:p>
            <a:pPr algn="ctr"/>
            <a:r>
              <a:rPr lang="en-US" sz="3200" b="1" dirty="0">
                <a:solidFill>
                  <a:srgbClr val="FF0000"/>
                </a:solidFill>
                <a:latin typeface="Cambria" panose="02040503050406030204" pitchFamily="18" charset="0"/>
                <a:ea typeface="Cambria" panose="02040503050406030204" pitchFamily="18" charset="0"/>
              </a:rPr>
              <a:t>Classification of Sanitizers vs Antiseptic Rubs </a:t>
            </a:r>
            <a:endParaRPr lang="en-IN" sz="3200" b="1" dirty="0">
              <a:solidFill>
                <a:srgbClr val="FF0000"/>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4" y="1470991"/>
            <a:ext cx="10919480" cy="5014215"/>
          </a:xfrm>
        </p:spPr>
        <p:txBody>
          <a:bodyPr>
            <a:normAutofit/>
          </a:bodyPr>
          <a:lstStyle/>
          <a:p>
            <a:r>
              <a:rPr lang="en-IN" sz="2400" i="1" dirty="0">
                <a:solidFill>
                  <a:schemeClr val="tx1"/>
                </a:solidFill>
              </a:rPr>
              <a:t>   </a:t>
            </a:r>
          </a:p>
        </p:txBody>
      </p:sp>
      <p:sp>
        <p:nvSpPr>
          <p:cNvPr id="4" name="Frame 3">
            <a:extLst>
              <a:ext uri="{FF2B5EF4-FFF2-40B4-BE49-F238E27FC236}">
                <a16:creationId xmlns:a16="http://schemas.microsoft.com/office/drawing/2014/main" id="{72F0AEB4-F196-4D0D-BB3C-7E71A9D9D120}"/>
              </a:ext>
            </a:extLst>
          </p:cNvPr>
          <p:cNvSpPr/>
          <p:nvPr/>
        </p:nvSpPr>
        <p:spPr>
          <a:xfrm>
            <a:off x="464135" y="560062"/>
            <a:ext cx="1070628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ontent Placeholder 5">
            <a:extLst>
              <a:ext uri="{FF2B5EF4-FFF2-40B4-BE49-F238E27FC236}">
                <a16:creationId xmlns:a16="http://schemas.microsoft.com/office/drawing/2014/main" id="{D2AB8AFC-B373-419D-8CAA-38AD10543DEA}"/>
              </a:ext>
            </a:extLst>
          </p:cNvPr>
          <p:cNvSpPr txBox="1">
            <a:spLocks/>
          </p:cNvSpPr>
          <p:nvPr/>
        </p:nvSpPr>
        <p:spPr>
          <a:xfrm>
            <a:off x="595186" y="1604488"/>
            <a:ext cx="10706283" cy="4447969"/>
          </a:xfrm>
          <a:prstGeom prst="rect">
            <a:avLst/>
          </a:prstGeom>
          <a:solidFill>
            <a:schemeClr val="accent1">
              <a:lumMod val="60000"/>
              <a:lumOff val="40000"/>
            </a:schemeClr>
          </a:solidFill>
          <a:ln w="12700">
            <a:solidFill>
              <a:schemeClr val="accent1">
                <a:lumMod val="50000"/>
              </a:schemeClr>
            </a:solid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933" kern="1200">
                <a:solidFill>
                  <a:schemeClr val="tx1"/>
                </a:solidFill>
                <a:effectLst/>
                <a:latin typeface="Cambria" pitchFamily="18"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Cambria" pitchFamily="18"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67" kern="1200">
                <a:solidFill>
                  <a:schemeClr val="tx1"/>
                </a:solidFill>
                <a:effectLst/>
                <a:latin typeface="Cambria"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mbria"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67" kern="1200">
                <a:solidFill>
                  <a:schemeClr val="tx1"/>
                </a:solidFill>
                <a:effectLst/>
                <a:latin typeface="Cambria"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ClrTx/>
              <a:buSzTx/>
              <a:buNone/>
            </a:pPr>
            <a:r>
              <a:rPr lang="en-IN" sz="2800" b="1" u="sng" dirty="0"/>
              <a:t>CUSTOMS TARIFF ACT – FIRST SCHEDULE</a:t>
            </a:r>
          </a:p>
          <a:p>
            <a:pPr marL="0" indent="0" algn="ctr">
              <a:buClrTx/>
              <a:buSzTx/>
              <a:buNone/>
            </a:pPr>
            <a:endParaRPr lang="en-IN" sz="2800" b="1" u="sng" dirty="0"/>
          </a:p>
          <a:p>
            <a:pPr algn="just">
              <a:buClrTx/>
              <a:buSzTx/>
              <a:buFont typeface="Wingdings" panose="05000000000000000000" pitchFamily="2" charset="2"/>
              <a:buChar char="Ø"/>
            </a:pPr>
            <a:r>
              <a:rPr lang="en-IN" sz="2800" b="1" dirty="0"/>
              <a:t>CTH 3004 </a:t>
            </a:r>
            <a:r>
              <a:rPr lang="en-IN" sz="2800" dirty="0"/>
              <a:t>- </a:t>
            </a:r>
            <a:r>
              <a:rPr lang="en-US" sz="2800" dirty="0"/>
              <a:t>Medicaments (excluding goods of heading 30.02, 30.05 or 30.06) consisting of mixed or unmixed products for </a:t>
            </a:r>
            <a:r>
              <a:rPr lang="en-US" sz="2800" b="1" dirty="0"/>
              <a:t>therapeutic or prophylactic uses</a:t>
            </a:r>
            <a:r>
              <a:rPr lang="en-US" sz="2800" dirty="0"/>
              <a:t>, put up in measured doses (including those in the form of transdermal administration systems) or in forms or packings for retail sale.</a:t>
            </a:r>
          </a:p>
          <a:p>
            <a:pPr algn="just">
              <a:buClrTx/>
              <a:buSzTx/>
              <a:buFont typeface="Wingdings" panose="05000000000000000000" pitchFamily="2" charset="2"/>
              <a:buChar char="Ø"/>
            </a:pPr>
            <a:endParaRPr lang="en-US" sz="2800" dirty="0">
              <a:solidFill>
                <a:srgbClr val="C00000"/>
              </a:solidFill>
            </a:endParaRPr>
          </a:p>
          <a:p>
            <a:pPr algn="just">
              <a:buClrTx/>
              <a:buSzTx/>
              <a:buFont typeface="Wingdings" panose="05000000000000000000" pitchFamily="2" charset="2"/>
              <a:buChar char="Ø"/>
            </a:pPr>
            <a:r>
              <a:rPr lang="en-US" sz="2800" b="1" dirty="0"/>
              <a:t>CTH 3808</a:t>
            </a:r>
            <a:r>
              <a:rPr lang="en-US" sz="2800" dirty="0"/>
              <a:t> - Insecticides, rodenticides, fungicides, herbicides, anti-sprouting products and plant-growth regulators, </a:t>
            </a:r>
            <a:r>
              <a:rPr lang="en-US" sz="2800" b="1" dirty="0"/>
              <a:t>disinfectants </a:t>
            </a:r>
            <a:r>
              <a:rPr lang="en-US" sz="2800" dirty="0"/>
              <a:t>and similar products, put up in forms and packings for retail sale.</a:t>
            </a:r>
            <a:endParaRPr lang="en-US" sz="2800" dirty="0">
              <a:solidFill>
                <a:srgbClr val="C00000"/>
              </a:solidFill>
            </a:endParaRPr>
          </a:p>
        </p:txBody>
      </p:sp>
    </p:spTree>
    <p:extLst>
      <p:ext uri="{BB962C8B-B14F-4D97-AF65-F5344CB8AC3E}">
        <p14:creationId xmlns:p14="http://schemas.microsoft.com/office/powerpoint/2010/main" val="2270025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43467" y="616856"/>
            <a:ext cx="10706283" cy="1320800"/>
          </a:xfrm>
        </p:spPr>
        <p:txBody>
          <a:bodyPr/>
          <a:lstStyle/>
          <a:p>
            <a:pPr algn="ctr"/>
            <a:r>
              <a:rPr lang="en-US" sz="3200" b="1" dirty="0">
                <a:solidFill>
                  <a:srgbClr val="FF0000"/>
                </a:solidFill>
                <a:latin typeface="Cambria" panose="02040503050406030204" pitchFamily="18" charset="0"/>
                <a:ea typeface="Cambria" panose="02040503050406030204" pitchFamily="18" charset="0"/>
              </a:rPr>
              <a:t>GST Rate Notification : ENTRIES</a:t>
            </a:r>
            <a:endParaRPr lang="en-IN" sz="3200" b="1" dirty="0">
              <a:solidFill>
                <a:srgbClr val="FF0000"/>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4" y="1470991"/>
            <a:ext cx="10919480" cy="5014215"/>
          </a:xfrm>
        </p:spPr>
        <p:txBody>
          <a:bodyPr>
            <a:normAutofit/>
          </a:bodyPr>
          <a:lstStyle/>
          <a:p>
            <a:r>
              <a:rPr lang="en-IN" sz="2400" i="1" dirty="0">
                <a:solidFill>
                  <a:schemeClr val="tx1"/>
                </a:solidFill>
              </a:rPr>
              <a:t>   </a:t>
            </a:r>
          </a:p>
        </p:txBody>
      </p:sp>
      <p:sp>
        <p:nvSpPr>
          <p:cNvPr id="4" name="Frame 3">
            <a:extLst>
              <a:ext uri="{FF2B5EF4-FFF2-40B4-BE49-F238E27FC236}">
                <a16:creationId xmlns:a16="http://schemas.microsoft.com/office/drawing/2014/main" id="{72F0AEB4-F196-4D0D-BB3C-7E71A9D9D120}"/>
              </a:ext>
            </a:extLst>
          </p:cNvPr>
          <p:cNvSpPr/>
          <p:nvPr/>
        </p:nvSpPr>
        <p:spPr>
          <a:xfrm>
            <a:off x="464136" y="560061"/>
            <a:ext cx="9129808" cy="71719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34B78028-D19D-4F13-8F82-B39BF548D02F}"/>
              </a:ext>
            </a:extLst>
          </p:cNvPr>
          <p:cNvGraphicFramePr>
            <a:graphicFrameLocks noGrp="1"/>
          </p:cNvGraphicFramePr>
          <p:nvPr>
            <p:extLst>
              <p:ext uri="{D42A27DB-BD31-4B8C-83A1-F6EECF244321}">
                <p14:modId xmlns:p14="http://schemas.microsoft.com/office/powerpoint/2010/main" val="3763556374"/>
              </p:ext>
            </p:extLst>
          </p:nvPr>
        </p:nvGraphicFramePr>
        <p:xfrm>
          <a:off x="250042" y="1937656"/>
          <a:ext cx="11691916" cy="4021173"/>
        </p:xfrm>
        <a:graphic>
          <a:graphicData uri="http://schemas.openxmlformats.org/drawingml/2006/table">
            <a:tbl>
              <a:tblPr firstRow="1" bandRow="1">
                <a:tableStyleId>{5C22544A-7EE6-4342-B048-85BDC9FD1C3A}</a:tableStyleId>
              </a:tblPr>
              <a:tblGrid>
                <a:gridCol w="608940">
                  <a:extLst>
                    <a:ext uri="{9D8B030D-6E8A-4147-A177-3AD203B41FA5}">
                      <a16:colId xmlns:a16="http://schemas.microsoft.com/office/drawing/2014/main" val="1982303274"/>
                    </a:ext>
                  </a:extLst>
                </a:gridCol>
                <a:gridCol w="1316181">
                  <a:extLst>
                    <a:ext uri="{9D8B030D-6E8A-4147-A177-3AD203B41FA5}">
                      <a16:colId xmlns:a16="http://schemas.microsoft.com/office/drawing/2014/main" val="1761630006"/>
                    </a:ext>
                  </a:extLst>
                </a:gridCol>
                <a:gridCol w="8451273">
                  <a:extLst>
                    <a:ext uri="{9D8B030D-6E8A-4147-A177-3AD203B41FA5}">
                      <a16:colId xmlns:a16="http://schemas.microsoft.com/office/drawing/2014/main" val="558059008"/>
                    </a:ext>
                  </a:extLst>
                </a:gridCol>
                <a:gridCol w="1315522">
                  <a:extLst>
                    <a:ext uri="{9D8B030D-6E8A-4147-A177-3AD203B41FA5}">
                      <a16:colId xmlns:a16="http://schemas.microsoft.com/office/drawing/2014/main" val="3045004038"/>
                    </a:ext>
                  </a:extLst>
                </a:gridCol>
              </a:tblGrid>
              <a:tr h="852976">
                <a:tc>
                  <a:txBody>
                    <a:bodyPr/>
                    <a:lstStyle/>
                    <a:p>
                      <a:r>
                        <a:rPr lang="en-US" sz="2000" dirty="0"/>
                        <a:t>S. No.</a:t>
                      </a:r>
                      <a:endParaRPr lang="en-US" sz="2000" dirty="0">
                        <a:latin typeface="Cambria" panose="02040503050406030204" pitchFamily="18" charset="0"/>
                        <a:ea typeface="Cambria" panose="02040503050406030204" pitchFamily="18" charset="0"/>
                      </a:endParaRPr>
                    </a:p>
                  </a:txBody>
                  <a:tcPr anchor="ctr"/>
                </a:tc>
                <a:tc>
                  <a:txBody>
                    <a:bodyPr/>
                    <a:lstStyle/>
                    <a:p>
                      <a:r>
                        <a:rPr lang="en-US" sz="2000" kern="1200" dirty="0">
                          <a:effectLst/>
                        </a:rPr>
                        <a:t>Heading</a:t>
                      </a:r>
                      <a:endParaRPr lang="en-US" sz="2000" dirty="0">
                        <a:latin typeface="Cambria" panose="02040503050406030204" pitchFamily="18" charset="0"/>
                        <a:ea typeface="Cambria" panose="02040503050406030204" pitchFamily="18" charset="0"/>
                      </a:endParaRPr>
                    </a:p>
                  </a:txBody>
                  <a:tcPr anchor="ctr"/>
                </a:tc>
                <a:tc>
                  <a:txBody>
                    <a:bodyPr/>
                    <a:lstStyle/>
                    <a:p>
                      <a:r>
                        <a:rPr lang="en-US" sz="2000" kern="1200" dirty="0">
                          <a:effectLst/>
                        </a:rPr>
                        <a:t>Description of Goods</a:t>
                      </a:r>
                      <a:endParaRPr lang="en-US" sz="2000" dirty="0">
                        <a:latin typeface="Cambria" panose="02040503050406030204" pitchFamily="18" charset="0"/>
                        <a:ea typeface="Cambria" panose="02040503050406030204" pitchFamily="18" charset="0"/>
                      </a:endParaRPr>
                    </a:p>
                  </a:txBody>
                  <a:tcPr anchor="ctr"/>
                </a:tc>
                <a:tc>
                  <a:txBody>
                    <a:bodyPr/>
                    <a:lstStyle/>
                    <a:p>
                      <a:r>
                        <a:rPr lang="en-US" sz="2000" dirty="0"/>
                        <a:t>Schedule and Rate</a:t>
                      </a:r>
                      <a:endParaRPr lang="en-US" sz="20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623989757"/>
                  </a:ext>
                </a:extLst>
              </a:tr>
              <a:tr h="1949660">
                <a:tc>
                  <a:txBody>
                    <a:bodyPr/>
                    <a:lstStyle/>
                    <a:p>
                      <a:r>
                        <a:rPr lang="en-US" sz="2000" dirty="0"/>
                        <a:t>63</a:t>
                      </a:r>
                      <a:endParaRPr lang="en-US" sz="2000" dirty="0">
                        <a:latin typeface="Cambria" panose="02040503050406030204" pitchFamily="18" charset="0"/>
                        <a:ea typeface="Cambria" panose="02040503050406030204" pitchFamily="18" charset="0"/>
                      </a:endParaRPr>
                    </a:p>
                  </a:txBody>
                  <a:tcPr anchor="ctr"/>
                </a:tc>
                <a:tc>
                  <a:txBody>
                    <a:bodyPr/>
                    <a:lstStyle/>
                    <a:p>
                      <a:r>
                        <a:rPr lang="en-US" sz="2000" dirty="0"/>
                        <a:t>3004</a:t>
                      </a:r>
                      <a:endParaRPr lang="en-US" sz="2000" dirty="0">
                        <a:latin typeface="Cambria" panose="02040503050406030204" pitchFamily="18" charset="0"/>
                        <a:ea typeface="Cambria" panose="02040503050406030204" pitchFamily="18" charset="0"/>
                      </a:endParaRPr>
                    </a:p>
                  </a:txBody>
                  <a:tcPr anchor="ctr"/>
                </a:tc>
                <a:tc>
                  <a:txBody>
                    <a:bodyPr/>
                    <a:lstStyle/>
                    <a:p>
                      <a:pPr algn="just"/>
                      <a:r>
                        <a:rPr lang="en-US" sz="2000" kern="1200" dirty="0">
                          <a:effectLst/>
                        </a:rPr>
                        <a:t>Medicaments (excluding goods of heading 30.02, 30.05 or 30.06) consisting of mixed or unmixed products for </a:t>
                      </a:r>
                      <a:r>
                        <a:rPr lang="en-US" sz="2000" u="sng" kern="1200" dirty="0">
                          <a:effectLst/>
                        </a:rPr>
                        <a:t>therapeutic or prophylactic uses</a:t>
                      </a:r>
                      <a:r>
                        <a:rPr lang="en-US" sz="2000" kern="1200" dirty="0">
                          <a:effectLst/>
                        </a:rPr>
                        <a:t>, put up in measured doses (including those in the form of transdermal administration systems) or in forms or packings for retail sale, including </a:t>
                      </a:r>
                      <a:r>
                        <a:rPr lang="en-US" sz="2000" kern="1200" dirty="0" err="1">
                          <a:effectLst/>
                        </a:rPr>
                        <a:t>Ayurvaedic</a:t>
                      </a:r>
                      <a:r>
                        <a:rPr lang="en-US" sz="2000" kern="1200" dirty="0">
                          <a:effectLst/>
                        </a:rPr>
                        <a:t>, Unani, homoeopathic siddha or Bio-chemic systems medicaments, put up for retail sale</a:t>
                      </a:r>
                      <a:endParaRPr lang="en-US" sz="2000" i="1" dirty="0">
                        <a:latin typeface="Cambria" panose="02040503050406030204" pitchFamily="18" charset="0"/>
                        <a:ea typeface="Cambria"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Schedule II (12%)</a:t>
                      </a:r>
                      <a:endParaRPr lang="en-US" sz="20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957790301"/>
                  </a:ext>
                </a:extLst>
              </a:tr>
              <a:tr h="1218537">
                <a:tc>
                  <a:txBody>
                    <a:bodyPr/>
                    <a:lstStyle/>
                    <a:p>
                      <a:r>
                        <a:rPr lang="en-US" sz="2000" dirty="0"/>
                        <a:t>87</a:t>
                      </a:r>
                      <a:endParaRPr lang="en-US" sz="2000" dirty="0">
                        <a:latin typeface="Cambria" panose="02040503050406030204" pitchFamily="18" charset="0"/>
                        <a:ea typeface="Cambria" panose="02040503050406030204" pitchFamily="18" charset="0"/>
                      </a:endParaRPr>
                    </a:p>
                  </a:txBody>
                  <a:tcPr anchor="ctr"/>
                </a:tc>
                <a:tc>
                  <a:txBody>
                    <a:bodyPr/>
                    <a:lstStyle/>
                    <a:p>
                      <a:r>
                        <a:rPr lang="en-US" sz="2000" kern="1200" dirty="0">
                          <a:effectLst/>
                        </a:rPr>
                        <a:t>3808</a:t>
                      </a:r>
                      <a:endParaRPr lang="en-US" sz="2000" dirty="0">
                        <a:latin typeface="Cambria" panose="02040503050406030204" pitchFamily="18" charset="0"/>
                        <a:ea typeface="Cambria" panose="02040503050406030204" pitchFamily="18" charset="0"/>
                      </a:endParaRPr>
                    </a:p>
                  </a:txBody>
                  <a:tcPr anchor="ctr"/>
                </a:tc>
                <a:tc>
                  <a:txBody>
                    <a:bodyPr/>
                    <a:lstStyle/>
                    <a:p>
                      <a:r>
                        <a:rPr lang="en-US" sz="2000" kern="1200" dirty="0">
                          <a:effectLst/>
                        </a:rPr>
                        <a:t>Insecticides, rodenticides, fungicides, herbicides, anti-sprouting products and plant-growth regulators, disinfectants and similar products [other than bio-pesticides mentioned against S. No. 78A of Schedule II]</a:t>
                      </a:r>
                      <a:endParaRPr lang="en-US" sz="2000" i="1" dirty="0">
                        <a:latin typeface="Cambria" panose="02040503050406030204" pitchFamily="18" charset="0"/>
                        <a:ea typeface="Cambria"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Schedule III (18%)</a:t>
                      </a:r>
                      <a:endParaRPr lang="en-US" sz="20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508003958"/>
                  </a:ext>
                </a:extLst>
              </a:tr>
            </a:tbl>
          </a:graphicData>
        </a:graphic>
      </p:graphicFrame>
    </p:spTree>
    <p:extLst>
      <p:ext uri="{BB962C8B-B14F-4D97-AF65-F5344CB8AC3E}">
        <p14:creationId xmlns:p14="http://schemas.microsoft.com/office/powerpoint/2010/main" val="668407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595186" y="352285"/>
            <a:ext cx="10706283" cy="1320800"/>
          </a:xfrm>
        </p:spPr>
        <p:txBody>
          <a:bodyPr/>
          <a:lstStyle/>
          <a:p>
            <a:r>
              <a:rPr lang="en-US" sz="3200" b="1" dirty="0">
                <a:solidFill>
                  <a:srgbClr val="FF0000"/>
                </a:solidFill>
                <a:latin typeface="Cambria" panose="02040503050406030204" pitchFamily="18" charset="0"/>
                <a:ea typeface="Cambria" panose="02040503050406030204" pitchFamily="18" charset="0"/>
              </a:rPr>
              <a:t>Classification of Sanitizers</a:t>
            </a:r>
            <a:br>
              <a:rPr lang="en-IN" sz="3200" b="1" dirty="0">
                <a:solidFill>
                  <a:srgbClr val="FF0000"/>
                </a:solidFill>
                <a:latin typeface="Cambria" panose="02040503050406030204" pitchFamily="18" charset="0"/>
                <a:ea typeface="Cambria" panose="02040503050406030204" pitchFamily="18" charset="0"/>
              </a:rPr>
            </a:br>
            <a:endParaRPr lang="en-IN" sz="3200"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595186" y="1366416"/>
            <a:ext cx="11001628" cy="5491584"/>
          </a:xfrm>
        </p:spPr>
        <p:txBody>
          <a:bodyPr>
            <a:normAutofit/>
          </a:bodyPr>
          <a:lstStyle/>
          <a:p>
            <a:pPr algn="just">
              <a:buClrTx/>
              <a:buSzTx/>
              <a:buFont typeface="Arial" panose="020B0604020202020204" pitchFamily="34" charset="0"/>
              <a:buChar char="•"/>
            </a:pPr>
            <a:r>
              <a:rPr lang="en-US" sz="3200" u="sng" dirty="0"/>
              <a:t>General Interpretative Rule (‘</a:t>
            </a:r>
            <a:r>
              <a:rPr lang="en-US" sz="3200" b="1" u="sng" dirty="0"/>
              <a:t>GIR</a:t>
            </a:r>
            <a:r>
              <a:rPr lang="en-US" sz="3200" u="sng" dirty="0"/>
              <a:t>’) 1</a:t>
            </a:r>
            <a:r>
              <a:rPr lang="en-US" sz="3200" dirty="0"/>
              <a:t>: The titles of Sections, Chapters and sub-Chapters are provided for ease of reference only; for legal purposes, classification shall be determined according to the </a:t>
            </a:r>
            <a:r>
              <a:rPr lang="en-US" sz="3200" b="1" dirty="0"/>
              <a:t>terms of the headings and any relative Section or Chapter Notes</a:t>
            </a:r>
            <a:r>
              <a:rPr lang="en-US" sz="3200" dirty="0"/>
              <a:t> and, provided such headings or Notes do not otherwise require, according to other GIRs.</a:t>
            </a:r>
          </a:p>
          <a:p>
            <a:pPr algn="just">
              <a:buClrTx/>
              <a:buSzTx/>
            </a:pPr>
            <a:endParaRPr lang="en-US" sz="1050" dirty="0"/>
          </a:p>
          <a:p>
            <a:pPr algn="just">
              <a:buClrTx/>
              <a:buSzTx/>
              <a:buFont typeface="Arial" panose="020B0604020202020204" pitchFamily="34" charset="0"/>
              <a:buChar char="•"/>
            </a:pPr>
            <a:r>
              <a:rPr lang="en-US" sz="3200" u="sng" dirty="0"/>
              <a:t>Chapter Note 1 to Chapter 38</a:t>
            </a:r>
            <a:r>
              <a:rPr lang="en-US" sz="3200" dirty="0"/>
              <a:t>: Chapter 38 does not cover medicaments of Headings 3003 or 3004.</a:t>
            </a:r>
          </a:p>
          <a:p>
            <a:endParaRPr lang="en-IN" sz="2400" i="1" dirty="0">
              <a:solidFill>
                <a:schemeClr val="tx1"/>
              </a:solidFill>
            </a:endParaRPr>
          </a:p>
        </p:txBody>
      </p:sp>
      <p:sp>
        <p:nvSpPr>
          <p:cNvPr id="4" name="Frame 3">
            <a:extLst>
              <a:ext uri="{FF2B5EF4-FFF2-40B4-BE49-F238E27FC236}">
                <a16:creationId xmlns:a16="http://schemas.microsoft.com/office/drawing/2014/main" id="{72F0AEB4-F196-4D0D-BB3C-7E71A9D9D120}"/>
              </a:ext>
            </a:extLst>
          </p:cNvPr>
          <p:cNvSpPr/>
          <p:nvPr/>
        </p:nvSpPr>
        <p:spPr>
          <a:xfrm>
            <a:off x="374880" y="308742"/>
            <a:ext cx="606946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66168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595186" y="352285"/>
            <a:ext cx="10706283" cy="1320800"/>
          </a:xfrm>
        </p:spPr>
        <p:txBody>
          <a:bodyPr/>
          <a:lstStyle/>
          <a:p>
            <a:r>
              <a:rPr lang="en-US" sz="3200" b="1" dirty="0">
                <a:solidFill>
                  <a:srgbClr val="FF0000"/>
                </a:solidFill>
                <a:latin typeface="Cambria" panose="02040503050406030204" pitchFamily="18" charset="0"/>
                <a:ea typeface="Cambria" panose="02040503050406030204" pitchFamily="18" charset="0"/>
              </a:rPr>
              <a:t>Classification of Sanitizers</a:t>
            </a:r>
            <a:br>
              <a:rPr lang="en-IN" sz="3200" b="1" dirty="0">
                <a:solidFill>
                  <a:srgbClr val="FF0000"/>
                </a:solidFill>
                <a:latin typeface="Cambria" panose="02040503050406030204" pitchFamily="18" charset="0"/>
                <a:ea typeface="Cambria" panose="02040503050406030204" pitchFamily="18" charset="0"/>
              </a:rPr>
            </a:br>
            <a:endParaRPr lang="en-IN" sz="3200"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595186" y="1366416"/>
            <a:ext cx="11001628" cy="5491584"/>
          </a:xfrm>
        </p:spPr>
        <p:txBody>
          <a:bodyPr>
            <a:normAutofit/>
          </a:bodyPr>
          <a:lstStyle/>
          <a:p>
            <a:pPr algn="just">
              <a:buClrTx/>
              <a:buSzTx/>
              <a:buFont typeface="Arial" panose="020B0604020202020204" pitchFamily="34" charset="0"/>
              <a:buChar char="•"/>
            </a:pPr>
            <a:r>
              <a:rPr lang="en-US" sz="2800" u="sng" dirty="0"/>
              <a:t>HSN Explanatory Notes to CTH 3808</a:t>
            </a:r>
            <a:r>
              <a:rPr lang="en-US" sz="2800" dirty="0"/>
              <a:t>:</a:t>
            </a:r>
          </a:p>
          <a:p>
            <a:pPr marL="457200" algn="just">
              <a:buClrTx/>
              <a:buSzTx/>
              <a:buFont typeface="Wingdings" panose="05000000000000000000" pitchFamily="2" charset="2"/>
              <a:buChar char="Ø"/>
            </a:pPr>
            <a:r>
              <a:rPr lang="en-US" sz="2800" dirty="0"/>
              <a:t>‘Disinfectants’ includes sanitizers.</a:t>
            </a:r>
          </a:p>
          <a:p>
            <a:pPr marL="457200" algn="just">
              <a:buClrTx/>
              <a:buSzTx/>
              <a:buFont typeface="Wingdings" panose="05000000000000000000" pitchFamily="2" charset="2"/>
              <a:buChar char="Ø"/>
            </a:pPr>
            <a:r>
              <a:rPr lang="en-US" sz="2800" dirty="0"/>
              <a:t>CTH 3808 excludes disinfectants, insecticides etc. having the essential character of medicaments which are to be classified under CTH 3003 or 3004.</a:t>
            </a:r>
          </a:p>
          <a:p>
            <a:pPr marL="457200" algn="just">
              <a:buClrTx/>
              <a:buSzTx/>
              <a:buFont typeface="Wingdings" panose="05000000000000000000" pitchFamily="2" charset="2"/>
              <a:buChar char="Ø"/>
            </a:pPr>
            <a:endParaRPr lang="en-US" sz="2800" u="sng" dirty="0"/>
          </a:p>
          <a:p>
            <a:pPr algn="just">
              <a:buClrTx/>
              <a:buSzTx/>
              <a:buFont typeface="Arial" panose="020B0604020202020204" pitchFamily="34" charset="0"/>
              <a:buChar char="•"/>
            </a:pPr>
            <a:r>
              <a:rPr lang="en-US" sz="2800" u="sng" dirty="0"/>
              <a:t>HSN Explanatory Notes to CTH 3003</a:t>
            </a:r>
            <a:r>
              <a:rPr lang="en-US" sz="2800" dirty="0"/>
              <a:t>: CTH 3003 and 3004 covers medicinal preparations for use in the internal or external treatment or </a:t>
            </a:r>
            <a:r>
              <a:rPr lang="en-US" sz="2800" b="1" u="sng" dirty="0"/>
              <a:t>prevention of human or animal ailments.</a:t>
            </a:r>
          </a:p>
          <a:p>
            <a:endParaRPr lang="en-IN" sz="2400" i="1" dirty="0">
              <a:solidFill>
                <a:schemeClr val="tx1"/>
              </a:solidFill>
            </a:endParaRPr>
          </a:p>
        </p:txBody>
      </p:sp>
      <p:sp>
        <p:nvSpPr>
          <p:cNvPr id="4" name="Frame 3">
            <a:extLst>
              <a:ext uri="{FF2B5EF4-FFF2-40B4-BE49-F238E27FC236}">
                <a16:creationId xmlns:a16="http://schemas.microsoft.com/office/drawing/2014/main" id="{72F0AEB4-F196-4D0D-BB3C-7E71A9D9D120}"/>
              </a:ext>
            </a:extLst>
          </p:cNvPr>
          <p:cNvSpPr/>
          <p:nvPr/>
        </p:nvSpPr>
        <p:spPr>
          <a:xfrm>
            <a:off x="374880" y="308742"/>
            <a:ext cx="606946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97858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595186" y="352285"/>
            <a:ext cx="10706283" cy="1320800"/>
          </a:xfrm>
        </p:spPr>
        <p:txBody>
          <a:bodyPr/>
          <a:lstStyle/>
          <a:p>
            <a:r>
              <a:rPr lang="en-US" sz="3200" b="1" dirty="0">
                <a:solidFill>
                  <a:srgbClr val="FF0000"/>
                </a:solidFill>
                <a:latin typeface="Cambria" panose="02040503050406030204" pitchFamily="18" charset="0"/>
                <a:ea typeface="Cambria" panose="02040503050406030204" pitchFamily="18" charset="0"/>
              </a:rPr>
              <a:t>Classification of Sanitizers</a:t>
            </a:r>
            <a:br>
              <a:rPr lang="en-IN" sz="3200" b="1" dirty="0">
                <a:solidFill>
                  <a:srgbClr val="FF0000"/>
                </a:solidFill>
                <a:latin typeface="Cambria" panose="02040503050406030204" pitchFamily="18" charset="0"/>
                <a:ea typeface="Cambria" panose="02040503050406030204" pitchFamily="18" charset="0"/>
              </a:rPr>
            </a:br>
            <a:endParaRPr lang="en-IN" sz="3200" b="1" dirty="0">
              <a:solidFill>
                <a:srgbClr val="FF0000"/>
              </a:solidFill>
              <a:latin typeface="Segoe UI" panose="020B0502040204020203" pitchFamily="34" charset="0"/>
              <a:cs typeface="Segoe UI" panose="020B0502040204020203" pitchFamily="34" charset="0"/>
            </a:endParaRPr>
          </a:p>
        </p:txBody>
      </p:sp>
      <p:sp>
        <p:nvSpPr>
          <p:cNvPr id="4" name="Frame 3">
            <a:extLst>
              <a:ext uri="{FF2B5EF4-FFF2-40B4-BE49-F238E27FC236}">
                <a16:creationId xmlns:a16="http://schemas.microsoft.com/office/drawing/2014/main" id="{72F0AEB4-F196-4D0D-BB3C-7E71A9D9D120}"/>
              </a:ext>
            </a:extLst>
          </p:cNvPr>
          <p:cNvSpPr/>
          <p:nvPr/>
        </p:nvSpPr>
        <p:spPr>
          <a:xfrm>
            <a:off x="374880" y="308742"/>
            <a:ext cx="606946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5">
            <a:extLst>
              <a:ext uri="{FF2B5EF4-FFF2-40B4-BE49-F238E27FC236}">
                <a16:creationId xmlns:a16="http://schemas.microsoft.com/office/drawing/2014/main" id="{FA6BEBB4-6FF7-4B4B-955B-40132DF3BCA5}"/>
              </a:ext>
            </a:extLst>
          </p:cNvPr>
          <p:cNvSpPr txBox="1">
            <a:spLocks/>
          </p:cNvSpPr>
          <p:nvPr/>
        </p:nvSpPr>
        <p:spPr>
          <a:xfrm>
            <a:off x="127895" y="1297726"/>
            <a:ext cx="11468919" cy="49322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933" kern="1200">
                <a:solidFill>
                  <a:schemeClr val="tx1"/>
                </a:solidFill>
                <a:effectLst/>
                <a:latin typeface="Cambria" pitchFamily="18"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Cambria" pitchFamily="18"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67" kern="1200">
                <a:solidFill>
                  <a:schemeClr val="tx1"/>
                </a:solidFill>
                <a:effectLst/>
                <a:latin typeface="Cambria"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mbria"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67" kern="1200">
                <a:solidFill>
                  <a:schemeClr val="tx1"/>
                </a:solidFill>
                <a:effectLst/>
                <a:latin typeface="Cambria"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ClrTx/>
              <a:buSzTx/>
            </a:pPr>
            <a:r>
              <a:rPr lang="en-US" sz="3000" b="1" u="sng" dirty="0" err="1"/>
              <a:t>Wockhardt</a:t>
            </a:r>
            <a:r>
              <a:rPr lang="en-US" sz="3000" b="1" u="sng" dirty="0"/>
              <a:t> Life Sciences Ltd. (Supreme Court)</a:t>
            </a:r>
          </a:p>
          <a:p>
            <a:pPr lvl="1" algn="just">
              <a:buClrTx/>
              <a:buSzTx/>
            </a:pPr>
            <a:r>
              <a:rPr lang="en-US" sz="2000" b="1" dirty="0"/>
              <a:t>‘Common parlance test’ / ‘Common usage test</a:t>
            </a:r>
            <a:r>
              <a:rPr lang="en-US" sz="2000" dirty="0"/>
              <a:t>’ - whether a particular product known as medicament in ‘common parlance’ or in ‘commercial world’ or in its popular meaning or in ‘trade circle.’</a:t>
            </a:r>
          </a:p>
          <a:p>
            <a:pPr lvl="1" algn="just">
              <a:buClrTx/>
              <a:buSzTx/>
            </a:pPr>
            <a:r>
              <a:rPr lang="en-US" sz="2000" dirty="0"/>
              <a:t>Product was surgical scrub which had microbicidal effect against bacteria, fungi, protozoa, yeasts and viruses and meant for </a:t>
            </a:r>
            <a:r>
              <a:rPr lang="en-US" sz="2000" b="1" u="sng" dirty="0"/>
              <a:t>pre-operative cleansing of surgeon’s hands and pre-operative use on patients</a:t>
            </a:r>
            <a:r>
              <a:rPr lang="en-US" sz="2000" dirty="0"/>
              <a:t>.</a:t>
            </a:r>
          </a:p>
          <a:p>
            <a:pPr lvl="1" algn="just">
              <a:buClrTx/>
              <a:buSzTx/>
            </a:pPr>
            <a:r>
              <a:rPr lang="en-US" sz="2000" dirty="0"/>
              <a:t>Held - Purpose of the product is to prevent the infection or disease and classifiable under Chapter 30.</a:t>
            </a:r>
          </a:p>
          <a:p>
            <a:pPr algn="just">
              <a:buClrTx/>
              <a:buSzTx/>
            </a:pPr>
            <a:r>
              <a:rPr lang="en-US" sz="3000" b="1" u="sng" dirty="0"/>
              <a:t>ICPA Health Products (Supreme Court)</a:t>
            </a:r>
          </a:p>
          <a:p>
            <a:pPr lvl="1" algn="just">
              <a:buClrTx/>
              <a:buSzTx/>
            </a:pPr>
            <a:r>
              <a:rPr lang="en-US" sz="2000" dirty="0"/>
              <a:t>Products used for </a:t>
            </a:r>
            <a:r>
              <a:rPr lang="en-US" sz="2000" b="1" u="sng" dirty="0"/>
              <a:t>cleansing of wounds and abrasions and minor cuts and disinfecting the skin prior to surgery</a:t>
            </a:r>
            <a:r>
              <a:rPr lang="en-US" sz="2000" dirty="0"/>
              <a:t> classifiable under CTH 3003. </a:t>
            </a:r>
            <a:r>
              <a:rPr lang="en-US" sz="2000" b="1" u="sng" dirty="0"/>
              <a:t>One product used for cleansing surgeon’s hands</a:t>
            </a:r>
            <a:r>
              <a:rPr lang="en-US" sz="2000" dirty="0"/>
              <a:t>.</a:t>
            </a:r>
          </a:p>
          <a:p>
            <a:pPr lvl="1" algn="just">
              <a:buClrTx/>
              <a:buSzTx/>
            </a:pPr>
            <a:r>
              <a:rPr lang="en-US" sz="2000" dirty="0"/>
              <a:t>Based on the Chemical Examiner’s report, the it was held that the product had both therapeutic properties and prophylactic uses.</a:t>
            </a:r>
          </a:p>
          <a:p>
            <a:pPr lvl="1" algn="just">
              <a:buClrTx/>
              <a:buSzTx/>
            </a:pPr>
            <a:r>
              <a:rPr lang="en-US" sz="2000" dirty="0"/>
              <a:t>Held  - Product classifiable under Chapter 30.</a:t>
            </a:r>
          </a:p>
        </p:txBody>
      </p:sp>
      <p:sp>
        <p:nvSpPr>
          <p:cNvPr id="7" name="Content Placeholder 6">
            <a:extLst>
              <a:ext uri="{FF2B5EF4-FFF2-40B4-BE49-F238E27FC236}">
                <a16:creationId xmlns:a16="http://schemas.microsoft.com/office/drawing/2014/main" id="{6852C5E0-5D37-48D9-AF0D-46F8A9885DD3}"/>
              </a:ext>
            </a:extLst>
          </p:cNvPr>
          <p:cNvSpPr>
            <a:spLocks noGrp="1"/>
          </p:cNvSpPr>
          <p:nvPr>
            <p:ph idx="1"/>
          </p:nvPr>
        </p:nvSpPr>
        <p:spPr/>
        <p:txBody>
          <a:bodyPr/>
          <a:lstStyle/>
          <a:p>
            <a:r>
              <a:rPr lang="en-US" dirty="0"/>
              <a:t>  </a:t>
            </a:r>
          </a:p>
        </p:txBody>
      </p:sp>
    </p:spTree>
    <p:extLst>
      <p:ext uri="{BB962C8B-B14F-4D97-AF65-F5344CB8AC3E}">
        <p14:creationId xmlns:p14="http://schemas.microsoft.com/office/powerpoint/2010/main" val="1465029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595186" y="352285"/>
            <a:ext cx="10706283" cy="1320800"/>
          </a:xfrm>
        </p:spPr>
        <p:txBody>
          <a:bodyPr/>
          <a:lstStyle/>
          <a:p>
            <a:r>
              <a:rPr lang="en-US" sz="3200" b="1" dirty="0">
                <a:solidFill>
                  <a:srgbClr val="FF0000"/>
                </a:solidFill>
                <a:latin typeface="Cambria" panose="02040503050406030204" pitchFamily="18" charset="0"/>
                <a:ea typeface="Cambria" panose="02040503050406030204" pitchFamily="18" charset="0"/>
              </a:rPr>
              <a:t>Classification of Sanitizers-WCO</a:t>
            </a:r>
            <a:br>
              <a:rPr lang="en-IN" sz="3200" b="1" dirty="0">
                <a:solidFill>
                  <a:srgbClr val="FF0000"/>
                </a:solidFill>
                <a:latin typeface="Cambria" panose="02040503050406030204" pitchFamily="18" charset="0"/>
                <a:ea typeface="Cambria" panose="02040503050406030204" pitchFamily="18" charset="0"/>
              </a:rPr>
            </a:br>
            <a:endParaRPr lang="en-IN" sz="3200" b="1" dirty="0">
              <a:solidFill>
                <a:srgbClr val="FF0000"/>
              </a:solidFill>
              <a:latin typeface="Segoe UI" panose="020B0502040204020203" pitchFamily="34" charset="0"/>
              <a:cs typeface="Segoe UI" panose="020B0502040204020203" pitchFamily="34" charset="0"/>
            </a:endParaRPr>
          </a:p>
        </p:txBody>
      </p:sp>
      <p:sp>
        <p:nvSpPr>
          <p:cNvPr id="4" name="Frame 3">
            <a:extLst>
              <a:ext uri="{FF2B5EF4-FFF2-40B4-BE49-F238E27FC236}">
                <a16:creationId xmlns:a16="http://schemas.microsoft.com/office/drawing/2014/main" id="{72F0AEB4-F196-4D0D-BB3C-7E71A9D9D120}"/>
              </a:ext>
            </a:extLst>
          </p:cNvPr>
          <p:cNvSpPr/>
          <p:nvPr/>
        </p:nvSpPr>
        <p:spPr>
          <a:xfrm>
            <a:off x="374880" y="308742"/>
            <a:ext cx="6795177"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ontent Placeholder 6">
            <a:extLst>
              <a:ext uri="{FF2B5EF4-FFF2-40B4-BE49-F238E27FC236}">
                <a16:creationId xmlns:a16="http://schemas.microsoft.com/office/drawing/2014/main" id="{6852C5E0-5D37-48D9-AF0D-46F8A9885DD3}"/>
              </a:ext>
            </a:extLst>
          </p:cNvPr>
          <p:cNvSpPr>
            <a:spLocks noGrp="1"/>
          </p:cNvSpPr>
          <p:nvPr>
            <p:ph idx="1"/>
          </p:nvPr>
        </p:nvSpPr>
        <p:spPr>
          <a:xfrm>
            <a:off x="677333" y="2160589"/>
            <a:ext cx="11082975" cy="3465147"/>
          </a:xfrm>
        </p:spPr>
        <p:txBody>
          <a:bodyPr/>
          <a:lstStyle/>
          <a:p>
            <a:r>
              <a:rPr lang="en-US" dirty="0"/>
              <a:t>  </a:t>
            </a:r>
          </a:p>
        </p:txBody>
      </p:sp>
      <p:graphicFrame>
        <p:nvGraphicFramePr>
          <p:cNvPr id="6" name="Table 5">
            <a:extLst>
              <a:ext uri="{FF2B5EF4-FFF2-40B4-BE49-F238E27FC236}">
                <a16:creationId xmlns:a16="http://schemas.microsoft.com/office/drawing/2014/main" id="{87897EE3-248B-49C8-95D9-F326EC916041}"/>
              </a:ext>
            </a:extLst>
          </p:cNvPr>
          <p:cNvGraphicFramePr>
            <a:graphicFrameLocks noGrp="1"/>
          </p:cNvGraphicFramePr>
          <p:nvPr>
            <p:extLst>
              <p:ext uri="{D42A27DB-BD31-4B8C-83A1-F6EECF244321}">
                <p14:modId xmlns:p14="http://schemas.microsoft.com/office/powerpoint/2010/main" val="2490563363"/>
              </p:ext>
            </p:extLst>
          </p:nvPr>
        </p:nvGraphicFramePr>
        <p:xfrm>
          <a:off x="250042" y="1937656"/>
          <a:ext cx="11680701" cy="3688080"/>
        </p:xfrm>
        <a:graphic>
          <a:graphicData uri="http://schemas.openxmlformats.org/drawingml/2006/table">
            <a:tbl>
              <a:tblPr firstRow="1" bandRow="1">
                <a:tableStyleId>{5C22544A-7EE6-4342-B048-85BDC9FD1C3A}</a:tableStyleId>
              </a:tblPr>
              <a:tblGrid>
                <a:gridCol w="2413459">
                  <a:extLst>
                    <a:ext uri="{9D8B030D-6E8A-4147-A177-3AD203B41FA5}">
                      <a16:colId xmlns:a16="http://schemas.microsoft.com/office/drawing/2014/main" val="1761630006"/>
                    </a:ext>
                  </a:extLst>
                </a:gridCol>
                <a:gridCol w="6877320">
                  <a:extLst>
                    <a:ext uri="{9D8B030D-6E8A-4147-A177-3AD203B41FA5}">
                      <a16:colId xmlns:a16="http://schemas.microsoft.com/office/drawing/2014/main" val="558059008"/>
                    </a:ext>
                  </a:extLst>
                </a:gridCol>
                <a:gridCol w="2389922">
                  <a:extLst>
                    <a:ext uri="{9D8B030D-6E8A-4147-A177-3AD203B41FA5}">
                      <a16:colId xmlns:a16="http://schemas.microsoft.com/office/drawing/2014/main" val="3045004038"/>
                    </a:ext>
                  </a:extLst>
                </a:gridCol>
              </a:tblGrid>
              <a:tr h="852976">
                <a:tc>
                  <a:txBody>
                    <a:bodyPr/>
                    <a:lstStyle/>
                    <a:p>
                      <a:r>
                        <a:rPr lang="en-US" sz="2800" kern="1200" dirty="0">
                          <a:effectLst/>
                        </a:rPr>
                        <a:t>Product</a:t>
                      </a:r>
                      <a:endParaRPr lang="en-US" sz="28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kern="1200" dirty="0">
                          <a:effectLst/>
                        </a:rPr>
                        <a:t>Description of Goods</a:t>
                      </a:r>
                      <a:endParaRPr lang="en-US" sz="28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HS 2017 Classification</a:t>
                      </a:r>
                      <a:endParaRPr lang="en-US" sz="28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989757"/>
                  </a:ext>
                </a:extLst>
              </a:tr>
              <a:tr h="1128225">
                <a:tc>
                  <a:txBody>
                    <a:bodyPr/>
                    <a:lstStyle/>
                    <a:p>
                      <a:r>
                        <a:rPr lang="en-US" sz="2800" dirty="0"/>
                        <a:t>Hand sanitizer</a:t>
                      </a:r>
                      <a:endParaRPr lang="en-US" sz="28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i="0" u="none" strike="noStrike" kern="1200" baseline="0" dirty="0">
                          <a:solidFill>
                            <a:schemeClr val="dk1"/>
                          </a:solidFill>
                          <a:latin typeface="+mn-lt"/>
                          <a:ea typeface="+mn-ea"/>
                          <a:cs typeface="+mn-cs"/>
                        </a:rPr>
                        <a:t>A liquid or gel generally used to decrease infectious agents on the hands, alcohol-based type</a:t>
                      </a:r>
                      <a:r>
                        <a:rPr lang="en-US" sz="2400" b="0" i="0" u="none" strike="noStrike" kern="1200" baseline="0" dirty="0">
                          <a:solidFill>
                            <a:schemeClr val="dk1"/>
                          </a:solidFill>
                          <a:latin typeface="+mn-lt"/>
                          <a:ea typeface="+mn-ea"/>
                          <a:cs typeface="+mn-cs"/>
                        </a:rPr>
                        <a:t>.</a:t>
                      </a:r>
                      <a:endParaRPr lang="en-US" sz="2800" i="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mn-lt"/>
                          <a:ea typeface="+mn-ea"/>
                          <a:cs typeface="+mn-cs"/>
                        </a:rPr>
                        <a:t>3808.94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7790301"/>
                  </a:ext>
                </a:extLst>
              </a:tr>
              <a:tr h="1218537">
                <a:tc>
                  <a:txBody>
                    <a:bodyPr/>
                    <a:lstStyle/>
                    <a:p>
                      <a:r>
                        <a:rPr lang="en-US" sz="2800" b="0" i="0" u="none" strike="noStrike" kern="1200" baseline="0" dirty="0">
                          <a:solidFill>
                            <a:schemeClr val="dk1"/>
                          </a:solidFill>
                          <a:latin typeface="+mn-lt"/>
                          <a:ea typeface="+mn-ea"/>
                          <a:cs typeface="+mn-cs"/>
                        </a:rPr>
                        <a:t>Other Disinfectant </a:t>
                      </a:r>
                    </a:p>
                    <a:p>
                      <a:r>
                        <a:rPr lang="en-US" sz="2800" b="0" i="0" u="none" strike="noStrike" kern="1200" baseline="0" dirty="0">
                          <a:solidFill>
                            <a:schemeClr val="dk1"/>
                          </a:solidFill>
                          <a:latin typeface="+mn-lt"/>
                          <a:ea typeface="+mn-ea"/>
                          <a:cs typeface="+mn-cs"/>
                        </a:rPr>
                        <a:t>Preparations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i="0" u="none" strike="noStrike" kern="1200" baseline="0" dirty="0">
                          <a:solidFill>
                            <a:schemeClr val="dk1"/>
                          </a:solidFill>
                          <a:latin typeface="+mn-lt"/>
                          <a:ea typeface="+mn-ea"/>
                          <a:cs typeface="+mn-cs"/>
                        </a:rPr>
                        <a:t>Put up in forms or packings for retail sale such as rubs and wipes impregnated with alcohol or other disinfectants.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mn-lt"/>
                          <a:ea typeface="+mn-ea"/>
                          <a:cs typeface="+mn-cs"/>
                        </a:rPr>
                        <a:t>3808.94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003958"/>
                  </a:ext>
                </a:extLst>
              </a:tr>
            </a:tbl>
          </a:graphicData>
        </a:graphic>
      </p:graphicFrame>
      <p:sp>
        <p:nvSpPr>
          <p:cNvPr id="3" name="TextBox 2">
            <a:extLst>
              <a:ext uri="{FF2B5EF4-FFF2-40B4-BE49-F238E27FC236}">
                <a16:creationId xmlns:a16="http://schemas.microsoft.com/office/drawing/2014/main" id="{0B0B0A9D-8EDB-4F49-8498-2B8200816474}"/>
              </a:ext>
            </a:extLst>
          </p:cNvPr>
          <p:cNvSpPr txBox="1"/>
          <p:nvPr/>
        </p:nvSpPr>
        <p:spPr>
          <a:xfrm>
            <a:off x="4267200" y="5890307"/>
            <a:ext cx="7924800" cy="369332"/>
          </a:xfrm>
          <a:prstGeom prst="rect">
            <a:avLst/>
          </a:prstGeom>
          <a:noFill/>
        </p:spPr>
        <p:txBody>
          <a:bodyPr wrap="square" rtlCol="0">
            <a:spAutoFit/>
          </a:bodyPr>
          <a:lstStyle/>
          <a:p>
            <a:r>
              <a:rPr lang="en-US" b="1" i="1" dirty="0">
                <a:solidFill>
                  <a:srgbClr val="FF0000"/>
                </a:solidFill>
              </a:rPr>
              <a:t>HS classification reference for COVID-19 Medical supplies, 2</a:t>
            </a:r>
            <a:r>
              <a:rPr lang="en-US" b="1" i="1" baseline="30000" dirty="0">
                <a:solidFill>
                  <a:srgbClr val="FF0000"/>
                </a:solidFill>
              </a:rPr>
              <a:t>nd</a:t>
            </a:r>
            <a:r>
              <a:rPr lang="en-US" b="1" i="1" dirty="0">
                <a:solidFill>
                  <a:srgbClr val="FF0000"/>
                </a:solidFill>
              </a:rPr>
              <a:t> Edition</a:t>
            </a:r>
          </a:p>
        </p:txBody>
      </p:sp>
    </p:spTree>
    <p:extLst>
      <p:ext uri="{BB962C8B-B14F-4D97-AF65-F5344CB8AC3E}">
        <p14:creationId xmlns:p14="http://schemas.microsoft.com/office/powerpoint/2010/main" val="2842620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595186" y="352285"/>
            <a:ext cx="10706283" cy="1320800"/>
          </a:xfrm>
        </p:spPr>
        <p:txBody>
          <a:bodyPr/>
          <a:lstStyle/>
          <a:p>
            <a:r>
              <a:rPr lang="en-US" sz="3200" b="1" dirty="0">
                <a:solidFill>
                  <a:srgbClr val="FF0000"/>
                </a:solidFill>
                <a:latin typeface="Cambria" panose="02040503050406030204" pitchFamily="18" charset="0"/>
                <a:ea typeface="Cambria" panose="02040503050406030204" pitchFamily="18" charset="0"/>
              </a:rPr>
              <a:t>Sale of Sanitizers- Notices Issued- License Required? </a:t>
            </a:r>
            <a:br>
              <a:rPr lang="en-IN" sz="3200" b="1" dirty="0">
                <a:solidFill>
                  <a:srgbClr val="FF0000"/>
                </a:solidFill>
                <a:latin typeface="Cambria" panose="02040503050406030204" pitchFamily="18" charset="0"/>
                <a:ea typeface="Cambria" panose="02040503050406030204" pitchFamily="18" charset="0"/>
              </a:rPr>
            </a:br>
            <a:endParaRPr lang="en-IN" sz="3200"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595186" y="1366416"/>
            <a:ext cx="11001628" cy="5491584"/>
          </a:xfrm>
        </p:spPr>
        <p:txBody>
          <a:bodyPr>
            <a:normAutofit/>
          </a:bodyPr>
          <a:lstStyle/>
          <a:p>
            <a:pPr algn="just"/>
            <a:r>
              <a:rPr lang="en-IN" sz="2400" i="1" dirty="0">
                <a:solidFill>
                  <a:schemeClr val="tx1"/>
                </a:solidFill>
              </a:rPr>
              <a:t>Drugs manufactured under Allopathic Manufacturing license require license for sale or for distribution (Rule 61 of Act) unless exempted under Schedule K of Drugs and Cosmetics Act.</a:t>
            </a:r>
          </a:p>
          <a:p>
            <a:pPr algn="just"/>
            <a:r>
              <a:rPr lang="en-IN" sz="2400" i="1" dirty="0">
                <a:solidFill>
                  <a:schemeClr val="tx1"/>
                </a:solidFill>
              </a:rPr>
              <a:t>Sanitisers not included in Schedule K, Disinfectants included(Serial No. 12)</a:t>
            </a:r>
          </a:p>
          <a:p>
            <a:pPr algn="just"/>
            <a:r>
              <a:rPr lang="en-IN" sz="2400" i="1" dirty="0">
                <a:solidFill>
                  <a:schemeClr val="tx1"/>
                </a:solidFill>
              </a:rPr>
              <a:t>Disinfectant and Sanitisers- Different</a:t>
            </a:r>
          </a:p>
          <a:p>
            <a:pPr algn="just"/>
            <a:endParaRPr lang="en-IN" sz="2400" i="1" dirty="0">
              <a:solidFill>
                <a:schemeClr val="tx1"/>
              </a:solidFill>
            </a:endParaRPr>
          </a:p>
          <a:p>
            <a:pPr algn="just"/>
            <a:endParaRPr lang="en-IN" sz="2400" i="1" dirty="0">
              <a:solidFill>
                <a:schemeClr val="tx1"/>
              </a:solidFill>
            </a:endParaRPr>
          </a:p>
        </p:txBody>
      </p:sp>
      <p:sp>
        <p:nvSpPr>
          <p:cNvPr id="4" name="Frame 3">
            <a:extLst>
              <a:ext uri="{FF2B5EF4-FFF2-40B4-BE49-F238E27FC236}">
                <a16:creationId xmlns:a16="http://schemas.microsoft.com/office/drawing/2014/main" id="{72F0AEB4-F196-4D0D-BB3C-7E71A9D9D120}"/>
              </a:ext>
            </a:extLst>
          </p:cNvPr>
          <p:cNvSpPr/>
          <p:nvPr/>
        </p:nvSpPr>
        <p:spPr>
          <a:xfrm>
            <a:off x="374879" y="308742"/>
            <a:ext cx="10249577"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Rounded Corners 5">
            <a:extLst>
              <a:ext uri="{FF2B5EF4-FFF2-40B4-BE49-F238E27FC236}">
                <a16:creationId xmlns:a16="http://schemas.microsoft.com/office/drawing/2014/main" id="{90CD4F30-A914-427A-B41C-9DF5E79543FC}"/>
              </a:ext>
            </a:extLst>
          </p:cNvPr>
          <p:cNvSpPr/>
          <p:nvPr/>
        </p:nvSpPr>
        <p:spPr>
          <a:xfrm>
            <a:off x="1030514" y="3715657"/>
            <a:ext cx="4412343" cy="264626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Sanitizers manufactured under Allopathic Manufacturing License- </a:t>
            </a:r>
            <a:r>
              <a:rPr lang="en-US" sz="2800" b="1" u="sng" dirty="0">
                <a:solidFill>
                  <a:srgbClr val="FFFF00"/>
                </a:solidFill>
              </a:rPr>
              <a:t>Can be sold in licensed premises only</a:t>
            </a:r>
          </a:p>
        </p:txBody>
      </p:sp>
      <p:sp>
        <p:nvSpPr>
          <p:cNvPr id="7" name="Rectangle: Rounded Corners 6">
            <a:extLst>
              <a:ext uri="{FF2B5EF4-FFF2-40B4-BE49-F238E27FC236}">
                <a16:creationId xmlns:a16="http://schemas.microsoft.com/office/drawing/2014/main" id="{ECA515F8-CE90-4BB2-A2E1-13D96D172A8B}"/>
              </a:ext>
            </a:extLst>
          </p:cNvPr>
          <p:cNvSpPr/>
          <p:nvPr/>
        </p:nvSpPr>
        <p:spPr>
          <a:xfrm>
            <a:off x="6096000" y="3715656"/>
            <a:ext cx="4862286" cy="264626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Sanitizers manufactured under Ayurvedic and Cosmetic Manufacturing License- </a:t>
            </a:r>
            <a:r>
              <a:rPr lang="en-US" sz="2800" b="1" u="sng" dirty="0">
                <a:solidFill>
                  <a:srgbClr val="FFFF00"/>
                </a:solidFill>
              </a:rPr>
              <a:t>Exempted from Drug manufacturing license</a:t>
            </a:r>
          </a:p>
        </p:txBody>
      </p:sp>
    </p:spTree>
    <p:extLst>
      <p:ext uri="{BB962C8B-B14F-4D97-AF65-F5344CB8AC3E}">
        <p14:creationId xmlns:p14="http://schemas.microsoft.com/office/powerpoint/2010/main" val="1195933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A9F7-D19C-4D67-92B0-341CA54360C5}"/>
              </a:ext>
            </a:extLst>
          </p:cNvPr>
          <p:cNvSpPr>
            <a:spLocks noGrp="1"/>
          </p:cNvSpPr>
          <p:nvPr>
            <p:ph type="title"/>
          </p:nvPr>
        </p:nvSpPr>
        <p:spPr/>
        <p:txBody>
          <a:bodyPr/>
          <a:lstStyle/>
          <a:p>
            <a:r>
              <a:rPr lang="en-US" b="1" dirty="0">
                <a:solidFill>
                  <a:srgbClr val="FF0000"/>
                </a:solidFill>
                <a:latin typeface="Cambria" panose="02040503050406030204" pitchFamily="18" charset="0"/>
                <a:ea typeface="Cambria" panose="02040503050406030204" pitchFamily="18" charset="0"/>
              </a:rPr>
              <a:t>CLASSIFICATION OF FACE SHIELD</a:t>
            </a:r>
            <a:br>
              <a:rPr lang="en-IN" b="1" dirty="0">
                <a:solidFill>
                  <a:schemeClr val="tx1"/>
                </a:solidFill>
                <a:latin typeface="Cambria" panose="02040503050406030204" pitchFamily="18" charset="0"/>
                <a:ea typeface="Cambria" panose="02040503050406030204" pitchFamily="18" charset="0"/>
              </a:rPr>
            </a:br>
            <a:endParaRPr lang="en-US" dirty="0"/>
          </a:p>
        </p:txBody>
      </p:sp>
      <p:sp>
        <p:nvSpPr>
          <p:cNvPr id="3" name="Frame 2">
            <a:extLst>
              <a:ext uri="{FF2B5EF4-FFF2-40B4-BE49-F238E27FC236}">
                <a16:creationId xmlns:a16="http://schemas.microsoft.com/office/drawing/2014/main" id="{3B1FB9D3-3121-4EE5-873D-3D062B70AE24}"/>
              </a:ext>
            </a:extLst>
          </p:cNvPr>
          <p:cNvSpPr/>
          <p:nvPr/>
        </p:nvSpPr>
        <p:spPr>
          <a:xfrm>
            <a:off x="374880" y="308741"/>
            <a:ext cx="7680549" cy="107011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descr="Amazon Best Sellers: Best Medical Face Shields">
            <a:extLst>
              <a:ext uri="{FF2B5EF4-FFF2-40B4-BE49-F238E27FC236}">
                <a16:creationId xmlns:a16="http://schemas.microsoft.com/office/drawing/2014/main" id="{FC8F12EA-0937-401D-9B39-6D7EEEA27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760" y="2345616"/>
            <a:ext cx="4542367" cy="30048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E8B7B09F-2BB7-4A43-9B62-1BE80D4F7EBC}"/>
              </a:ext>
            </a:extLst>
          </p:cNvPr>
          <p:cNvSpPr txBox="1">
            <a:spLocks/>
          </p:cNvSpPr>
          <p:nvPr/>
        </p:nvSpPr>
        <p:spPr>
          <a:xfrm>
            <a:off x="278413" y="2226463"/>
            <a:ext cx="6282347" cy="270495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933" kern="1200">
                <a:solidFill>
                  <a:schemeClr val="tx1"/>
                </a:solidFill>
                <a:effectLst/>
                <a:latin typeface="Cambria" pitchFamily="18"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Cambria" pitchFamily="18"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67" kern="1200">
                <a:solidFill>
                  <a:schemeClr val="tx1"/>
                </a:solidFill>
                <a:effectLst/>
                <a:latin typeface="Cambria"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mbria"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67" kern="1200">
                <a:solidFill>
                  <a:schemeClr val="tx1"/>
                </a:solidFill>
                <a:effectLst/>
                <a:latin typeface="Cambria"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ClrTx/>
              <a:buSzTx/>
            </a:pPr>
            <a:r>
              <a:rPr lang="en-US" sz="3200" dirty="0"/>
              <a:t>Usually made of plastic</a:t>
            </a:r>
          </a:p>
          <a:p>
            <a:pPr algn="just">
              <a:buClrTx/>
              <a:buSzTx/>
            </a:pPr>
            <a:r>
              <a:rPr lang="en-US" sz="3200" dirty="0"/>
              <a:t>Helps in protection of face from outside environment</a:t>
            </a:r>
          </a:p>
        </p:txBody>
      </p:sp>
    </p:spTree>
    <p:extLst>
      <p:ext uri="{BB962C8B-B14F-4D97-AF65-F5344CB8AC3E}">
        <p14:creationId xmlns:p14="http://schemas.microsoft.com/office/powerpoint/2010/main" val="350086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3" y="609600"/>
            <a:ext cx="10706283" cy="1320800"/>
          </a:xfrm>
        </p:spPr>
        <p:txBody>
          <a:bodyPr/>
          <a:lstStyle/>
          <a:p>
            <a:pPr algn="ctr"/>
            <a:r>
              <a:rPr lang="en-US" sz="3200" b="1" dirty="0">
                <a:solidFill>
                  <a:srgbClr val="FF0000"/>
                </a:solidFill>
                <a:latin typeface="Cambria" panose="02040503050406030204" pitchFamily="18" charset="0"/>
                <a:ea typeface="Cambria" panose="02040503050406030204" pitchFamily="18" charset="0"/>
              </a:rPr>
              <a:t>CLASSIFICATION OF FACE SHIELD - ENTRIES</a:t>
            </a:r>
            <a:endParaRPr lang="en-IN" sz="3200" b="1" dirty="0">
              <a:solidFill>
                <a:srgbClr val="FF0000"/>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4" y="1470991"/>
            <a:ext cx="10919480" cy="5014215"/>
          </a:xfrm>
        </p:spPr>
        <p:txBody>
          <a:bodyPr>
            <a:normAutofit/>
          </a:bodyPr>
          <a:lstStyle/>
          <a:p>
            <a:r>
              <a:rPr lang="en-IN" sz="2400" i="1" dirty="0">
                <a:solidFill>
                  <a:schemeClr val="tx1"/>
                </a:solidFill>
              </a:rPr>
              <a:t>   </a:t>
            </a:r>
          </a:p>
        </p:txBody>
      </p:sp>
      <p:sp>
        <p:nvSpPr>
          <p:cNvPr id="4" name="Frame 3">
            <a:extLst>
              <a:ext uri="{FF2B5EF4-FFF2-40B4-BE49-F238E27FC236}">
                <a16:creationId xmlns:a16="http://schemas.microsoft.com/office/drawing/2014/main" id="{72F0AEB4-F196-4D0D-BB3C-7E71A9D9D120}"/>
              </a:ext>
            </a:extLst>
          </p:cNvPr>
          <p:cNvSpPr/>
          <p:nvPr/>
        </p:nvSpPr>
        <p:spPr>
          <a:xfrm>
            <a:off x="464135" y="560062"/>
            <a:ext cx="1070628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ontent Placeholder 5">
            <a:extLst>
              <a:ext uri="{FF2B5EF4-FFF2-40B4-BE49-F238E27FC236}">
                <a16:creationId xmlns:a16="http://schemas.microsoft.com/office/drawing/2014/main" id="{07DF82C6-6F71-4EB4-8F6D-E2E81C0CB50E}"/>
              </a:ext>
            </a:extLst>
          </p:cNvPr>
          <p:cNvSpPr txBox="1">
            <a:spLocks/>
          </p:cNvSpPr>
          <p:nvPr/>
        </p:nvSpPr>
        <p:spPr>
          <a:xfrm>
            <a:off x="410807" y="1621667"/>
            <a:ext cx="11239333" cy="4712861"/>
          </a:xfrm>
          <a:prstGeom prst="rect">
            <a:avLst/>
          </a:prstGeom>
          <a:solidFill>
            <a:schemeClr val="accent1">
              <a:lumMod val="60000"/>
              <a:lumOff val="40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933" kern="1200">
                <a:solidFill>
                  <a:schemeClr val="tx1"/>
                </a:solidFill>
                <a:effectLst/>
                <a:latin typeface="Cambria" pitchFamily="18"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Cambria" pitchFamily="18"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67" kern="1200">
                <a:solidFill>
                  <a:schemeClr val="tx1"/>
                </a:solidFill>
                <a:effectLst/>
                <a:latin typeface="Cambria"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mbria"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67" kern="1200">
                <a:solidFill>
                  <a:schemeClr val="tx1"/>
                </a:solidFill>
                <a:effectLst/>
                <a:latin typeface="Cambria"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fontAlgn="ctr">
              <a:buClrTx/>
              <a:buSzTx/>
              <a:buNone/>
            </a:pPr>
            <a:r>
              <a:rPr lang="en-IN" sz="3200" b="1" u="sng" dirty="0"/>
              <a:t>CUSTOMS TARIFF ACT – FIRST SCHEDULE</a:t>
            </a:r>
          </a:p>
          <a:p>
            <a:pPr algn="just" fontAlgn="ctr">
              <a:buClrTx/>
              <a:buSzTx/>
              <a:buFont typeface="Wingdings" panose="05000000000000000000" pitchFamily="2" charset="2"/>
              <a:buChar char="Ø"/>
            </a:pPr>
            <a:endParaRPr lang="en-US" sz="1600" b="1" dirty="0"/>
          </a:p>
          <a:p>
            <a:pPr algn="just" fontAlgn="ctr">
              <a:lnSpc>
                <a:spcPct val="150000"/>
              </a:lnSpc>
              <a:buClrTx/>
              <a:buSzTx/>
              <a:buFont typeface="Wingdings" panose="05000000000000000000" pitchFamily="2" charset="2"/>
              <a:buChar char="Ø"/>
            </a:pPr>
            <a:r>
              <a:rPr lang="en-US" sz="2900" b="1" dirty="0"/>
              <a:t>CTH 9020 - </a:t>
            </a:r>
            <a:r>
              <a:rPr lang="en-US" sz="2900" dirty="0"/>
              <a:t>Other breathing appliances and gas masks, excluding protective masks having neither mechanical parts nor replaceable filters</a:t>
            </a:r>
            <a:endParaRPr lang="en-US" sz="2900" dirty="0">
              <a:solidFill>
                <a:srgbClr val="C00000"/>
              </a:solidFill>
            </a:endParaRPr>
          </a:p>
          <a:p>
            <a:pPr algn="just">
              <a:lnSpc>
                <a:spcPct val="150000"/>
              </a:lnSpc>
              <a:buClrTx/>
              <a:buSzTx/>
              <a:buFont typeface="Wingdings" panose="05000000000000000000" pitchFamily="2" charset="2"/>
              <a:buChar char="Ø"/>
            </a:pPr>
            <a:r>
              <a:rPr lang="en-US" sz="2900" b="1" dirty="0"/>
              <a:t>CTH 6506 - </a:t>
            </a:r>
            <a:r>
              <a:rPr lang="en-US" sz="2900" dirty="0"/>
              <a:t>Other headgear, whether or not lined or trimmed</a:t>
            </a:r>
            <a:endParaRPr lang="en-US" sz="2900" dirty="0">
              <a:solidFill>
                <a:srgbClr val="C00000"/>
              </a:solidFill>
            </a:endParaRPr>
          </a:p>
          <a:p>
            <a:pPr algn="just">
              <a:lnSpc>
                <a:spcPct val="150000"/>
              </a:lnSpc>
              <a:buClrTx/>
              <a:buSzTx/>
              <a:buFont typeface="Wingdings" panose="05000000000000000000" pitchFamily="2" charset="2"/>
              <a:buChar char="Ø"/>
            </a:pPr>
            <a:r>
              <a:rPr lang="en-US" sz="2900" b="1" dirty="0"/>
              <a:t>CTH 3926 - </a:t>
            </a:r>
            <a:r>
              <a:rPr lang="en-US" sz="2900" dirty="0"/>
              <a:t>Other articles of plastics and articles of other materials of headings 3901 to 3914</a:t>
            </a:r>
            <a:endParaRPr lang="en-US" sz="2900" dirty="0">
              <a:solidFill>
                <a:srgbClr val="C00000"/>
              </a:solidFill>
            </a:endParaRPr>
          </a:p>
        </p:txBody>
      </p:sp>
    </p:spTree>
    <p:extLst>
      <p:ext uri="{BB962C8B-B14F-4D97-AF65-F5344CB8AC3E}">
        <p14:creationId xmlns:p14="http://schemas.microsoft.com/office/powerpoint/2010/main" val="314457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80E6-A525-4A8D-AF25-3158574CEC52}"/>
              </a:ext>
            </a:extLst>
          </p:cNvPr>
          <p:cNvSpPr>
            <a:spLocks noGrp="1"/>
          </p:cNvSpPr>
          <p:nvPr>
            <p:ph type="ctrTitle"/>
          </p:nvPr>
        </p:nvSpPr>
        <p:spPr>
          <a:xfrm>
            <a:off x="0" y="351693"/>
            <a:ext cx="11830929" cy="6316394"/>
          </a:xfrm>
        </p:spPr>
        <p:txBody>
          <a:bodyPr>
            <a:normAutofit/>
          </a:bodyPr>
          <a:lstStyle/>
          <a:p>
            <a:br>
              <a:rPr lang="en-US" dirty="0">
                <a:solidFill>
                  <a:srgbClr val="002060"/>
                </a:solidFill>
              </a:rPr>
            </a:br>
            <a:br>
              <a:rPr lang="en-US" dirty="0">
                <a:solidFill>
                  <a:srgbClr val="002060"/>
                </a:solidFill>
              </a:rPr>
            </a:br>
            <a:br>
              <a:rPr lang="en-US" dirty="0">
                <a:solidFill>
                  <a:srgbClr val="002060"/>
                </a:solidFill>
              </a:rPr>
            </a:br>
            <a:br>
              <a:rPr lang="en-US" dirty="0">
                <a:solidFill>
                  <a:srgbClr val="002060"/>
                </a:solidFill>
              </a:rPr>
            </a:br>
            <a:endParaRPr lang="en-IN" dirty="0">
              <a:solidFill>
                <a:srgbClr val="002060"/>
              </a:solidFill>
            </a:endParaRPr>
          </a:p>
        </p:txBody>
      </p:sp>
      <p:sp>
        <p:nvSpPr>
          <p:cNvPr id="3" name="Rectangle 2">
            <a:extLst>
              <a:ext uri="{FF2B5EF4-FFF2-40B4-BE49-F238E27FC236}">
                <a16:creationId xmlns:a16="http://schemas.microsoft.com/office/drawing/2014/main" id="{BBE14AB4-A662-4D50-A078-D69900904553}"/>
              </a:ext>
            </a:extLst>
          </p:cNvPr>
          <p:cNvSpPr/>
          <p:nvPr/>
        </p:nvSpPr>
        <p:spPr>
          <a:xfrm>
            <a:off x="962011" y="571472"/>
            <a:ext cx="8660291" cy="584775"/>
          </a:xfrm>
          <a:prstGeom prst="rect">
            <a:avLst/>
          </a:prstGeom>
        </p:spPr>
        <p:txBody>
          <a:bodyPr wrap="square">
            <a:spAutoFit/>
          </a:bodyPr>
          <a:lstStyle/>
          <a:p>
            <a:r>
              <a:rPr lang="en-US" sz="3200" b="1" dirty="0">
                <a:solidFill>
                  <a:srgbClr val="FF0000"/>
                </a:solidFill>
              </a:rPr>
              <a:t>Concept of Force Majeure</a:t>
            </a:r>
          </a:p>
        </p:txBody>
      </p:sp>
      <p:sp>
        <p:nvSpPr>
          <p:cNvPr id="4" name="Rectangle 3">
            <a:extLst>
              <a:ext uri="{FF2B5EF4-FFF2-40B4-BE49-F238E27FC236}">
                <a16:creationId xmlns:a16="http://schemas.microsoft.com/office/drawing/2014/main" id="{D6E03460-37E6-489B-93A9-69FF14FCD4F5}"/>
              </a:ext>
            </a:extLst>
          </p:cNvPr>
          <p:cNvSpPr/>
          <p:nvPr/>
        </p:nvSpPr>
        <p:spPr>
          <a:xfrm>
            <a:off x="590844" y="1376026"/>
            <a:ext cx="10649242" cy="5201424"/>
          </a:xfrm>
          <a:prstGeom prst="rect">
            <a:avLst/>
          </a:prstGeom>
        </p:spPr>
        <p:txBody>
          <a:bodyPr wrap="square">
            <a:spAutoFit/>
          </a:bodyPr>
          <a:lstStyle/>
          <a:p>
            <a:pPr marL="285750" lvl="0" indent="-285750" defTabSz="914324">
              <a:buFont typeface="Arial" panose="020B0604020202020204" pitchFamily="34" charset="0"/>
              <a:buChar char="•"/>
              <a:defRPr/>
            </a:pPr>
            <a:endParaRPr lang="en-US" sz="2000" dirty="0"/>
          </a:p>
          <a:p>
            <a:pPr marL="285750" lvl="0" indent="-285750" defTabSz="914324">
              <a:buFont typeface="Arial" panose="020B0604020202020204" pitchFamily="34" charset="0"/>
              <a:buChar char="•"/>
              <a:defRPr/>
            </a:pPr>
            <a:r>
              <a:rPr lang="en-US" sz="2000" dirty="0"/>
              <a:t>Force majeure traditionally means act of God, war, insurrection, riot, civil commotion, strike, earthquake, tide, storm, tidal wave, flood, lightning, explosion, fire and any other happening which the lessee would not reasonably prevent or control. </a:t>
            </a:r>
            <a:r>
              <a:rPr lang="en-US" sz="2000" dirty="0">
                <a:solidFill>
                  <a:schemeClr val="accent1">
                    <a:lumMod val="50000"/>
                  </a:schemeClr>
                </a:solidFill>
              </a:rPr>
              <a:t>(</a:t>
            </a:r>
            <a:r>
              <a:rPr lang="en-US" sz="2000" b="1" i="1" dirty="0">
                <a:solidFill>
                  <a:schemeClr val="accent1">
                    <a:lumMod val="50000"/>
                  </a:schemeClr>
                </a:solidFill>
              </a:rPr>
              <a:t>M/s Dhanrajamal Gobindram v. M/s Shamji Kalidas and Co.</a:t>
            </a:r>
            <a:r>
              <a:rPr lang="en-US" sz="2000" dirty="0">
                <a:solidFill>
                  <a:schemeClr val="accent1">
                    <a:lumMod val="50000"/>
                  </a:schemeClr>
                </a:solidFill>
              </a:rPr>
              <a:t>)</a:t>
            </a:r>
          </a:p>
          <a:p>
            <a:pPr marL="285750" lvl="0" indent="-285750" defTabSz="914324">
              <a:buFont typeface="Arial" panose="020B0604020202020204" pitchFamily="34" charset="0"/>
              <a:buChar char="•"/>
              <a:defRPr/>
            </a:pPr>
            <a:endParaRPr lang="en-IN" sz="2000" dirty="0"/>
          </a:p>
          <a:p>
            <a:pPr marL="285750" lvl="0" indent="-285750" defTabSz="914324">
              <a:buFont typeface="Arial" panose="020B0604020202020204" pitchFamily="34" charset="0"/>
              <a:buChar char="•"/>
              <a:defRPr/>
            </a:pPr>
            <a:endParaRPr lang="en-IN" sz="2400" dirty="0"/>
          </a:p>
          <a:p>
            <a:pPr marL="285750" lvl="0" indent="-285750" defTabSz="914324">
              <a:buFont typeface="Arial" panose="020B0604020202020204" pitchFamily="34" charset="0"/>
              <a:buChar char="•"/>
              <a:defRPr/>
            </a:pPr>
            <a:r>
              <a:rPr lang="en-IN" sz="2400" dirty="0"/>
              <a:t>No statutory definition - Interpretation largely depends on how it been set out in a contract – </a:t>
            </a:r>
            <a:r>
              <a:rPr lang="en-IN" sz="2400" u="sng" dirty="0"/>
              <a:t>May or not may be wide enough to cover actions outside of ‘act of God</a:t>
            </a:r>
            <a:r>
              <a:rPr lang="en-IN" sz="2000" dirty="0"/>
              <a:t>’.</a:t>
            </a:r>
          </a:p>
          <a:p>
            <a:pPr marL="285750" lvl="0" indent="-285750" defTabSz="914324">
              <a:buFont typeface="Arial" panose="020B0604020202020204" pitchFamily="34" charset="0"/>
              <a:buChar char="•"/>
              <a:defRPr/>
            </a:pPr>
            <a:endParaRPr lang="en-IN" dirty="0"/>
          </a:p>
          <a:p>
            <a:pPr marL="285750" lvl="0" indent="-285750" defTabSz="914324">
              <a:buFont typeface="Arial" panose="020B0604020202020204" pitchFamily="34" charset="0"/>
              <a:buChar char="•"/>
              <a:defRPr/>
            </a:pPr>
            <a:endParaRPr lang="en-US" sz="2000" dirty="0"/>
          </a:p>
          <a:p>
            <a:pPr marL="285750" lvl="0" indent="-285750" defTabSz="914324">
              <a:buFont typeface="Arial" panose="020B0604020202020204" pitchFamily="34" charset="0"/>
              <a:buChar char="•"/>
              <a:defRPr/>
            </a:pPr>
            <a:r>
              <a:rPr lang="en-US" sz="2000" dirty="0"/>
              <a:t>Act of God means an extraordinary occurrence due to natural causes, which is not the result of any human intervention, which could not be avoided by any amount of foresight and care </a:t>
            </a:r>
            <a:r>
              <a:rPr lang="en-US" sz="2000" i="1" dirty="0">
                <a:solidFill>
                  <a:schemeClr val="accent1">
                    <a:lumMod val="50000"/>
                  </a:schemeClr>
                </a:solidFill>
              </a:rPr>
              <a:t>(PK Kalasami Nadar v. Alwar </a:t>
            </a:r>
            <a:r>
              <a:rPr lang="en-US" sz="2000" i="1" dirty="0" err="1">
                <a:solidFill>
                  <a:schemeClr val="accent1">
                    <a:lumMod val="50000"/>
                  </a:schemeClr>
                </a:solidFill>
              </a:rPr>
              <a:t>Chettiar</a:t>
            </a:r>
            <a:r>
              <a:rPr lang="en-US" sz="2000" i="1" dirty="0">
                <a:solidFill>
                  <a:schemeClr val="accent1">
                    <a:lumMod val="50000"/>
                  </a:schemeClr>
                </a:solidFill>
              </a:rPr>
              <a:t>).</a:t>
            </a:r>
            <a:endParaRPr lang="en-US" dirty="0"/>
          </a:p>
          <a:p>
            <a:pPr lvl="0" defTabSz="914324">
              <a:defRPr/>
            </a:pPr>
            <a:endParaRPr lang="en-IN" dirty="0"/>
          </a:p>
        </p:txBody>
      </p:sp>
      <p:sp>
        <p:nvSpPr>
          <p:cNvPr id="5" name="Frame 4">
            <a:extLst>
              <a:ext uri="{FF2B5EF4-FFF2-40B4-BE49-F238E27FC236}">
                <a16:creationId xmlns:a16="http://schemas.microsoft.com/office/drawing/2014/main" id="{F9C982B5-AB8B-4BDC-B5B6-1EE928BAA333}"/>
              </a:ext>
            </a:extLst>
          </p:cNvPr>
          <p:cNvSpPr/>
          <p:nvPr/>
        </p:nvSpPr>
        <p:spPr>
          <a:xfrm>
            <a:off x="590844" y="446309"/>
            <a:ext cx="6937716"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9087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43467" y="616856"/>
            <a:ext cx="10706283" cy="1320800"/>
          </a:xfrm>
        </p:spPr>
        <p:txBody>
          <a:bodyPr/>
          <a:lstStyle/>
          <a:p>
            <a:pPr algn="ctr"/>
            <a:r>
              <a:rPr lang="en-US" sz="3200" b="1" dirty="0">
                <a:solidFill>
                  <a:srgbClr val="FF0000"/>
                </a:solidFill>
                <a:latin typeface="Cambria" panose="02040503050406030204" pitchFamily="18" charset="0"/>
                <a:ea typeface="Cambria" panose="02040503050406030204" pitchFamily="18" charset="0"/>
              </a:rPr>
              <a:t>CLASSIFICATION OF FACE SHIELD - ENTRIES</a:t>
            </a:r>
            <a:endParaRPr lang="en-IN" sz="3200" b="1" dirty="0">
              <a:solidFill>
                <a:srgbClr val="FF0000"/>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4" y="1470991"/>
            <a:ext cx="10919480" cy="5014215"/>
          </a:xfrm>
        </p:spPr>
        <p:txBody>
          <a:bodyPr>
            <a:normAutofit/>
          </a:bodyPr>
          <a:lstStyle/>
          <a:p>
            <a:pPr marL="0" indent="0">
              <a:buNone/>
            </a:pPr>
            <a:r>
              <a:rPr lang="en-IN" sz="2400" i="1" dirty="0">
                <a:solidFill>
                  <a:schemeClr val="tx1"/>
                </a:solidFill>
              </a:rPr>
              <a:t>      </a:t>
            </a:r>
          </a:p>
        </p:txBody>
      </p:sp>
      <p:sp>
        <p:nvSpPr>
          <p:cNvPr id="4" name="Frame 3">
            <a:extLst>
              <a:ext uri="{FF2B5EF4-FFF2-40B4-BE49-F238E27FC236}">
                <a16:creationId xmlns:a16="http://schemas.microsoft.com/office/drawing/2014/main" id="{72F0AEB4-F196-4D0D-BB3C-7E71A9D9D120}"/>
              </a:ext>
            </a:extLst>
          </p:cNvPr>
          <p:cNvSpPr/>
          <p:nvPr/>
        </p:nvSpPr>
        <p:spPr>
          <a:xfrm>
            <a:off x="464136" y="560061"/>
            <a:ext cx="9129808" cy="71719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Table 5">
            <a:extLst>
              <a:ext uri="{FF2B5EF4-FFF2-40B4-BE49-F238E27FC236}">
                <a16:creationId xmlns:a16="http://schemas.microsoft.com/office/drawing/2014/main" id="{2BDC297B-D682-4E8C-8405-388AF6E9184A}"/>
              </a:ext>
            </a:extLst>
          </p:cNvPr>
          <p:cNvGraphicFramePr>
            <a:graphicFrameLocks noGrp="1"/>
          </p:cNvGraphicFramePr>
          <p:nvPr>
            <p:extLst>
              <p:ext uri="{D42A27DB-BD31-4B8C-83A1-F6EECF244321}">
                <p14:modId xmlns:p14="http://schemas.microsoft.com/office/powerpoint/2010/main" val="3476151155"/>
              </p:ext>
            </p:extLst>
          </p:nvPr>
        </p:nvGraphicFramePr>
        <p:xfrm>
          <a:off x="291116" y="2328031"/>
          <a:ext cx="11691916" cy="3766800"/>
        </p:xfrm>
        <a:graphic>
          <a:graphicData uri="http://schemas.openxmlformats.org/drawingml/2006/table">
            <a:tbl>
              <a:tblPr firstRow="1" bandRow="1">
                <a:tableStyleId>{5C22544A-7EE6-4342-B048-85BDC9FD1C3A}</a:tableStyleId>
              </a:tblPr>
              <a:tblGrid>
                <a:gridCol w="608940">
                  <a:extLst>
                    <a:ext uri="{9D8B030D-6E8A-4147-A177-3AD203B41FA5}">
                      <a16:colId xmlns:a16="http://schemas.microsoft.com/office/drawing/2014/main" val="1982303274"/>
                    </a:ext>
                  </a:extLst>
                </a:gridCol>
                <a:gridCol w="1316181">
                  <a:extLst>
                    <a:ext uri="{9D8B030D-6E8A-4147-A177-3AD203B41FA5}">
                      <a16:colId xmlns:a16="http://schemas.microsoft.com/office/drawing/2014/main" val="1761630006"/>
                    </a:ext>
                  </a:extLst>
                </a:gridCol>
                <a:gridCol w="8451273">
                  <a:extLst>
                    <a:ext uri="{9D8B030D-6E8A-4147-A177-3AD203B41FA5}">
                      <a16:colId xmlns:a16="http://schemas.microsoft.com/office/drawing/2014/main" val="558059008"/>
                    </a:ext>
                  </a:extLst>
                </a:gridCol>
                <a:gridCol w="1315522">
                  <a:extLst>
                    <a:ext uri="{9D8B030D-6E8A-4147-A177-3AD203B41FA5}">
                      <a16:colId xmlns:a16="http://schemas.microsoft.com/office/drawing/2014/main" val="3045004038"/>
                    </a:ext>
                  </a:extLst>
                </a:gridCol>
              </a:tblGrid>
              <a:tr h="852976">
                <a:tc>
                  <a:txBody>
                    <a:bodyPr/>
                    <a:lstStyle/>
                    <a:p>
                      <a:r>
                        <a:rPr lang="en-US" sz="2000" dirty="0">
                          <a:latin typeface="Cambria" panose="02040503050406030204" pitchFamily="18" charset="0"/>
                          <a:ea typeface="Cambria" panose="02040503050406030204" pitchFamily="18" charset="0"/>
                        </a:rPr>
                        <a:t>S.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kern="1200" dirty="0">
                          <a:solidFill>
                            <a:schemeClr val="lt1"/>
                          </a:solidFill>
                          <a:effectLst/>
                          <a:latin typeface="Cambria" panose="02040503050406030204" pitchFamily="18" charset="0"/>
                          <a:ea typeface="Cambria" panose="02040503050406030204" pitchFamily="18" charset="0"/>
                          <a:cs typeface="+mn-cs"/>
                        </a:rPr>
                        <a:t>Heading</a:t>
                      </a:r>
                      <a:endParaRPr lang="en-US" sz="20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kern="1200" dirty="0">
                          <a:solidFill>
                            <a:schemeClr val="lt1"/>
                          </a:solidFill>
                          <a:effectLst/>
                          <a:latin typeface="Cambria" panose="02040503050406030204" pitchFamily="18" charset="0"/>
                          <a:ea typeface="Cambria" panose="02040503050406030204" pitchFamily="18" charset="0"/>
                          <a:cs typeface="+mn-cs"/>
                        </a:rPr>
                        <a:t>Description of Goods</a:t>
                      </a:r>
                      <a:endParaRPr lang="en-US" sz="20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Cambria" panose="02040503050406030204" pitchFamily="18" charset="0"/>
                          <a:ea typeface="Cambria" panose="02040503050406030204" pitchFamily="18" charset="0"/>
                        </a:rPr>
                        <a:t>Schedule and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3989757"/>
                  </a:ext>
                </a:extLst>
              </a:tr>
              <a:tr h="919433">
                <a:tc>
                  <a:txBody>
                    <a:bodyPr/>
                    <a:lstStyle/>
                    <a:p>
                      <a:r>
                        <a:rPr lang="en-US" sz="2000" dirty="0">
                          <a:latin typeface="Cambria" panose="02040503050406030204" pitchFamily="18" charset="0"/>
                          <a:ea typeface="Cambria" panose="02040503050406030204" pitchFamily="18" charset="0"/>
                        </a:rPr>
                        <a:t>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Cambria" panose="02040503050406030204" pitchFamily="18" charset="0"/>
                          <a:ea typeface="Cambria" panose="02040503050406030204" pitchFamily="18" charset="0"/>
                        </a:rPr>
                        <a:t>9020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i="1" dirty="0">
                          <a:latin typeface="Cambria" panose="02040503050406030204" pitchFamily="18" charset="0"/>
                          <a:ea typeface="Cambria" panose="02040503050406030204" pitchFamily="18" charset="0"/>
                        </a:rPr>
                        <a:t>Other breathing appliances and gas masks, excluding protective masks having neither mechanical parts nor replaceable filters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Schedule II (</a:t>
                      </a:r>
                      <a:r>
                        <a:rPr lang="en-US" sz="2000" b="1" dirty="0">
                          <a:latin typeface="Cambria" panose="02040503050406030204" pitchFamily="18" charset="0"/>
                          <a:ea typeface="Cambria" panose="02040503050406030204" pitchFamily="18" charset="0"/>
                        </a:rPr>
                        <a:t>12%</a:t>
                      </a:r>
                      <a:r>
                        <a:rPr lang="en-US" sz="2000"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790301"/>
                  </a:ext>
                </a:extLst>
              </a:tr>
              <a:tr h="775854">
                <a:tc>
                  <a:txBody>
                    <a:bodyPr/>
                    <a:lstStyle/>
                    <a:p>
                      <a:r>
                        <a:rPr lang="en-US" sz="2000" dirty="0">
                          <a:latin typeface="Cambria" panose="02040503050406030204" pitchFamily="18" charset="0"/>
                          <a:ea typeface="Cambria" panose="02040503050406030204" pitchFamily="18" charset="0"/>
                        </a:rPr>
                        <a:t>176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1200" dirty="0">
                          <a:solidFill>
                            <a:schemeClr val="dk1"/>
                          </a:solidFill>
                          <a:effectLst/>
                          <a:latin typeface="Cambria" panose="02040503050406030204" pitchFamily="18" charset="0"/>
                          <a:ea typeface="Cambria" panose="02040503050406030204" pitchFamily="18" charset="0"/>
                          <a:cs typeface="+mn-cs"/>
                        </a:rPr>
                        <a:t>6506</a:t>
                      </a:r>
                      <a:endParaRPr lang="en-US" sz="20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i="1" dirty="0">
                          <a:latin typeface="Cambria" panose="02040503050406030204" pitchFamily="18" charset="0"/>
                          <a:ea typeface="Cambria" panose="02040503050406030204" pitchFamily="18" charset="0"/>
                        </a:rPr>
                        <a:t>Other headgear, whether or not lined or trimmed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Schedule III (</a:t>
                      </a:r>
                      <a:r>
                        <a:rPr lang="en-US" sz="2000" b="1" dirty="0">
                          <a:latin typeface="Cambria" panose="02040503050406030204" pitchFamily="18" charset="0"/>
                          <a:ea typeface="Cambria" panose="02040503050406030204" pitchFamily="18" charset="0"/>
                        </a:rPr>
                        <a:t>18%</a:t>
                      </a:r>
                      <a:r>
                        <a:rPr lang="en-US" sz="2000"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003958"/>
                  </a:ext>
                </a:extLst>
              </a:tr>
              <a:tr h="1218537">
                <a:tc>
                  <a:txBody>
                    <a:bodyPr/>
                    <a:lstStyle/>
                    <a:p>
                      <a:r>
                        <a:rPr lang="en-US" sz="2000" dirty="0">
                          <a:latin typeface="Cambria" panose="02040503050406030204" pitchFamily="18" charset="0"/>
                          <a:ea typeface="Cambria" panose="02040503050406030204" pitchFamily="18" charset="0"/>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Cambria" panose="02040503050406030204" pitchFamily="18" charset="0"/>
                          <a:ea typeface="Cambria" panose="02040503050406030204" pitchFamily="18" charset="0"/>
                        </a:rPr>
                        <a:t>3926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i="1" dirty="0">
                          <a:latin typeface="Cambria" panose="02040503050406030204" pitchFamily="18" charset="0"/>
                          <a:ea typeface="Cambria" panose="02040503050406030204" pitchFamily="18" charset="0"/>
                        </a:rPr>
                        <a:t>Other articles of plastics and articles of other materials of headings 3901 to 3914 other than bangles of plastic, plastic beads and feeding bottles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Schedule III (</a:t>
                      </a:r>
                      <a:r>
                        <a:rPr lang="en-US" sz="2000" b="1" dirty="0">
                          <a:latin typeface="Cambria" panose="02040503050406030204" pitchFamily="18" charset="0"/>
                          <a:ea typeface="Cambria" panose="02040503050406030204" pitchFamily="18" charset="0"/>
                        </a:rPr>
                        <a:t>18%</a:t>
                      </a:r>
                      <a:r>
                        <a:rPr lang="en-US" sz="2000"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1053545"/>
                  </a:ext>
                </a:extLst>
              </a:tr>
            </a:tbl>
          </a:graphicData>
        </a:graphic>
      </p:graphicFrame>
      <p:sp>
        <p:nvSpPr>
          <p:cNvPr id="8" name="Content Placeholder 5">
            <a:extLst>
              <a:ext uri="{FF2B5EF4-FFF2-40B4-BE49-F238E27FC236}">
                <a16:creationId xmlns:a16="http://schemas.microsoft.com/office/drawing/2014/main" id="{4B6587F0-6C36-45F1-B00C-F56AB93EFBFA}"/>
              </a:ext>
            </a:extLst>
          </p:cNvPr>
          <p:cNvSpPr txBox="1">
            <a:spLocks/>
          </p:cNvSpPr>
          <p:nvPr/>
        </p:nvSpPr>
        <p:spPr>
          <a:xfrm>
            <a:off x="2262956" y="1470991"/>
            <a:ext cx="6427187" cy="57236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933" kern="1200">
                <a:solidFill>
                  <a:schemeClr val="tx1"/>
                </a:solidFill>
                <a:effectLst/>
                <a:latin typeface="Cambria" pitchFamily="18"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Cambria" pitchFamily="18"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67" kern="1200">
                <a:solidFill>
                  <a:schemeClr val="tx1"/>
                </a:solidFill>
                <a:effectLst/>
                <a:latin typeface="Cambria"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mbria"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67" kern="1200">
                <a:solidFill>
                  <a:schemeClr val="tx1"/>
                </a:solidFill>
                <a:effectLst/>
                <a:latin typeface="Cambria"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ClrTx/>
              <a:buSzTx/>
              <a:buNone/>
            </a:pPr>
            <a:r>
              <a:rPr lang="en-US" sz="3200" b="1" dirty="0"/>
              <a:t>GST rate notification</a:t>
            </a:r>
          </a:p>
        </p:txBody>
      </p:sp>
    </p:spTree>
    <p:extLst>
      <p:ext uri="{BB962C8B-B14F-4D97-AF65-F5344CB8AC3E}">
        <p14:creationId xmlns:p14="http://schemas.microsoft.com/office/powerpoint/2010/main" val="967775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D27FB-0B99-49FB-929C-CD81C5214185}"/>
              </a:ext>
            </a:extLst>
          </p:cNvPr>
          <p:cNvSpPr>
            <a:spLocks noGrp="1"/>
          </p:cNvSpPr>
          <p:nvPr>
            <p:ph type="title"/>
          </p:nvPr>
        </p:nvSpPr>
        <p:spPr>
          <a:xfrm>
            <a:off x="547235" y="230909"/>
            <a:ext cx="7595280" cy="9289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latin typeface="Cambria" panose="02040503050406030204" pitchFamily="18" charset="0"/>
                <a:ea typeface="Cambria" panose="02040503050406030204" pitchFamily="18" charset="0"/>
              </a:rPr>
              <a:t>CLASSIFICATION OF FACE SHIELD</a:t>
            </a:r>
            <a:endParaRPr lang="en-US" dirty="0"/>
          </a:p>
        </p:txBody>
      </p:sp>
      <p:sp>
        <p:nvSpPr>
          <p:cNvPr id="6" name="Content Placeholder 5">
            <a:extLst>
              <a:ext uri="{FF2B5EF4-FFF2-40B4-BE49-F238E27FC236}">
                <a16:creationId xmlns:a16="http://schemas.microsoft.com/office/drawing/2014/main" id="{FB62002E-402D-4D8B-9D04-228DFCBBA98C}"/>
              </a:ext>
            </a:extLst>
          </p:cNvPr>
          <p:cNvSpPr txBox="1">
            <a:spLocks/>
          </p:cNvSpPr>
          <p:nvPr/>
        </p:nvSpPr>
        <p:spPr>
          <a:xfrm>
            <a:off x="118756" y="1450109"/>
            <a:ext cx="11468919" cy="493221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933" kern="1200">
                <a:solidFill>
                  <a:schemeClr val="tx1"/>
                </a:solidFill>
                <a:effectLst/>
                <a:latin typeface="Cambria" pitchFamily="18"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Cambria" pitchFamily="18"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67" kern="1200">
                <a:solidFill>
                  <a:schemeClr val="tx1"/>
                </a:solidFill>
                <a:effectLst/>
                <a:latin typeface="Cambria"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mbria"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67" kern="1200">
                <a:solidFill>
                  <a:schemeClr val="tx1"/>
                </a:solidFill>
                <a:effectLst/>
                <a:latin typeface="Cambria"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ClrTx/>
              <a:buSzTx/>
            </a:pPr>
            <a:r>
              <a:rPr lang="en-US" sz="3200" u="sng" dirty="0"/>
              <a:t>HSN Explanatory Notes to Chapter 90</a:t>
            </a:r>
            <a:r>
              <a:rPr lang="en-US" sz="3200" dirty="0"/>
              <a:t>: In addition to the exclusions mentioned in the text of the Explanatory Notes, the specified goods are always excluded from this Chapter. One of such goods is spools, reels or similar supports (classified according to their constituent material, for example, in heading 39.23 or Section XV).</a:t>
            </a:r>
          </a:p>
          <a:p>
            <a:pPr algn="just">
              <a:buClrTx/>
              <a:buSzTx/>
            </a:pPr>
            <a:r>
              <a:rPr lang="en-US" sz="3200" u="sng" dirty="0"/>
              <a:t>HSN Explanatory Notes to CTH 9020</a:t>
            </a:r>
            <a:r>
              <a:rPr lang="en-US" sz="3200" dirty="0"/>
              <a:t>: </a:t>
            </a:r>
            <a:r>
              <a:rPr lang="en-US" sz="3200" u="sng" dirty="0"/>
              <a:t>Masks for protection against dust, </a:t>
            </a:r>
            <a:r>
              <a:rPr lang="en-US" sz="3200" u="sng" dirty="0" err="1"/>
              <a:t>odours</a:t>
            </a:r>
            <a:r>
              <a:rPr lang="en-US" sz="3200" u="sng" dirty="0"/>
              <a:t>, etc., not equipped with a replaceable filter, would not be covered under CTH 9020.</a:t>
            </a:r>
          </a:p>
        </p:txBody>
      </p:sp>
    </p:spTree>
    <p:extLst>
      <p:ext uri="{BB962C8B-B14F-4D97-AF65-F5344CB8AC3E}">
        <p14:creationId xmlns:p14="http://schemas.microsoft.com/office/powerpoint/2010/main" val="2398590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D27FB-0B99-49FB-929C-CD81C5214185}"/>
              </a:ext>
            </a:extLst>
          </p:cNvPr>
          <p:cNvSpPr>
            <a:spLocks noGrp="1"/>
          </p:cNvSpPr>
          <p:nvPr>
            <p:ph type="title"/>
          </p:nvPr>
        </p:nvSpPr>
        <p:spPr>
          <a:xfrm>
            <a:off x="547235" y="230909"/>
            <a:ext cx="7595280" cy="9289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latin typeface="Cambria" panose="02040503050406030204" pitchFamily="18" charset="0"/>
                <a:ea typeface="Cambria" panose="02040503050406030204" pitchFamily="18" charset="0"/>
              </a:rPr>
              <a:t>CLASSIFICATION OF FACE SHIELD</a:t>
            </a:r>
            <a:endParaRPr lang="en-US" dirty="0"/>
          </a:p>
        </p:txBody>
      </p:sp>
      <p:sp>
        <p:nvSpPr>
          <p:cNvPr id="4" name="Content Placeholder 5">
            <a:extLst>
              <a:ext uri="{FF2B5EF4-FFF2-40B4-BE49-F238E27FC236}">
                <a16:creationId xmlns:a16="http://schemas.microsoft.com/office/drawing/2014/main" id="{ED6A7D1C-D10A-4192-8CC4-BC1549347360}"/>
              </a:ext>
            </a:extLst>
          </p:cNvPr>
          <p:cNvSpPr txBox="1">
            <a:spLocks/>
          </p:cNvSpPr>
          <p:nvPr/>
        </p:nvSpPr>
        <p:spPr>
          <a:xfrm>
            <a:off x="205842" y="1421080"/>
            <a:ext cx="11468919" cy="493221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933" kern="1200">
                <a:solidFill>
                  <a:schemeClr val="tx1"/>
                </a:solidFill>
                <a:effectLst/>
                <a:latin typeface="Cambria" pitchFamily="18"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Cambria" pitchFamily="18"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67" kern="1200">
                <a:solidFill>
                  <a:schemeClr val="tx1"/>
                </a:solidFill>
                <a:effectLst/>
                <a:latin typeface="Cambria"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mbria"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67" kern="1200">
                <a:solidFill>
                  <a:schemeClr val="tx1"/>
                </a:solidFill>
                <a:effectLst/>
                <a:latin typeface="Cambria"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ClrTx/>
              <a:buSzTx/>
            </a:pPr>
            <a:r>
              <a:rPr lang="en-US" sz="3200" u="sng" dirty="0"/>
              <a:t>HSN Explanatory Notes to CTH 6506</a:t>
            </a:r>
            <a:r>
              <a:rPr lang="en-US" sz="3200" dirty="0"/>
              <a:t>: This heading covers, in particular safety headgear (e.g., for sporting activities, military or firemen's helmets, motor-cyclists', miners' or construction workers' helmets), whether or not fitted with protective padding or, in the ease of certain helmets, with microphones or earphones.</a:t>
            </a:r>
          </a:p>
          <a:p>
            <a:pPr algn="just">
              <a:buClrTx/>
              <a:buSzTx/>
            </a:pPr>
            <a:endParaRPr lang="en-US" sz="1900" dirty="0"/>
          </a:p>
          <a:p>
            <a:pPr algn="just">
              <a:buClrTx/>
              <a:buSzTx/>
            </a:pPr>
            <a:r>
              <a:rPr lang="en-US" sz="3200" u="sng" dirty="0"/>
              <a:t>HSN Explanatory Notes to CTH 3926</a:t>
            </a:r>
            <a:r>
              <a:rPr lang="en-US" sz="3200" dirty="0"/>
              <a:t>: This heading covers articles, not elsewhere specified or included, of plastics (as defined in Note 1 to the Chapter) or of other materials of headings 39.01 to 39.14.</a:t>
            </a:r>
          </a:p>
        </p:txBody>
      </p:sp>
    </p:spTree>
    <p:extLst>
      <p:ext uri="{BB962C8B-B14F-4D97-AF65-F5344CB8AC3E}">
        <p14:creationId xmlns:p14="http://schemas.microsoft.com/office/powerpoint/2010/main" val="4146960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D27FB-0B99-49FB-929C-CD81C5214185}"/>
              </a:ext>
            </a:extLst>
          </p:cNvPr>
          <p:cNvSpPr>
            <a:spLocks noGrp="1"/>
          </p:cNvSpPr>
          <p:nvPr>
            <p:ph type="title"/>
          </p:nvPr>
        </p:nvSpPr>
        <p:spPr>
          <a:xfrm>
            <a:off x="547235" y="230909"/>
            <a:ext cx="7595280" cy="9289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latin typeface="Cambria" panose="02040503050406030204" pitchFamily="18" charset="0"/>
                <a:ea typeface="Cambria" panose="02040503050406030204" pitchFamily="18" charset="0"/>
              </a:rPr>
              <a:t>CLASSIFICATION OF FACE SHIELD</a:t>
            </a:r>
            <a:endParaRPr lang="en-US" dirty="0"/>
          </a:p>
        </p:txBody>
      </p:sp>
      <p:sp>
        <p:nvSpPr>
          <p:cNvPr id="5" name="Content Placeholder 5">
            <a:extLst>
              <a:ext uri="{FF2B5EF4-FFF2-40B4-BE49-F238E27FC236}">
                <a16:creationId xmlns:a16="http://schemas.microsoft.com/office/drawing/2014/main" id="{4520AE5C-A254-4BB0-9D97-FCD9E334D441}"/>
              </a:ext>
            </a:extLst>
          </p:cNvPr>
          <p:cNvSpPr txBox="1">
            <a:spLocks/>
          </p:cNvSpPr>
          <p:nvPr/>
        </p:nvSpPr>
        <p:spPr>
          <a:xfrm>
            <a:off x="104242" y="1537194"/>
            <a:ext cx="11468919" cy="493221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933" kern="1200">
                <a:solidFill>
                  <a:schemeClr val="tx1"/>
                </a:solidFill>
                <a:effectLst/>
                <a:latin typeface="Cambria" pitchFamily="18"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Cambria" pitchFamily="18"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67" kern="1200">
                <a:solidFill>
                  <a:schemeClr val="tx1"/>
                </a:solidFill>
                <a:effectLst/>
                <a:latin typeface="Cambria"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mbria"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67" kern="1200">
                <a:solidFill>
                  <a:schemeClr val="tx1"/>
                </a:solidFill>
                <a:effectLst/>
                <a:latin typeface="Cambria"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ClrTx/>
              <a:buSzTx/>
            </a:pPr>
            <a:r>
              <a:rPr lang="en-US" sz="3200" b="1" u="sng" dirty="0"/>
              <a:t>World Customs </a:t>
            </a:r>
            <a:r>
              <a:rPr lang="en-US" sz="3200" b="1" u="sng" dirty="0" err="1"/>
              <a:t>Organisation</a:t>
            </a:r>
            <a:r>
              <a:rPr lang="en-US" sz="3200" b="1" u="sng" dirty="0"/>
              <a:t> HS classification reference for Covid-19 medical supplies (2nd edition), April 2020</a:t>
            </a:r>
          </a:p>
          <a:p>
            <a:pPr lvl="1" algn="just">
              <a:buClrTx/>
              <a:buSzTx/>
            </a:pPr>
            <a:r>
              <a:rPr lang="en-US" sz="2300" dirty="0"/>
              <a:t>Plastic face shields (covering more than the eye area) is classifiable under Tariff heading 3926 based on its constituent material i.e. plastic.</a:t>
            </a:r>
          </a:p>
          <a:p>
            <a:pPr marL="457200" lvl="1" indent="0" algn="just">
              <a:buClrTx/>
              <a:buSzTx/>
              <a:buNone/>
            </a:pPr>
            <a:endParaRPr lang="en-US" sz="2300" dirty="0"/>
          </a:p>
          <a:p>
            <a:pPr marL="55563" lvl="1" indent="0" algn="just">
              <a:buClrTx/>
              <a:buSzTx/>
              <a:buNone/>
            </a:pPr>
            <a:r>
              <a:rPr lang="en-US" b="1" i="1" dirty="0"/>
              <a:t>Legal validity of WCO HS classification rulings for classification in Indian courts?</a:t>
            </a:r>
          </a:p>
        </p:txBody>
      </p:sp>
    </p:spTree>
    <p:extLst>
      <p:ext uri="{BB962C8B-B14F-4D97-AF65-F5344CB8AC3E}">
        <p14:creationId xmlns:p14="http://schemas.microsoft.com/office/powerpoint/2010/main" val="3320834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D27FB-0B99-49FB-929C-CD81C5214185}"/>
              </a:ext>
            </a:extLst>
          </p:cNvPr>
          <p:cNvSpPr>
            <a:spLocks noGrp="1"/>
          </p:cNvSpPr>
          <p:nvPr>
            <p:ph type="title"/>
          </p:nvPr>
        </p:nvSpPr>
        <p:spPr>
          <a:xfrm>
            <a:off x="547235" y="230909"/>
            <a:ext cx="7595280" cy="9289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b="1" dirty="0">
                <a:solidFill>
                  <a:srgbClr val="FF0000"/>
                </a:solidFill>
                <a:latin typeface="Cambria" panose="02040503050406030204" pitchFamily="18" charset="0"/>
                <a:ea typeface="Cambria" panose="02040503050406030204" pitchFamily="18" charset="0"/>
              </a:rPr>
              <a:t>LEGAL VALIDITY OF WCO RULINGS </a:t>
            </a:r>
            <a:endParaRPr lang="en-US" dirty="0"/>
          </a:p>
        </p:txBody>
      </p:sp>
      <p:sp>
        <p:nvSpPr>
          <p:cNvPr id="4" name="Content Placeholder 5">
            <a:extLst>
              <a:ext uri="{FF2B5EF4-FFF2-40B4-BE49-F238E27FC236}">
                <a16:creationId xmlns:a16="http://schemas.microsoft.com/office/drawing/2014/main" id="{8F2EF462-97AD-4347-80E3-C1F2EE85CCF8}"/>
              </a:ext>
            </a:extLst>
          </p:cNvPr>
          <p:cNvSpPr txBox="1">
            <a:spLocks/>
          </p:cNvSpPr>
          <p:nvPr/>
        </p:nvSpPr>
        <p:spPr>
          <a:xfrm>
            <a:off x="278413" y="1246909"/>
            <a:ext cx="11468919" cy="49322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933" kern="1200">
                <a:solidFill>
                  <a:schemeClr val="tx1"/>
                </a:solidFill>
                <a:effectLst/>
                <a:latin typeface="Cambria" pitchFamily="18"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Cambria" pitchFamily="18"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67" kern="1200">
                <a:solidFill>
                  <a:schemeClr val="tx1"/>
                </a:solidFill>
                <a:effectLst/>
                <a:latin typeface="Cambria"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mbria"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67" kern="1200">
                <a:solidFill>
                  <a:schemeClr val="tx1"/>
                </a:solidFill>
                <a:effectLst/>
                <a:latin typeface="Cambria"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ClrTx/>
              <a:buSzTx/>
            </a:pPr>
            <a:r>
              <a:rPr lang="en-US" sz="3200" b="1" u="sng" dirty="0"/>
              <a:t>Manisha Pharma </a:t>
            </a:r>
            <a:r>
              <a:rPr lang="en-US" sz="3200" b="1" u="sng" dirty="0" err="1"/>
              <a:t>Plasto</a:t>
            </a:r>
            <a:r>
              <a:rPr lang="en-US" sz="3200" b="1" u="sng" dirty="0"/>
              <a:t> Pvt. Ltd. (Delhi HC)</a:t>
            </a:r>
          </a:p>
          <a:p>
            <a:pPr lvl="1" algn="just">
              <a:buClrTx/>
              <a:buSzTx/>
            </a:pPr>
            <a:r>
              <a:rPr lang="en-US" sz="2300" dirty="0"/>
              <a:t>Opinion of the </a:t>
            </a:r>
            <a:r>
              <a:rPr lang="en-US" sz="2300" dirty="0" err="1"/>
              <a:t>Harmonised</a:t>
            </a:r>
            <a:r>
              <a:rPr lang="en-US" sz="2300" dirty="0"/>
              <a:t> Systems Committee has lot of weight and should ordinarily be taken as binding. As its very name suggests, the Committee is meant to harmonize the conflicting interpretations of products and their formulae in the member countries in view of international trade.</a:t>
            </a:r>
          </a:p>
          <a:p>
            <a:pPr algn="just">
              <a:buClrTx/>
              <a:buSzTx/>
            </a:pPr>
            <a:r>
              <a:rPr lang="en-US" sz="3200" b="1" u="sng" dirty="0"/>
              <a:t>Telco Ltd. (Tribunal – maintained in SC)</a:t>
            </a:r>
          </a:p>
          <a:p>
            <a:pPr lvl="1" algn="just">
              <a:buClrTx/>
              <a:buSzTx/>
            </a:pPr>
            <a:r>
              <a:rPr lang="en-US" dirty="0"/>
              <a:t>Opinion given by World Customs </a:t>
            </a:r>
            <a:r>
              <a:rPr lang="en-US" dirty="0" err="1"/>
              <a:t>Organisation</a:t>
            </a:r>
            <a:r>
              <a:rPr lang="en-US" dirty="0"/>
              <a:t> in regard to classification of goods have great persuasive value and cannot be brushed aside without any basis.</a:t>
            </a:r>
          </a:p>
          <a:p>
            <a:pPr algn="just">
              <a:buClrTx/>
              <a:buSzTx/>
            </a:pPr>
            <a:r>
              <a:rPr lang="en-US" sz="3200" b="1" u="sng" dirty="0"/>
              <a:t>Mangalore Chemicals &amp; </a:t>
            </a:r>
            <a:r>
              <a:rPr lang="en-US" sz="3200" b="1" u="sng" dirty="0" err="1"/>
              <a:t>Fertilisers</a:t>
            </a:r>
            <a:r>
              <a:rPr lang="en-US" sz="3200" b="1" u="sng" dirty="0"/>
              <a:t> Co. Ltd. (Tribunal)</a:t>
            </a:r>
          </a:p>
          <a:p>
            <a:pPr lvl="1" algn="just">
              <a:buClrTx/>
              <a:buSzTx/>
            </a:pPr>
            <a:r>
              <a:rPr lang="en-US" dirty="0"/>
              <a:t>Opinion given by World Customs </a:t>
            </a:r>
            <a:r>
              <a:rPr lang="en-US" dirty="0" err="1"/>
              <a:t>Organisation</a:t>
            </a:r>
            <a:r>
              <a:rPr lang="en-US" dirty="0"/>
              <a:t> in regard to classification of goods have great persuasive value considering the purpose of its setting up and expertise it represents.</a:t>
            </a:r>
          </a:p>
        </p:txBody>
      </p:sp>
    </p:spTree>
    <p:extLst>
      <p:ext uri="{BB962C8B-B14F-4D97-AF65-F5344CB8AC3E}">
        <p14:creationId xmlns:p14="http://schemas.microsoft.com/office/powerpoint/2010/main" val="1196784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A31F528-B4EA-43F2-9E69-4A17F4ACDA98}"/>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sz="1800">
                <a:solidFill>
                  <a:schemeClr val="tx1"/>
                </a:solidFill>
              </a:rPr>
              <a:t>  </a:t>
            </a:r>
          </a:p>
        </p:txBody>
      </p:sp>
      <p:sp>
        <p:nvSpPr>
          <p:cNvPr id="4" name="Title 3">
            <a:extLst>
              <a:ext uri="{FF2B5EF4-FFF2-40B4-BE49-F238E27FC236}">
                <a16:creationId xmlns:a16="http://schemas.microsoft.com/office/drawing/2014/main" id="{E4C8EC85-2F6F-45AB-8DBA-276B897F9DF4}"/>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r>
              <a:rPr lang="en-US" sz="5400" b="1" dirty="0">
                <a:solidFill>
                  <a:schemeClr val="accent2">
                    <a:lumMod val="50000"/>
                  </a:schemeClr>
                </a:solidFill>
              </a:rPr>
              <a:t>Other Issues</a:t>
            </a:r>
          </a:p>
        </p:txBody>
      </p:sp>
    </p:spTree>
    <p:extLst>
      <p:ext uri="{BB962C8B-B14F-4D97-AF65-F5344CB8AC3E}">
        <p14:creationId xmlns:p14="http://schemas.microsoft.com/office/powerpoint/2010/main" val="3067250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67" y="268762"/>
            <a:ext cx="10484036" cy="1320800"/>
          </a:xfrm>
        </p:spPr>
        <p:txBody>
          <a:bodyPr/>
          <a:lstStyle/>
          <a:p>
            <a:r>
              <a:rPr lang="en-US" b="1" dirty="0">
                <a:solidFill>
                  <a:srgbClr val="FF0000"/>
                </a:solidFill>
              </a:rPr>
              <a:t>Discounts vs Subsidy/ Third Party consideration</a:t>
            </a:r>
          </a:p>
        </p:txBody>
      </p:sp>
      <p:sp>
        <p:nvSpPr>
          <p:cNvPr id="26" name="Content Placeholder 25">
            <a:extLst>
              <a:ext uri="{FF2B5EF4-FFF2-40B4-BE49-F238E27FC236}">
                <a16:creationId xmlns:a16="http://schemas.microsoft.com/office/drawing/2014/main" id="{0825B291-2147-4BB1-85D1-B459E3D48D69}"/>
              </a:ext>
            </a:extLst>
          </p:cNvPr>
          <p:cNvSpPr>
            <a:spLocks noGrp="1"/>
          </p:cNvSpPr>
          <p:nvPr>
            <p:ph idx="1"/>
          </p:nvPr>
        </p:nvSpPr>
        <p:spPr>
          <a:xfrm>
            <a:off x="1066321" y="2081986"/>
            <a:ext cx="10244103" cy="4507252"/>
          </a:xfrm>
        </p:spPr>
        <p:txBody>
          <a:bodyPr>
            <a:normAutofit/>
          </a:bodyPr>
          <a:lstStyle/>
          <a:p>
            <a:r>
              <a:rPr lang="en-US" dirty="0"/>
              <a:t>  </a:t>
            </a:r>
          </a:p>
          <a:p>
            <a:endParaRPr lang="en-US" dirty="0"/>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solidFill>
                  <a:schemeClr val="tx1"/>
                </a:solidFill>
              </a:rPr>
              <a:t>Due to COVID-19, Year end Targets Not achieved by Distributors.</a:t>
            </a:r>
          </a:p>
          <a:p>
            <a:r>
              <a:rPr lang="en-US" sz="2000" dirty="0">
                <a:solidFill>
                  <a:schemeClr val="tx1"/>
                </a:solidFill>
              </a:rPr>
              <a:t>Amount paid by Manufacturers even when targets not achieved would qualify as Post Supply discounts?</a:t>
            </a:r>
          </a:p>
          <a:p>
            <a:r>
              <a:rPr lang="en-US" sz="2000" dirty="0">
                <a:solidFill>
                  <a:schemeClr val="tx1"/>
                </a:solidFill>
              </a:rPr>
              <a:t>Whether amount will qualify as incentives or subsidy/third party consideration?</a:t>
            </a:r>
          </a:p>
          <a:p>
            <a:endParaRPr lang="en-US" sz="2000" dirty="0">
              <a:solidFill>
                <a:schemeClr val="tx1"/>
              </a:solidFill>
            </a:endParaRPr>
          </a:p>
        </p:txBody>
      </p:sp>
      <p:pic>
        <p:nvPicPr>
          <p:cNvPr id="4" name="Picture 3">
            <a:extLst>
              <a:ext uri="{FF2B5EF4-FFF2-40B4-BE49-F238E27FC236}">
                <a16:creationId xmlns:a16="http://schemas.microsoft.com/office/drawing/2014/main" id="{42F2B90B-0B31-4872-812F-EFDAA150DD56}"/>
              </a:ext>
            </a:extLst>
          </p:cNvPr>
          <p:cNvPicPr>
            <a:picLocks noChangeAspect="1"/>
          </p:cNvPicPr>
          <p:nvPr/>
        </p:nvPicPr>
        <p:blipFill>
          <a:blip r:embed="rId3"/>
          <a:stretch>
            <a:fillRect/>
          </a:stretch>
        </p:blipFill>
        <p:spPr>
          <a:xfrm>
            <a:off x="4817031" y="1235260"/>
            <a:ext cx="1477109" cy="765005"/>
          </a:xfrm>
          <a:prstGeom prst="rect">
            <a:avLst/>
          </a:prstGeom>
        </p:spPr>
      </p:pic>
      <p:sp>
        <p:nvSpPr>
          <p:cNvPr id="7" name="Rectangle 6">
            <a:extLst>
              <a:ext uri="{FF2B5EF4-FFF2-40B4-BE49-F238E27FC236}">
                <a16:creationId xmlns:a16="http://schemas.microsoft.com/office/drawing/2014/main" id="{387D482B-8D4B-4C2B-AADC-D3728E7A2073}"/>
              </a:ext>
            </a:extLst>
          </p:cNvPr>
          <p:cNvSpPr/>
          <p:nvPr/>
        </p:nvSpPr>
        <p:spPr>
          <a:xfrm>
            <a:off x="4584956" y="2539573"/>
            <a:ext cx="2042927" cy="830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FY 2019-2020 </a:t>
            </a:r>
          </a:p>
          <a:p>
            <a:pPr algn="ctr"/>
            <a:r>
              <a:rPr lang="en-US" b="1" dirty="0">
                <a:solidFill>
                  <a:srgbClr val="FF0000"/>
                </a:solidFill>
              </a:rPr>
              <a:t>END</a:t>
            </a:r>
          </a:p>
        </p:txBody>
      </p:sp>
      <p:pic>
        <p:nvPicPr>
          <p:cNvPr id="9" name="Picture 8">
            <a:extLst>
              <a:ext uri="{FF2B5EF4-FFF2-40B4-BE49-F238E27FC236}">
                <a16:creationId xmlns:a16="http://schemas.microsoft.com/office/drawing/2014/main" id="{F11103A3-DCBE-4F20-AD86-599F5ABD98B6}"/>
              </a:ext>
            </a:extLst>
          </p:cNvPr>
          <p:cNvPicPr>
            <a:picLocks noChangeAspect="1"/>
          </p:cNvPicPr>
          <p:nvPr/>
        </p:nvPicPr>
        <p:blipFill>
          <a:blip r:embed="rId4"/>
          <a:stretch>
            <a:fillRect/>
          </a:stretch>
        </p:blipFill>
        <p:spPr>
          <a:xfrm>
            <a:off x="1772857" y="1446431"/>
            <a:ext cx="2409117" cy="1457921"/>
          </a:xfrm>
          <a:prstGeom prst="rect">
            <a:avLst/>
          </a:prstGeom>
        </p:spPr>
      </p:pic>
      <p:pic>
        <p:nvPicPr>
          <p:cNvPr id="10" name="Picture 9">
            <a:extLst>
              <a:ext uri="{FF2B5EF4-FFF2-40B4-BE49-F238E27FC236}">
                <a16:creationId xmlns:a16="http://schemas.microsoft.com/office/drawing/2014/main" id="{76E9DA81-EB6E-4428-B34F-3E9FBD0CAB4A}"/>
              </a:ext>
            </a:extLst>
          </p:cNvPr>
          <p:cNvPicPr>
            <a:picLocks noChangeAspect="1"/>
          </p:cNvPicPr>
          <p:nvPr/>
        </p:nvPicPr>
        <p:blipFill>
          <a:blip r:embed="rId5"/>
          <a:stretch>
            <a:fillRect/>
          </a:stretch>
        </p:blipFill>
        <p:spPr>
          <a:xfrm>
            <a:off x="7442381" y="1328681"/>
            <a:ext cx="2409116" cy="1457921"/>
          </a:xfrm>
          <a:prstGeom prst="rect">
            <a:avLst/>
          </a:prstGeom>
        </p:spPr>
      </p:pic>
      <p:sp>
        <p:nvSpPr>
          <p:cNvPr id="11" name="Arrow: Right 10">
            <a:extLst>
              <a:ext uri="{FF2B5EF4-FFF2-40B4-BE49-F238E27FC236}">
                <a16:creationId xmlns:a16="http://schemas.microsoft.com/office/drawing/2014/main" id="{96D7F584-6DF9-48B0-AAEB-93C7A5361343}"/>
              </a:ext>
            </a:extLst>
          </p:cNvPr>
          <p:cNvSpPr/>
          <p:nvPr/>
        </p:nvSpPr>
        <p:spPr>
          <a:xfrm>
            <a:off x="4344738" y="1964395"/>
            <a:ext cx="2909136" cy="421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5BFC403-17D5-406F-B186-9CB9AD13A78C}"/>
              </a:ext>
            </a:extLst>
          </p:cNvPr>
          <p:cNvSpPr/>
          <p:nvPr/>
        </p:nvSpPr>
        <p:spPr>
          <a:xfrm>
            <a:off x="6130698" y="2725060"/>
            <a:ext cx="2409116" cy="104100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TARGETS NOT ACHIEVED</a:t>
            </a:r>
          </a:p>
        </p:txBody>
      </p:sp>
      <p:sp>
        <p:nvSpPr>
          <p:cNvPr id="12" name="Frame 11">
            <a:extLst>
              <a:ext uri="{FF2B5EF4-FFF2-40B4-BE49-F238E27FC236}">
                <a16:creationId xmlns:a16="http://schemas.microsoft.com/office/drawing/2014/main" id="{076D4428-D5E2-4C01-82CD-146464F824D1}"/>
              </a:ext>
            </a:extLst>
          </p:cNvPr>
          <p:cNvSpPr/>
          <p:nvPr/>
        </p:nvSpPr>
        <p:spPr>
          <a:xfrm>
            <a:off x="308720" y="219224"/>
            <a:ext cx="10706283" cy="7099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7376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1FB-8711-4567-8F01-EA929623CD49}"/>
              </a:ext>
            </a:extLst>
          </p:cNvPr>
          <p:cNvSpPr>
            <a:spLocks noGrp="1"/>
          </p:cNvSpPr>
          <p:nvPr>
            <p:ph type="title"/>
          </p:nvPr>
        </p:nvSpPr>
        <p:spPr>
          <a:xfrm>
            <a:off x="677333" y="609600"/>
            <a:ext cx="10706283" cy="1320800"/>
          </a:xfrm>
        </p:spPr>
        <p:txBody>
          <a:bodyPr/>
          <a:lstStyle/>
          <a:p>
            <a:r>
              <a:rPr lang="en-US" sz="3200" b="1" dirty="0">
                <a:solidFill>
                  <a:srgbClr val="FF0000"/>
                </a:solidFill>
                <a:latin typeface="Segoe UI" panose="020B0502040204020203" pitchFamily="34" charset="0"/>
                <a:cs typeface="Segoe UI" panose="020B0502040204020203" pitchFamily="34" charset="0"/>
              </a:rPr>
              <a:t>Goods Sold at Lower Price – desperate sale</a:t>
            </a:r>
            <a:endParaRPr lang="en-IN" sz="3200"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9980B8F-5AE9-4E1B-8743-60B7A203F0E6}"/>
              </a:ext>
            </a:extLst>
          </p:cNvPr>
          <p:cNvSpPr>
            <a:spLocks noGrp="1"/>
          </p:cNvSpPr>
          <p:nvPr>
            <p:ph sz="quarter" idx="1"/>
          </p:nvPr>
        </p:nvSpPr>
        <p:spPr>
          <a:xfrm>
            <a:off x="677333" y="1470991"/>
            <a:ext cx="10365805" cy="5520652"/>
          </a:xfrm>
        </p:spPr>
        <p:txBody>
          <a:bodyPr>
            <a:normAutofit/>
          </a:bodyPr>
          <a:lstStyle/>
          <a:p>
            <a:pPr algn="just"/>
            <a:r>
              <a:rPr lang="en-US" sz="2400" i="1" dirty="0">
                <a:solidFill>
                  <a:schemeClr val="tx1"/>
                </a:solidFill>
              </a:rPr>
              <a:t>Goods may be sold at price lower than sale price.</a:t>
            </a:r>
          </a:p>
          <a:p>
            <a:pPr algn="just"/>
            <a:endParaRPr lang="en-US" sz="2400" i="1" dirty="0">
              <a:solidFill>
                <a:schemeClr val="tx1"/>
              </a:solidFill>
            </a:endParaRPr>
          </a:p>
          <a:p>
            <a:pPr algn="just"/>
            <a:endParaRPr lang="en-US" sz="2533" i="1" dirty="0"/>
          </a:p>
          <a:p>
            <a:pPr marL="0" indent="0">
              <a:buNone/>
            </a:pPr>
            <a:r>
              <a:rPr lang="en-IN" dirty="0"/>
              <a:t>    </a:t>
            </a:r>
            <a:endParaRPr lang="en-IN" sz="2000" dirty="0"/>
          </a:p>
        </p:txBody>
      </p:sp>
      <p:sp>
        <p:nvSpPr>
          <p:cNvPr id="4" name="Frame 3">
            <a:extLst>
              <a:ext uri="{FF2B5EF4-FFF2-40B4-BE49-F238E27FC236}">
                <a16:creationId xmlns:a16="http://schemas.microsoft.com/office/drawing/2014/main" id="{72F0AEB4-F196-4D0D-BB3C-7E71A9D9D120}"/>
              </a:ext>
            </a:extLst>
          </p:cNvPr>
          <p:cNvSpPr/>
          <p:nvPr/>
        </p:nvSpPr>
        <p:spPr>
          <a:xfrm>
            <a:off x="506338" y="419452"/>
            <a:ext cx="8988182" cy="86070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D241308E-E5CA-4B19-AB1A-93B6D1BBC5BA}"/>
              </a:ext>
            </a:extLst>
          </p:cNvPr>
          <p:cNvSpPr txBox="1"/>
          <p:nvPr/>
        </p:nvSpPr>
        <p:spPr>
          <a:xfrm>
            <a:off x="1532678" y="5652073"/>
            <a:ext cx="4164036" cy="369332"/>
          </a:xfrm>
          <a:prstGeom prst="rect">
            <a:avLst/>
          </a:prstGeom>
          <a:noFill/>
        </p:spPr>
        <p:txBody>
          <a:bodyPr wrap="square" rtlCol="0">
            <a:spAutoFit/>
          </a:bodyPr>
          <a:lstStyle/>
          <a:p>
            <a:r>
              <a:rPr lang="en-US" dirty="0"/>
              <a:t>			</a:t>
            </a:r>
            <a:endParaRPr lang="en-US" b="1" dirty="0">
              <a:solidFill>
                <a:srgbClr val="FF0000"/>
              </a:solidFill>
            </a:endParaRPr>
          </a:p>
        </p:txBody>
      </p:sp>
      <p:pic>
        <p:nvPicPr>
          <p:cNvPr id="10" name="Graphic 9" descr="Car">
            <a:extLst>
              <a:ext uri="{FF2B5EF4-FFF2-40B4-BE49-F238E27FC236}">
                <a16:creationId xmlns:a16="http://schemas.microsoft.com/office/drawing/2014/main" id="{B8A16701-4C70-4BE2-801D-85217F185D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81087" y="2233245"/>
            <a:ext cx="2199105" cy="1498269"/>
          </a:xfrm>
          <a:prstGeom prst="rect">
            <a:avLst/>
          </a:prstGeom>
        </p:spPr>
      </p:pic>
      <p:sp>
        <p:nvSpPr>
          <p:cNvPr id="11" name="TextBox 10">
            <a:extLst>
              <a:ext uri="{FF2B5EF4-FFF2-40B4-BE49-F238E27FC236}">
                <a16:creationId xmlns:a16="http://schemas.microsoft.com/office/drawing/2014/main" id="{7B476EF4-CF20-4A00-9EBC-A40707BC2F5B}"/>
              </a:ext>
            </a:extLst>
          </p:cNvPr>
          <p:cNvSpPr txBox="1"/>
          <p:nvPr/>
        </p:nvSpPr>
        <p:spPr>
          <a:xfrm>
            <a:off x="1688123" y="3731514"/>
            <a:ext cx="2912011" cy="369332"/>
          </a:xfrm>
          <a:prstGeom prst="rect">
            <a:avLst/>
          </a:prstGeom>
          <a:noFill/>
        </p:spPr>
        <p:txBody>
          <a:bodyPr wrap="square" rtlCol="0">
            <a:spAutoFit/>
          </a:bodyPr>
          <a:lstStyle/>
          <a:p>
            <a:r>
              <a:rPr lang="en-US" dirty="0"/>
              <a:t>Original Price- RS. 5L</a:t>
            </a:r>
          </a:p>
        </p:txBody>
      </p:sp>
      <p:pic>
        <p:nvPicPr>
          <p:cNvPr id="19" name="Graphic 18" descr="Car">
            <a:extLst>
              <a:ext uri="{FF2B5EF4-FFF2-40B4-BE49-F238E27FC236}">
                <a16:creationId xmlns:a16="http://schemas.microsoft.com/office/drawing/2014/main" id="{7BC84529-F466-4668-9B3B-BB65A1958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0235" y="2193413"/>
            <a:ext cx="2199105" cy="1498269"/>
          </a:xfrm>
          <a:prstGeom prst="rect">
            <a:avLst/>
          </a:prstGeom>
        </p:spPr>
      </p:pic>
      <p:sp>
        <p:nvSpPr>
          <p:cNvPr id="20" name="TextBox 19">
            <a:extLst>
              <a:ext uri="{FF2B5EF4-FFF2-40B4-BE49-F238E27FC236}">
                <a16:creationId xmlns:a16="http://schemas.microsoft.com/office/drawing/2014/main" id="{598A4444-8312-4396-8218-4DBC963D94FD}"/>
              </a:ext>
            </a:extLst>
          </p:cNvPr>
          <p:cNvSpPr txBox="1"/>
          <p:nvPr/>
        </p:nvSpPr>
        <p:spPr>
          <a:xfrm>
            <a:off x="5747635" y="3702184"/>
            <a:ext cx="2912011" cy="369332"/>
          </a:xfrm>
          <a:prstGeom prst="rect">
            <a:avLst/>
          </a:prstGeom>
          <a:noFill/>
        </p:spPr>
        <p:txBody>
          <a:bodyPr wrap="square" rtlCol="0">
            <a:spAutoFit/>
          </a:bodyPr>
          <a:lstStyle/>
          <a:p>
            <a:r>
              <a:rPr lang="en-US" dirty="0"/>
              <a:t>Reduced Price- RS. 2L</a:t>
            </a:r>
          </a:p>
        </p:txBody>
      </p:sp>
      <p:sp>
        <p:nvSpPr>
          <p:cNvPr id="17" name="TextBox 16">
            <a:extLst>
              <a:ext uri="{FF2B5EF4-FFF2-40B4-BE49-F238E27FC236}">
                <a16:creationId xmlns:a16="http://schemas.microsoft.com/office/drawing/2014/main" id="{2F41DC20-CA55-46D1-A8F2-30FA0BC15013}"/>
              </a:ext>
            </a:extLst>
          </p:cNvPr>
          <p:cNvSpPr txBox="1"/>
          <p:nvPr/>
        </p:nvSpPr>
        <p:spPr>
          <a:xfrm>
            <a:off x="850835" y="4592905"/>
            <a:ext cx="10192304" cy="1384995"/>
          </a:xfrm>
          <a:prstGeom prst="rect">
            <a:avLst/>
          </a:prstGeom>
          <a:solidFill>
            <a:schemeClr val="bg2">
              <a:lumMod val="90000"/>
            </a:schemeClr>
          </a:solidFill>
        </p:spPr>
        <p:txBody>
          <a:bodyPr wrap="square" rtlCol="0">
            <a:spAutoFit/>
          </a:bodyPr>
          <a:lstStyle/>
          <a:p>
            <a:r>
              <a:rPr lang="en-US" sz="2800" dirty="0"/>
              <a:t>Is it write off?</a:t>
            </a:r>
          </a:p>
          <a:p>
            <a:endParaRPr lang="en-US" sz="2800" dirty="0"/>
          </a:p>
          <a:p>
            <a:r>
              <a:rPr lang="en-US" sz="2800" dirty="0"/>
              <a:t>Whether Section 17(5) will be attracted? </a:t>
            </a:r>
          </a:p>
        </p:txBody>
      </p:sp>
    </p:spTree>
    <p:extLst>
      <p:ext uri="{BB962C8B-B14F-4D97-AF65-F5344CB8AC3E}">
        <p14:creationId xmlns:p14="http://schemas.microsoft.com/office/powerpoint/2010/main" val="4009649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CCE73-2B74-40F6-966A-26460C2F20B6}"/>
              </a:ext>
            </a:extLst>
          </p:cNvPr>
          <p:cNvPicPr>
            <a:picLocks noChangeAspect="1"/>
          </p:cNvPicPr>
          <p:nvPr/>
        </p:nvPicPr>
        <p:blipFill>
          <a:blip r:embed="rId2"/>
          <a:stretch>
            <a:fillRect/>
          </a:stretch>
        </p:blipFill>
        <p:spPr>
          <a:xfrm>
            <a:off x="970086" y="4312920"/>
            <a:ext cx="4243342" cy="2483009"/>
          </a:xfrm>
          <a:prstGeom prst="rect">
            <a:avLst/>
          </a:prstGeom>
        </p:spPr>
      </p:pic>
      <p:pic>
        <p:nvPicPr>
          <p:cNvPr id="4" name="Content Placeholder 3">
            <a:extLst>
              <a:ext uri="{FF2B5EF4-FFF2-40B4-BE49-F238E27FC236}">
                <a16:creationId xmlns:a16="http://schemas.microsoft.com/office/drawing/2014/main" id="{ED112135-B171-49C3-A35A-01370F71FD64}"/>
              </a:ext>
            </a:extLst>
          </p:cNvPr>
          <p:cNvPicPr>
            <a:picLocks noGrp="1" noChangeAspect="1"/>
          </p:cNvPicPr>
          <p:nvPr>
            <p:ph idx="1"/>
          </p:nvPr>
        </p:nvPicPr>
        <p:blipFill>
          <a:blip r:embed="rId3"/>
          <a:stretch>
            <a:fillRect/>
          </a:stretch>
        </p:blipFill>
        <p:spPr>
          <a:xfrm>
            <a:off x="793591" y="728504"/>
            <a:ext cx="4419837" cy="2014696"/>
          </a:xfrm>
          <a:prstGeom prst="rect">
            <a:avLst/>
          </a:prstGeom>
        </p:spPr>
      </p:pic>
      <p:pic>
        <p:nvPicPr>
          <p:cNvPr id="6" name="Picture 5">
            <a:extLst>
              <a:ext uri="{FF2B5EF4-FFF2-40B4-BE49-F238E27FC236}">
                <a16:creationId xmlns:a16="http://schemas.microsoft.com/office/drawing/2014/main" id="{9F9E5F5B-CCF8-4FFD-A16B-F5ECFA62A9A8}"/>
              </a:ext>
            </a:extLst>
          </p:cNvPr>
          <p:cNvPicPr>
            <a:picLocks noChangeAspect="1"/>
          </p:cNvPicPr>
          <p:nvPr/>
        </p:nvPicPr>
        <p:blipFill>
          <a:blip r:embed="rId4"/>
          <a:stretch>
            <a:fillRect/>
          </a:stretch>
        </p:blipFill>
        <p:spPr>
          <a:xfrm>
            <a:off x="4722006" y="2116455"/>
            <a:ext cx="4513136" cy="2625090"/>
          </a:xfrm>
          <a:prstGeom prst="rect">
            <a:avLst/>
          </a:prstGeom>
        </p:spPr>
      </p:pic>
    </p:spTree>
    <p:extLst>
      <p:ext uri="{BB962C8B-B14F-4D97-AF65-F5344CB8AC3E}">
        <p14:creationId xmlns:p14="http://schemas.microsoft.com/office/powerpoint/2010/main" val="268597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7958"/>
            <a:ext cx="10082106" cy="1752442"/>
          </a:xfrm>
        </p:spPr>
        <p:txBody>
          <a:bodyPr>
            <a:normAutofit/>
          </a:bodyPr>
          <a:lstStyle/>
          <a:p>
            <a:br>
              <a:rPr lang="en-IN" b="1" dirty="0">
                <a:solidFill>
                  <a:srgbClr val="FF0000"/>
                </a:solidFill>
                <a:cs typeface="Segoe UI Light" panose="020B0502040204020203" pitchFamily="34" charset="0"/>
              </a:rPr>
            </a:br>
            <a:r>
              <a:rPr lang="en-IN" b="1" dirty="0">
                <a:solidFill>
                  <a:srgbClr val="FF0000"/>
                </a:solidFill>
                <a:cs typeface="Segoe UI Light" panose="020B0502040204020203" pitchFamily="34" charset="0"/>
              </a:rPr>
              <a:t>Force Majeure defined in CGST Act </a:t>
            </a:r>
            <a:endParaRPr lang="en-US" b="1" dirty="0">
              <a:solidFill>
                <a:srgbClr val="FF0000"/>
              </a:solidFill>
              <a:latin typeface="+mn-lt"/>
              <a:cs typeface="Segoe UI Light" panose="020B0502040204020203" pitchFamily="34" charset="0"/>
            </a:endParaRPr>
          </a:p>
        </p:txBody>
      </p:sp>
      <p:sp>
        <p:nvSpPr>
          <p:cNvPr id="3" name="Content Placeholder 2"/>
          <p:cNvSpPr>
            <a:spLocks noGrp="1"/>
          </p:cNvSpPr>
          <p:nvPr>
            <p:ph sz="quarter" idx="1"/>
          </p:nvPr>
        </p:nvSpPr>
        <p:spPr>
          <a:xfrm>
            <a:off x="185683" y="963807"/>
            <a:ext cx="9579186" cy="5283200"/>
          </a:xfrm>
        </p:spPr>
        <p:txBody>
          <a:bodyPr>
            <a:normAutofit fontScale="40000" lnSpcReduction="20000"/>
          </a:bodyPr>
          <a:lstStyle/>
          <a:p>
            <a:pPr marL="0" indent="0">
              <a:buNone/>
            </a:pPr>
            <a:endParaRPr lang="en-US" sz="14400" b="1" dirty="0">
              <a:solidFill>
                <a:srgbClr val="FF0000"/>
              </a:solidFill>
              <a:latin typeface="+mj-lt"/>
              <a:ea typeface="+mj-ea"/>
              <a:cs typeface="Segoe UI Light" panose="020B0502040204020203" pitchFamily="34" charset="0"/>
            </a:endParaRPr>
          </a:p>
          <a:p>
            <a:pPr algn="just"/>
            <a:endParaRPr lang="en-US" sz="9600" b="1" u="sng" dirty="0">
              <a:solidFill>
                <a:schemeClr val="accent6">
                  <a:lumMod val="75000"/>
                </a:schemeClr>
              </a:solidFill>
            </a:endParaRPr>
          </a:p>
          <a:p>
            <a:pPr marL="476237" indent="0" algn="just">
              <a:buNone/>
              <a:tabLst>
                <a:tab pos="952476" algn="l"/>
              </a:tabLst>
            </a:pPr>
            <a:r>
              <a:rPr lang="en-US" sz="9600" i="1" dirty="0">
                <a:solidFill>
                  <a:schemeClr val="tx1"/>
                </a:solidFill>
              </a:rPr>
              <a:t>"force majeure" means a case of war, </a:t>
            </a:r>
            <a:r>
              <a:rPr lang="en-US" sz="9600" i="1" u="sng" dirty="0">
                <a:solidFill>
                  <a:schemeClr val="tx1"/>
                </a:solidFill>
              </a:rPr>
              <a:t>epidemic</a:t>
            </a:r>
            <a:r>
              <a:rPr lang="en-US" sz="9600" i="1" dirty="0">
                <a:solidFill>
                  <a:schemeClr val="tx1"/>
                </a:solidFill>
              </a:rPr>
              <a:t>, flood, drought, fire, cyclone, earthquake or any other calamity caused by nature or otherwise affecting the implementation of any of the provisions of this Act.'</a:t>
            </a:r>
            <a:endParaRPr lang="en-US" sz="4267" b="1" dirty="0">
              <a:solidFill>
                <a:schemeClr val="tx1"/>
              </a:solidFill>
              <a:cs typeface="Segoe UI Light" panose="020B0502040204020203" pitchFamily="34" charset="0"/>
            </a:endParaRPr>
          </a:p>
          <a:p>
            <a:pPr>
              <a:buFont typeface="Wingdings" panose="05000000000000000000" pitchFamily="2" charset="2"/>
              <a:buChar char="Ø"/>
            </a:pPr>
            <a:endParaRPr lang="en-US" sz="8000" b="1" dirty="0">
              <a:solidFill>
                <a:schemeClr val="tx1"/>
              </a:solidFill>
              <a:cs typeface="Segoe UI Light" panose="020B0502040204020203" pitchFamily="34" charset="0"/>
            </a:endParaRPr>
          </a:p>
          <a:p>
            <a:pPr marL="963060" indent="-482588">
              <a:buFont typeface="Wingdings" panose="05000000000000000000" pitchFamily="2" charset="2"/>
              <a:buChar char="ü"/>
            </a:pPr>
            <a:endParaRPr lang="en-IN" i="1" dirty="0"/>
          </a:p>
        </p:txBody>
      </p:sp>
      <p:sp>
        <p:nvSpPr>
          <p:cNvPr id="5" name="Frame 4">
            <a:extLst>
              <a:ext uri="{FF2B5EF4-FFF2-40B4-BE49-F238E27FC236}">
                <a16:creationId xmlns:a16="http://schemas.microsoft.com/office/drawing/2014/main" id="{A8E8A4AE-73CF-4632-962E-51F7FB1C8162}"/>
              </a:ext>
            </a:extLst>
          </p:cNvPr>
          <p:cNvSpPr/>
          <p:nvPr/>
        </p:nvSpPr>
        <p:spPr>
          <a:xfrm>
            <a:off x="540174" y="733145"/>
            <a:ext cx="9579186" cy="7181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7577E0C7-0DBC-4C31-8695-9608CF1F5C50}"/>
              </a:ext>
            </a:extLst>
          </p:cNvPr>
          <p:cNvSpPr txBox="1"/>
          <p:nvPr/>
        </p:nvSpPr>
        <p:spPr>
          <a:xfrm>
            <a:off x="2089806" y="5646842"/>
            <a:ext cx="9916511" cy="1200329"/>
          </a:xfrm>
          <a:prstGeom prst="rect">
            <a:avLst/>
          </a:prstGeom>
          <a:noFill/>
        </p:spPr>
        <p:txBody>
          <a:bodyPr wrap="square" rtlCol="0">
            <a:spAutoFit/>
          </a:bodyPr>
          <a:lstStyle/>
          <a:p>
            <a:r>
              <a:rPr lang="en-US" sz="2400" b="1" dirty="0">
                <a:solidFill>
                  <a:srgbClr val="FF0000"/>
                </a:solidFill>
              </a:rPr>
              <a:t>Section 168A inserted in CGST Act 2017 vide</a:t>
            </a:r>
            <a:r>
              <a:rPr lang="en-US" sz="2400" dirty="0"/>
              <a:t> </a:t>
            </a:r>
            <a:r>
              <a:rPr lang="en-US" sz="2400" b="1" dirty="0">
                <a:solidFill>
                  <a:srgbClr val="FF0000"/>
                </a:solidFill>
              </a:rPr>
              <a:t>The Taxation and Other Laws </a:t>
            </a:r>
            <a:r>
              <a:rPr lang="en-IN" sz="2400" b="1" dirty="0">
                <a:solidFill>
                  <a:srgbClr val="FF0000"/>
                </a:solidFill>
              </a:rPr>
              <a:t>(Relaxation of Certain Provisions) Ordinance, </a:t>
            </a:r>
            <a:r>
              <a:rPr lang="en-US" sz="2400" b="1" dirty="0">
                <a:solidFill>
                  <a:srgbClr val="FF0000"/>
                </a:solidFill>
              </a:rPr>
              <a:t>2020 dated March 31, 2020</a:t>
            </a:r>
            <a:endParaRPr lang="en-US" sz="2400" dirty="0">
              <a:solidFill>
                <a:srgbClr val="FF0000"/>
              </a:solidFill>
            </a:endParaRPr>
          </a:p>
        </p:txBody>
      </p:sp>
    </p:spTree>
    <p:extLst>
      <p:ext uri="{BB962C8B-B14F-4D97-AF65-F5344CB8AC3E}">
        <p14:creationId xmlns:p14="http://schemas.microsoft.com/office/powerpoint/2010/main" val="400041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7958"/>
            <a:ext cx="10082106" cy="1752442"/>
          </a:xfrm>
        </p:spPr>
        <p:txBody>
          <a:bodyPr>
            <a:normAutofit/>
          </a:bodyPr>
          <a:lstStyle/>
          <a:p>
            <a:br>
              <a:rPr lang="en-IN" b="1" dirty="0">
                <a:solidFill>
                  <a:srgbClr val="FF0000"/>
                </a:solidFill>
                <a:cs typeface="Segoe UI Light" panose="020B0502040204020203" pitchFamily="34" charset="0"/>
              </a:rPr>
            </a:br>
            <a:r>
              <a:rPr lang="en-US" b="1" dirty="0">
                <a:solidFill>
                  <a:srgbClr val="FF0000"/>
                </a:solidFill>
              </a:rPr>
              <a:t>Section 168A of CGST Act 2017</a:t>
            </a:r>
            <a:r>
              <a:rPr lang="en-IN" b="1" dirty="0">
                <a:solidFill>
                  <a:srgbClr val="FF0000"/>
                </a:solidFill>
                <a:cs typeface="Segoe UI Light" panose="020B0502040204020203" pitchFamily="34" charset="0"/>
              </a:rPr>
              <a:t> </a:t>
            </a:r>
            <a:endParaRPr lang="en-US" b="1" dirty="0">
              <a:solidFill>
                <a:srgbClr val="FF0000"/>
              </a:solidFill>
              <a:latin typeface="+mn-lt"/>
              <a:cs typeface="Segoe UI Light" panose="020B0502040204020203" pitchFamily="34" charset="0"/>
            </a:endParaRPr>
          </a:p>
        </p:txBody>
      </p:sp>
      <p:sp>
        <p:nvSpPr>
          <p:cNvPr id="3" name="Content Placeholder 2"/>
          <p:cNvSpPr>
            <a:spLocks noGrp="1"/>
          </p:cNvSpPr>
          <p:nvPr>
            <p:ph sz="quarter" idx="1"/>
          </p:nvPr>
        </p:nvSpPr>
        <p:spPr>
          <a:xfrm>
            <a:off x="0" y="1092200"/>
            <a:ext cx="11245426" cy="3835401"/>
          </a:xfrm>
        </p:spPr>
        <p:txBody>
          <a:bodyPr>
            <a:normAutofit fontScale="25000" lnSpcReduction="20000"/>
          </a:bodyPr>
          <a:lstStyle/>
          <a:p>
            <a:pPr marL="0" indent="0">
              <a:buNone/>
            </a:pPr>
            <a:endParaRPr lang="en-US" sz="14400" b="1" dirty="0">
              <a:solidFill>
                <a:srgbClr val="FF0000"/>
              </a:solidFill>
              <a:latin typeface="+mj-lt"/>
              <a:ea typeface="+mj-ea"/>
              <a:cs typeface="Segoe UI Light" panose="020B0502040204020203" pitchFamily="34" charset="0"/>
            </a:endParaRPr>
          </a:p>
          <a:p>
            <a:pPr algn="just"/>
            <a:endParaRPr lang="en-US" sz="9600" b="1" u="sng" dirty="0">
              <a:solidFill>
                <a:schemeClr val="accent6">
                  <a:lumMod val="75000"/>
                </a:schemeClr>
              </a:solidFill>
            </a:endParaRPr>
          </a:p>
          <a:p>
            <a:pPr marL="476237" indent="0" algn="just">
              <a:buNone/>
              <a:tabLst>
                <a:tab pos="952476" algn="l"/>
              </a:tabLst>
            </a:pPr>
            <a:r>
              <a:rPr lang="en-US" sz="9600" i="1" dirty="0">
                <a:solidFill>
                  <a:schemeClr val="tx1"/>
                </a:solidFill>
              </a:rPr>
              <a:t>168A. (1) Notwithstanding anything contained in this Act, the Government may, on the recommendations of the Council, by notification, extend the time limit specified in, or prescribed or notified under, this Act in respect of actions which cannot be completed or complied with due to force majeure. </a:t>
            </a:r>
          </a:p>
          <a:p>
            <a:pPr marL="476237" indent="0" algn="just">
              <a:buNone/>
              <a:tabLst>
                <a:tab pos="952476" algn="l"/>
              </a:tabLst>
            </a:pPr>
            <a:r>
              <a:rPr lang="en-US" sz="9600" i="1" dirty="0">
                <a:solidFill>
                  <a:schemeClr val="tx1"/>
                </a:solidFill>
              </a:rPr>
              <a:t> </a:t>
            </a:r>
          </a:p>
          <a:p>
            <a:pPr marL="476237" indent="0" algn="just">
              <a:buNone/>
              <a:tabLst>
                <a:tab pos="952476" algn="l"/>
              </a:tabLst>
            </a:pPr>
            <a:r>
              <a:rPr lang="en-US" sz="9600" i="1" dirty="0">
                <a:solidFill>
                  <a:schemeClr val="tx1"/>
                </a:solidFill>
              </a:rPr>
              <a:t>(2) The power to issue notification under sub-section (1) shall include the power to give retrospective effect to such notification from a date not earlier than the date of commencement of this Act.</a:t>
            </a:r>
          </a:p>
          <a:p>
            <a:pPr marL="952476" indent="-476239" algn="just">
              <a:buFont typeface="Wingdings" panose="05000000000000000000" pitchFamily="2" charset="2"/>
              <a:buChar char="ü"/>
              <a:tabLst>
                <a:tab pos="952476" algn="l"/>
              </a:tabLst>
            </a:pPr>
            <a:endParaRPr lang="en-US" sz="9600" i="1" dirty="0">
              <a:solidFill>
                <a:schemeClr val="tx1"/>
              </a:solidFill>
            </a:endParaRPr>
          </a:p>
          <a:p>
            <a:pPr marL="476237" indent="0" algn="just">
              <a:buNone/>
              <a:tabLst>
                <a:tab pos="952476" algn="l"/>
              </a:tabLst>
            </a:pPr>
            <a:r>
              <a:rPr lang="en-US" sz="9600" i="1" dirty="0">
                <a:solidFill>
                  <a:schemeClr val="tx1"/>
                </a:solidFill>
              </a:rPr>
              <a:t>Explanation.— For the purposes of this section, the expression "force majeure" means a case of war, epidemic, flood, drought, fire, cyclone, earthquake or any other calamity caused by nature or otherwise affecting the implementation of any of the provisions of this Act.'.</a:t>
            </a:r>
            <a:endParaRPr lang="en-IN" sz="9600" i="1" dirty="0">
              <a:solidFill>
                <a:schemeClr val="tx1"/>
              </a:solidFill>
            </a:endParaRPr>
          </a:p>
          <a:p>
            <a:pPr marL="952476" indent="-476239" algn="just">
              <a:buFont typeface="Wingdings" panose="05000000000000000000" pitchFamily="2" charset="2"/>
              <a:buChar char="ü"/>
              <a:tabLst>
                <a:tab pos="952476" algn="l"/>
              </a:tabLst>
            </a:pPr>
            <a:endParaRPr lang="en-IN" sz="9600" i="1" dirty="0">
              <a:solidFill>
                <a:schemeClr val="tx1"/>
              </a:solidFill>
            </a:endParaRPr>
          </a:p>
          <a:p>
            <a:pPr marL="0" indent="0">
              <a:buNone/>
            </a:pPr>
            <a:endParaRPr lang="en-US" sz="4267" b="1" dirty="0">
              <a:solidFill>
                <a:schemeClr val="tx1"/>
              </a:solidFill>
              <a:cs typeface="Segoe UI Light" panose="020B0502040204020203" pitchFamily="34" charset="0"/>
            </a:endParaRPr>
          </a:p>
          <a:p>
            <a:pPr>
              <a:buFont typeface="Wingdings" panose="05000000000000000000" pitchFamily="2" charset="2"/>
              <a:buChar char="Ø"/>
            </a:pPr>
            <a:endParaRPr lang="en-US" sz="8000" b="1" dirty="0">
              <a:solidFill>
                <a:schemeClr val="tx1"/>
              </a:solidFill>
              <a:cs typeface="Segoe UI Light" panose="020B0502040204020203" pitchFamily="34" charset="0"/>
            </a:endParaRPr>
          </a:p>
          <a:p>
            <a:pPr marL="963060" indent="-482588">
              <a:buFont typeface="Wingdings" panose="05000000000000000000" pitchFamily="2" charset="2"/>
              <a:buChar char="ü"/>
            </a:pPr>
            <a:endParaRPr lang="en-IN" i="1" dirty="0"/>
          </a:p>
        </p:txBody>
      </p:sp>
      <p:sp>
        <p:nvSpPr>
          <p:cNvPr id="5" name="Frame 4">
            <a:extLst>
              <a:ext uri="{FF2B5EF4-FFF2-40B4-BE49-F238E27FC236}">
                <a16:creationId xmlns:a16="http://schemas.microsoft.com/office/drawing/2014/main" id="{A8E8A4AE-73CF-4632-962E-51F7FB1C8162}"/>
              </a:ext>
            </a:extLst>
          </p:cNvPr>
          <p:cNvSpPr/>
          <p:nvPr/>
        </p:nvSpPr>
        <p:spPr>
          <a:xfrm>
            <a:off x="540174" y="733145"/>
            <a:ext cx="9579186" cy="7181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837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5672-F88A-484D-8CBA-473FD7D8888F}"/>
              </a:ext>
            </a:extLst>
          </p:cNvPr>
          <p:cNvSpPr>
            <a:spLocks noGrp="1"/>
          </p:cNvSpPr>
          <p:nvPr>
            <p:ph type="title"/>
          </p:nvPr>
        </p:nvSpPr>
        <p:spPr>
          <a:xfrm>
            <a:off x="758353" y="532927"/>
            <a:ext cx="10675294" cy="1320800"/>
          </a:xfrm>
        </p:spPr>
        <p:txBody>
          <a:bodyPr/>
          <a:lstStyle/>
          <a:p>
            <a:r>
              <a:rPr lang="en-US" b="1" dirty="0">
                <a:solidFill>
                  <a:srgbClr val="FF0000"/>
                </a:solidFill>
              </a:rPr>
              <a:t>Whether Definition in Section 168A would suffice</a:t>
            </a:r>
            <a:r>
              <a:rPr lang="en-US" dirty="0">
                <a:solidFill>
                  <a:srgbClr val="FF0000"/>
                </a:solidFill>
              </a:rPr>
              <a:t>?</a:t>
            </a:r>
          </a:p>
        </p:txBody>
      </p:sp>
      <p:graphicFrame>
        <p:nvGraphicFramePr>
          <p:cNvPr id="4" name="Content Placeholder 3">
            <a:extLst>
              <a:ext uri="{FF2B5EF4-FFF2-40B4-BE49-F238E27FC236}">
                <a16:creationId xmlns:a16="http://schemas.microsoft.com/office/drawing/2014/main" id="{6FF7718B-C631-4EDC-8D3B-5D4B40036DF0}"/>
              </a:ext>
            </a:extLst>
          </p:cNvPr>
          <p:cNvGraphicFramePr>
            <a:graphicFrameLocks noGrp="1"/>
          </p:cNvGraphicFramePr>
          <p:nvPr>
            <p:ph idx="1"/>
            <p:extLst>
              <p:ext uri="{D42A27DB-BD31-4B8C-83A1-F6EECF244321}">
                <p14:modId xmlns:p14="http://schemas.microsoft.com/office/powerpoint/2010/main" val="3131688057"/>
              </p:ext>
            </p:extLst>
          </p:nvPr>
        </p:nvGraphicFramePr>
        <p:xfrm>
          <a:off x="296039" y="2444300"/>
          <a:ext cx="9683534"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ame 4">
            <a:extLst>
              <a:ext uri="{FF2B5EF4-FFF2-40B4-BE49-F238E27FC236}">
                <a16:creationId xmlns:a16="http://schemas.microsoft.com/office/drawing/2014/main" id="{B241F3B1-D2EC-4853-AF00-033BF4491ACD}"/>
              </a:ext>
            </a:extLst>
          </p:cNvPr>
          <p:cNvSpPr/>
          <p:nvPr/>
        </p:nvSpPr>
        <p:spPr>
          <a:xfrm>
            <a:off x="296038" y="416559"/>
            <a:ext cx="10261600" cy="14371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864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7958"/>
            <a:ext cx="8596668" cy="1752442"/>
          </a:xfrm>
        </p:spPr>
        <p:txBody>
          <a:bodyPr>
            <a:normAutofit/>
          </a:bodyPr>
          <a:lstStyle/>
          <a:p>
            <a:r>
              <a:rPr lang="en-IN" b="1" dirty="0">
                <a:solidFill>
                  <a:srgbClr val="FF0000"/>
                </a:solidFill>
                <a:cs typeface="Segoe UI Light" panose="020B0502040204020203" pitchFamily="34" charset="0"/>
              </a:rPr>
              <a:t>Interpretation of </a:t>
            </a:r>
            <a:r>
              <a:rPr lang="en-US" b="1" dirty="0">
                <a:solidFill>
                  <a:srgbClr val="FF0000"/>
                </a:solidFill>
              </a:rPr>
              <a:t>Force Majeure </a:t>
            </a:r>
            <a:br>
              <a:rPr lang="en-US" dirty="0"/>
            </a:br>
            <a:endParaRPr lang="en-US" b="1" dirty="0">
              <a:solidFill>
                <a:srgbClr val="FF0000"/>
              </a:solidFill>
              <a:latin typeface="+mn-lt"/>
              <a:cs typeface="Segoe UI Light" panose="020B0502040204020203" pitchFamily="34" charset="0"/>
            </a:endParaRPr>
          </a:p>
        </p:txBody>
      </p:sp>
      <p:sp>
        <p:nvSpPr>
          <p:cNvPr id="3" name="Content Placeholder 2"/>
          <p:cNvSpPr>
            <a:spLocks noGrp="1"/>
          </p:cNvSpPr>
          <p:nvPr>
            <p:ph sz="quarter" idx="1"/>
          </p:nvPr>
        </p:nvSpPr>
        <p:spPr>
          <a:xfrm>
            <a:off x="406400" y="1315878"/>
            <a:ext cx="9743440" cy="5039202"/>
          </a:xfrm>
        </p:spPr>
        <p:txBody>
          <a:bodyPr>
            <a:normAutofit/>
          </a:bodyPr>
          <a:lstStyle/>
          <a:p>
            <a:pPr marL="0" indent="0">
              <a:buNone/>
            </a:pPr>
            <a:r>
              <a:rPr lang="en-US" sz="4267" b="1" dirty="0">
                <a:solidFill>
                  <a:schemeClr val="tx1"/>
                </a:solidFill>
                <a:cs typeface="Segoe UI Light" panose="020B0502040204020203" pitchFamily="34" charset="0"/>
              </a:rPr>
              <a:t>FM </a:t>
            </a:r>
            <a:r>
              <a:rPr lang="en-US" sz="4267" b="1" u="sng" dirty="0">
                <a:solidFill>
                  <a:schemeClr val="tx1"/>
                </a:solidFill>
                <a:cs typeface="Segoe UI Light" panose="020B0502040204020203" pitchFamily="34" charset="0"/>
              </a:rPr>
              <a:t>does not have statutory interpretation</a:t>
            </a:r>
            <a:r>
              <a:rPr lang="en-US" sz="4267" b="1" dirty="0">
                <a:solidFill>
                  <a:schemeClr val="tx1"/>
                </a:solidFill>
                <a:cs typeface="Segoe UI Light" panose="020B0502040204020203" pitchFamily="34" charset="0"/>
              </a:rPr>
              <a:t>; depends on contract between parties</a:t>
            </a:r>
            <a:r>
              <a:rPr lang="en-US" sz="4267" dirty="0">
                <a:solidFill>
                  <a:schemeClr val="tx1"/>
                </a:solidFill>
                <a:cs typeface="Segoe UI Light" panose="020B0502040204020203" pitchFamily="34" charset="0"/>
              </a:rPr>
              <a:t>.</a:t>
            </a:r>
          </a:p>
          <a:p>
            <a:pPr>
              <a:buFont typeface="Wingdings" panose="05000000000000000000" pitchFamily="2" charset="2"/>
              <a:buChar char="Ø"/>
            </a:pPr>
            <a:endParaRPr lang="en-US" sz="4267" dirty="0">
              <a:solidFill>
                <a:schemeClr val="tx1"/>
              </a:solidFill>
              <a:cs typeface="Segoe UI Light" panose="020B0502040204020203" pitchFamily="34" charset="0"/>
            </a:endParaRPr>
          </a:p>
          <a:p>
            <a:pPr>
              <a:buFont typeface="Wingdings" panose="05000000000000000000" pitchFamily="2" charset="2"/>
              <a:buChar char="Ø"/>
            </a:pPr>
            <a:endParaRPr lang="en-US" sz="4267" dirty="0">
              <a:solidFill>
                <a:schemeClr val="tx1"/>
              </a:solidFill>
              <a:cs typeface="Segoe UI Light" panose="020B0502040204020203" pitchFamily="34" charset="0"/>
            </a:endParaRPr>
          </a:p>
          <a:p>
            <a:pPr marL="963060" indent="-482588">
              <a:buFont typeface="Wingdings" panose="05000000000000000000" pitchFamily="2" charset="2"/>
              <a:buChar char="ü"/>
            </a:pPr>
            <a:endParaRPr lang="en-IN" i="1" dirty="0"/>
          </a:p>
        </p:txBody>
      </p:sp>
      <p:sp>
        <p:nvSpPr>
          <p:cNvPr id="4" name="Frame 3">
            <a:extLst>
              <a:ext uri="{FF2B5EF4-FFF2-40B4-BE49-F238E27FC236}">
                <a16:creationId xmlns:a16="http://schemas.microsoft.com/office/drawing/2014/main" id="{F7554E67-DD0C-43B0-BEBE-63217905DA6F}"/>
              </a:ext>
            </a:extLst>
          </p:cNvPr>
          <p:cNvSpPr/>
          <p:nvPr/>
        </p:nvSpPr>
        <p:spPr>
          <a:xfrm>
            <a:off x="406400" y="177958"/>
            <a:ext cx="8867602" cy="76692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67089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6441E3D5A8D445BEF20BC8F5730BE9" ma:contentTypeVersion="12" ma:contentTypeDescription="Create a new document." ma:contentTypeScope="" ma:versionID="56fd46b7e96d7226eed4801219caa428">
  <xsd:schema xmlns:xsd="http://www.w3.org/2001/XMLSchema" xmlns:xs="http://www.w3.org/2001/XMLSchema" xmlns:p="http://schemas.microsoft.com/office/2006/metadata/properties" xmlns:ns3="0ec12733-efef-4029-9fe9-5ac124cad7fd" xmlns:ns4="31a401a1-1184-44fb-a03c-78684b6f0ca9" targetNamespace="http://schemas.microsoft.com/office/2006/metadata/properties" ma:root="true" ma:fieldsID="c47f33441495c74b4cfd294c0398f426" ns3:_="" ns4:_="">
    <xsd:import namespace="0ec12733-efef-4029-9fe9-5ac124cad7fd"/>
    <xsd:import namespace="31a401a1-1184-44fb-a03c-78684b6f0ca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12733-efef-4029-9fe9-5ac124cad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a401a1-1184-44fb-a03c-78684b6f0ca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A35D2E-24C0-431D-9D1D-69B65D2EC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12733-efef-4029-9fe9-5ac124cad7fd"/>
    <ds:schemaRef ds:uri="31a401a1-1184-44fb-a03c-78684b6f0c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80133C-1D40-4522-BAC0-941DD27C5ABA}">
  <ds:schemaRefs>
    <ds:schemaRef ds:uri="http://schemas.microsoft.com/sharepoint/v3/contenttype/forms"/>
  </ds:schemaRefs>
</ds:datastoreItem>
</file>

<file path=customXml/itemProps3.xml><?xml version="1.0" encoding="utf-8"?>
<ds:datastoreItem xmlns:ds="http://schemas.openxmlformats.org/officeDocument/2006/customXml" ds:itemID="{03E780ED-E679-47F2-ABEF-B1E1D1FAB688}">
  <ds:schemaRefs>
    <ds:schemaRef ds:uri="http://purl.org/dc/dcmitype/"/>
    <ds:schemaRef ds:uri="http://purl.org/dc/elements/1.1/"/>
    <ds:schemaRef ds:uri="0ec12733-efef-4029-9fe9-5ac124cad7fd"/>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31a401a1-1184-44fb-a03c-78684b6f0ca9"/>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464</TotalTime>
  <Words>4540</Words>
  <Application>Microsoft Office PowerPoint</Application>
  <PresentationFormat>Widescreen</PresentationFormat>
  <Paragraphs>507</Paragraphs>
  <Slides>58</Slides>
  <Notes>35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58</vt:i4>
      </vt:variant>
    </vt:vector>
  </HeadingPairs>
  <TitlesOfParts>
    <vt:vector size="73" baseType="lpstr">
      <vt:lpstr>Arial</vt:lpstr>
      <vt:lpstr>Calibri</vt:lpstr>
      <vt:lpstr>Cambria</vt:lpstr>
      <vt:lpstr>Cambria Math</vt:lpstr>
      <vt:lpstr>Courier New</vt:lpstr>
      <vt:lpstr>HY그래픽M</vt:lpstr>
      <vt:lpstr>Kobern</vt:lpstr>
      <vt:lpstr>Kobern DemiBold</vt:lpstr>
      <vt:lpstr>Segoe UI</vt:lpstr>
      <vt:lpstr>Segoe UI Light</vt:lpstr>
      <vt:lpstr>Trebuchet MS</vt:lpstr>
      <vt:lpstr>Tw Cen MT Condensed</vt:lpstr>
      <vt:lpstr>Wingdings</vt:lpstr>
      <vt:lpstr>Wingdings 3</vt:lpstr>
      <vt:lpstr>Facet</vt:lpstr>
      <vt:lpstr>    IMPACTS OF COVID-19 IN GST </vt:lpstr>
      <vt:lpstr>Agenda</vt:lpstr>
      <vt:lpstr>PowerPoint Presentation</vt:lpstr>
      <vt:lpstr>    </vt:lpstr>
      <vt:lpstr>    </vt:lpstr>
      <vt:lpstr> Force Majeure defined in CGST Act </vt:lpstr>
      <vt:lpstr> Section 168A of CGST Act 2017 </vt:lpstr>
      <vt:lpstr>Whether Definition in Section 168A would suffice?</vt:lpstr>
      <vt:lpstr>Interpretation of Force Majeure  </vt:lpstr>
      <vt:lpstr>Whether COVID-19 covered under Force majeure- Dept clarifications?</vt:lpstr>
      <vt:lpstr>   </vt:lpstr>
      <vt:lpstr>DISRUPTIONS IN SUPPLY CHAIN</vt:lpstr>
      <vt:lpstr>Concept of Toleration and Penalty/Damages</vt:lpstr>
      <vt:lpstr>DISRUPTIONS IN SUPPLY CHAIN</vt:lpstr>
      <vt:lpstr>Indian Judicial Precedents</vt:lpstr>
      <vt:lpstr>Department Clarifications</vt:lpstr>
      <vt:lpstr>PowerPoint Presentation</vt:lpstr>
      <vt:lpstr>PowerPoint Presentation</vt:lpstr>
      <vt:lpstr>PowerPoint Presentation</vt:lpstr>
      <vt:lpstr>Cancellation charges</vt:lpstr>
      <vt:lpstr>Cancellation charges</vt:lpstr>
      <vt:lpstr>Treatment of Cancellation Charges</vt:lpstr>
      <vt:lpstr>Treatment of Advance forfeited</vt:lpstr>
      <vt:lpstr>Treatment of Amount paid as Minimum Commitment</vt:lpstr>
      <vt:lpstr>Treatment of Amount paid as Minimum Commitment</vt:lpstr>
      <vt:lpstr>Extra Cost incurred by buyer (contd.)</vt:lpstr>
      <vt:lpstr>Extra Cost incurred by buyer</vt:lpstr>
      <vt:lpstr>Sponsorship Services for events</vt:lpstr>
      <vt:lpstr>ISSUES IN INPUT TAX CREDIT </vt:lpstr>
      <vt:lpstr>Corporate Social Responsibility</vt:lpstr>
      <vt:lpstr> Whether in the course or in furtherance of business?</vt:lpstr>
      <vt:lpstr>Whether in nature of Gifts?</vt:lpstr>
      <vt:lpstr>PowerPoint Presentation</vt:lpstr>
      <vt:lpstr>PowerPoint Presentation</vt:lpstr>
      <vt:lpstr>Free of Cost Essential Items to employees</vt:lpstr>
      <vt:lpstr>Health Insurance Services </vt:lpstr>
      <vt:lpstr>Expired Stock</vt:lpstr>
      <vt:lpstr>Expired Stock</vt:lpstr>
      <vt:lpstr>Inventions during Covid-19 and their classification</vt:lpstr>
      <vt:lpstr>Classification of Sanitizers vs Antiseptic Rubs  </vt:lpstr>
      <vt:lpstr>Classification of Sanitizers vs Antiseptic Rubs </vt:lpstr>
      <vt:lpstr>GST Rate Notification : ENTRIES</vt:lpstr>
      <vt:lpstr>Classification of Sanitizers </vt:lpstr>
      <vt:lpstr>Classification of Sanitizers </vt:lpstr>
      <vt:lpstr>Classification of Sanitizers </vt:lpstr>
      <vt:lpstr>Classification of Sanitizers-WCO </vt:lpstr>
      <vt:lpstr>Sale of Sanitizers- Notices Issued- License Required?  </vt:lpstr>
      <vt:lpstr>CLASSIFICATION OF FACE SHIELD </vt:lpstr>
      <vt:lpstr>CLASSIFICATION OF FACE SHIELD - ENTRIES</vt:lpstr>
      <vt:lpstr>CLASSIFICATION OF FACE SHIELD - ENTRIES</vt:lpstr>
      <vt:lpstr>CLASSIFICATION OF FACE SHIELD</vt:lpstr>
      <vt:lpstr>CLASSIFICATION OF FACE SHIELD</vt:lpstr>
      <vt:lpstr>CLASSIFICATION OF FACE SHIELD</vt:lpstr>
      <vt:lpstr>LEGAL VALIDITY OF WCO RULINGS </vt:lpstr>
      <vt:lpstr>Other Issues</vt:lpstr>
      <vt:lpstr>Discounts vs Subsidy/ Third Party consideration</vt:lpstr>
      <vt:lpstr>Goods Sold at Lower Price – desperate sale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 MAJEURE- VARIOUS ISSSUES DURING COVID 19 LOCKDOWN AND GST IMPLICATIONS THEREON</dc:title>
  <dc:creator>Tanya Garg</dc:creator>
  <cp:lastModifiedBy>Shivam Mehta</cp:lastModifiedBy>
  <cp:revision>20</cp:revision>
  <dcterms:created xsi:type="dcterms:W3CDTF">2020-04-09T20:21:06Z</dcterms:created>
  <dcterms:modified xsi:type="dcterms:W3CDTF">2020-07-03T07:49:18Z</dcterms:modified>
</cp:coreProperties>
</file>