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sldIdLst>
    <p:sldId id="256" r:id="rId2"/>
    <p:sldId id="259" r:id="rId3"/>
    <p:sldId id="269" r:id="rId4"/>
    <p:sldId id="307" r:id="rId5"/>
    <p:sldId id="296" r:id="rId6"/>
    <p:sldId id="306" r:id="rId7"/>
    <p:sldId id="284" r:id="rId8"/>
    <p:sldId id="308" r:id="rId9"/>
    <p:sldId id="299" r:id="rId10"/>
    <p:sldId id="300" r:id="rId11"/>
    <p:sldId id="301" r:id="rId12"/>
    <p:sldId id="285" r:id="rId13"/>
    <p:sldId id="298" r:id="rId14"/>
    <p:sldId id="302" r:id="rId15"/>
    <p:sldId id="303" r:id="rId16"/>
    <p:sldId id="304" r:id="rId17"/>
    <p:sldId id="305" r:id="rId18"/>
    <p:sldId id="309" r:id="rId19"/>
    <p:sldId id="271" r:id="rId20"/>
    <p:sldId id="292" r:id="rId21"/>
    <p:sldId id="297" r:id="rId22"/>
    <p:sldId id="286" r:id="rId23"/>
    <p:sldId id="287" r:id="rId24"/>
    <p:sldId id="288" r:id="rId25"/>
    <p:sldId id="289" r:id="rId26"/>
    <p:sldId id="291" r:id="rId27"/>
    <p:sldId id="290" r:id="rId28"/>
    <p:sldId id="293" r:id="rId29"/>
    <p:sldId id="294" r:id="rId30"/>
    <p:sldId id="295" r:id="rId31"/>
    <p:sldId id="280" r:id="rId32"/>
  </p:sldIdLst>
  <p:sldSz cx="18288000" cy="10287000"/>
  <p:notesSz cx="6858000" cy="9144000"/>
  <p:embeddedFontLst>
    <p:embeddedFont>
      <p:font typeface="Calibri" panose="020F0502020204030204" pitchFamily="34" charset="0"/>
      <p:regular r:id="rId34"/>
      <p:bold r:id="rId35"/>
      <p:italic r:id="rId36"/>
      <p:boldItalic r:id="rId37"/>
    </p:embeddedFont>
    <p:embeddedFont>
      <p:font typeface="Roboto" panose="02000000000000000000" pitchFamily="2" charset="0"/>
      <p:regular r:id="rId38"/>
      <p:bold r:id="rId39"/>
      <p:italic r:id="rId40"/>
      <p:boldItalic r:id="rId41"/>
    </p:embeddedFont>
    <p:embeddedFont>
      <p:font typeface="Roboto Bold"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54F1"/>
    <a:srgbClr val="E6E6E6"/>
    <a:srgbClr val="F6F6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1324" autoAdjust="0"/>
  </p:normalViewPr>
  <p:slideViewPr>
    <p:cSldViewPr>
      <p:cViewPr varScale="1">
        <p:scale>
          <a:sx n="49" d="100"/>
          <a:sy n="49" d="100"/>
        </p:scale>
        <p:origin x="970"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76835B4-1A6E-424F-AAA9-6678832F9B3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CB727C27-BD30-4682-8709-D6740A72EE7C}">
      <dgm:prSet phldrT="[Text]" custT="1"/>
      <dgm:spPr>
        <a:solidFill>
          <a:srgbClr val="FFFFFF"/>
        </a:solidFill>
      </dgm:spPr>
      <dgm:t>
        <a:bodyPr/>
        <a:lstStyle/>
        <a:p>
          <a:r>
            <a:rPr lang="en-US" sz="1800" dirty="0">
              <a:solidFill>
                <a:schemeClr val="tx1"/>
              </a:solidFill>
            </a:rPr>
            <a:t>Is </a:t>
          </a:r>
          <a:r>
            <a:rPr lang="en-US" sz="1800" dirty="0">
              <a:solidFill>
                <a:schemeClr val="tx1"/>
              </a:solidFill>
              <a:latin typeface="Roboto" panose="02000000000000000000" pitchFamily="2" charset="0"/>
              <a:ea typeface="Roboto" panose="02000000000000000000" pitchFamily="2" charset="0"/>
            </a:rPr>
            <a:t>Remittance Taxable?</a:t>
          </a:r>
        </a:p>
      </dgm:t>
    </dgm:pt>
    <dgm:pt modelId="{B98D6A3C-57A0-4912-9E01-B697D8C6086F}" type="parTrans" cxnId="{58B65A57-EDF6-4B61-9F1E-116D0B4145AF}">
      <dgm:prSet/>
      <dgm:spPr/>
      <dgm:t>
        <a:bodyPr/>
        <a:lstStyle/>
        <a:p>
          <a:endParaRPr lang="en-US" sz="1800"/>
        </a:p>
      </dgm:t>
    </dgm:pt>
    <dgm:pt modelId="{3CE457A0-2232-4E73-97CE-A6354ED1227C}" type="sibTrans" cxnId="{58B65A57-EDF6-4B61-9F1E-116D0B4145AF}">
      <dgm:prSet/>
      <dgm:spPr/>
      <dgm:t>
        <a:bodyPr/>
        <a:lstStyle/>
        <a:p>
          <a:endParaRPr lang="en-US" sz="1800"/>
        </a:p>
      </dgm:t>
    </dgm:pt>
    <dgm:pt modelId="{0630BC52-58B8-40CE-8B5A-BF451EF3A17E}">
      <dgm:prSet phldrT="[Text]" custT="1"/>
      <dgm:spPr>
        <a:solidFill>
          <a:srgbClr val="FFFFFF"/>
        </a:solidFill>
      </dgm:spPr>
      <dgm:t>
        <a:bodyPr/>
        <a:lstStyle/>
        <a:p>
          <a:r>
            <a:rPr lang="en-US" sz="1800" dirty="0">
              <a:solidFill>
                <a:schemeClr val="tx1"/>
              </a:solidFill>
              <a:latin typeface="Roboto" panose="02000000000000000000" pitchFamily="2" charset="0"/>
              <a:ea typeface="Roboto" panose="02000000000000000000" pitchFamily="2" charset="0"/>
            </a:rPr>
            <a:t>&gt; 5 INR Lacs in FY</a:t>
          </a:r>
        </a:p>
      </dgm:t>
    </dgm:pt>
    <dgm:pt modelId="{8E386951-60D2-46E9-A8DA-D9FDB4246FA9}" type="parTrans" cxnId="{EDAAC740-CCA6-4F72-A34F-87F408A9ECAF}">
      <dgm:prSet/>
      <dgm:spPr/>
      <dgm:t>
        <a:bodyPr/>
        <a:lstStyle/>
        <a:p>
          <a:endParaRPr lang="en-US" sz="1800"/>
        </a:p>
      </dgm:t>
    </dgm:pt>
    <dgm:pt modelId="{0B229123-E1E6-49FD-91A5-64E33407E9E6}" type="sibTrans" cxnId="{EDAAC740-CCA6-4F72-A34F-87F408A9ECAF}">
      <dgm:prSet/>
      <dgm:spPr/>
      <dgm:t>
        <a:bodyPr/>
        <a:lstStyle/>
        <a:p>
          <a:endParaRPr lang="en-US" sz="1800"/>
        </a:p>
      </dgm:t>
    </dgm:pt>
    <dgm:pt modelId="{4F4F78DD-A16F-481C-97AF-2EDED7E4B57C}">
      <dgm:prSet phldrT="[Text]" custT="1"/>
      <dgm:spPr>
        <a:solidFill>
          <a:srgbClr val="FFFFFF"/>
        </a:solidFill>
      </dgm:spPr>
      <dgm:t>
        <a:bodyPr/>
        <a:lstStyle/>
        <a:p>
          <a:r>
            <a:rPr lang="en-US" sz="1800" dirty="0">
              <a:solidFill>
                <a:schemeClr val="tx1"/>
              </a:solidFill>
              <a:latin typeface="Roboto" panose="02000000000000000000" pitchFamily="2" charset="0"/>
              <a:ea typeface="Roboto" panose="02000000000000000000" pitchFamily="2" charset="0"/>
            </a:rPr>
            <a:t>Covered Under Specific Exemption List</a:t>
          </a:r>
        </a:p>
      </dgm:t>
    </dgm:pt>
    <dgm:pt modelId="{C89676B6-7510-4578-9CE3-C24FC3D58BBB}" type="parTrans" cxnId="{A12B4C4D-DAD3-434E-B018-851EC7413C60}">
      <dgm:prSet/>
      <dgm:spPr/>
      <dgm:t>
        <a:bodyPr/>
        <a:lstStyle/>
        <a:p>
          <a:endParaRPr lang="en-US" sz="1800"/>
        </a:p>
      </dgm:t>
    </dgm:pt>
    <dgm:pt modelId="{961C7470-1AD8-4917-92F2-7DAD29789E4D}" type="sibTrans" cxnId="{A12B4C4D-DAD3-434E-B018-851EC7413C60}">
      <dgm:prSet/>
      <dgm:spPr/>
      <dgm:t>
        <a:bodyPr/>
        <a:lstStyle/>
        <a:p>
          <a:endParaRPr lang="en-US" sz="1800"/>
        </a:p>
      </dgm:t>
    </dgm:pt>
    <dgm:pt modelId="{9C898249-8614-41A9-8CEB-CC419692E86B}">
      <dgm:prSet phldrT="[Text]" custT="1"/>
      <dgm:spPr>
        <a:solidFill>
          <a:srgbClr val="FFFFFF"/>
        </a:solidFill>
      </dgm:spPr>
      <dgm:t>
        <a:bodyPr/>
        <a:lstStyle/>
        <a:p>
          <a:r>
            <a:rPr lang="en-US" sz="1800" dirty="0">
              <a:solidFill>
                <a:schemeClr val="tx1"/>
              </a:solidFill>
              <a:latin typeface="Roboto" panose="02000000000000000000" pitchFamily="2" charset="0"/>
              <a:ea typeface="Roboto" panose="02000000000000000000" pitchFamily="2" charset="0"/>
            </a:rPr>
            <a:t>NA</a:t>
          </a:r>
        </a:p>
      </dgm:t>
    </dgm:pt>
    <dgm:pt modelId="{E625A6F4-C7D4-4895-84DF-06405E72EDC1}" type="sibTrans" cxnId="{6A0AC2C8-484F-4750-8D77-5665D2AF0BF6}">
      <dgm:prSet/>
      <dgm:spPr/>
      <dgm:t>
        <a:bodyPr/>
        <a:lstStyle/>
        <a:p>
          <a:endParaRPr lang="en-US" sz="1800"/>
        </a:p>
      </dgm:t>
    </dgm:pt>
    <dgm:pt modelId="{ED2B9776-3C33-42C2-9D07-9CF43B9E981D}" type="parTrans" cxnId="{6A0AC2C8-484F-4750-8D77-5665D2AF0BF6}">
      <dgm:prSet/>
      <dgm:spPr/>
      <dgm:t>
        <a:bodyPr/>
        <a:lstStyle/>
        <a:p>
          <a:endParaRPr lang="en-US" sz="1800"/>
        </a:p>
      </dgm:t>
    </dgm:pt>
    <dgm:pt modelId="{FFC2C94E-C3B1-4CFE-BD4D-FD080A4EE060}">
      <dgm:prSet phldrT="[Text]" custT="1"/>
      <dgm:spPr>
        <a:solidFill>
          <a:srgbClr val="FFFFFF"/>
        </a:solidFill>
      </dgm:spPr>
      <dgm:t>
        <a:bodyPr/>
        <a:lstStyle/>
        <a:p>
          <a:r>
            <a:rPr lang="en-US" sz="1800" dirty="0">
              <a:solidFill>
                <a:schemeClr val="tx1"/>
              </a:solidFill>
              <a:latin typeface="Roboto" panose="02000000000000000000" pitchFamily="2" charset="0"/>
              <a:ea typeface="Roboto" panose="02000000000000000000" pitchFamily="2" charset="0"/>
            </a:rPr>
            <a:t>15CA – Part D</a:t>
          </a:r>
        </a:p>
      </dgm:t>
    </dgm:pt>
    <dgm:pt modelId="{59E09C8A-2A77-4F34-87CA-EDFE24DC84A1}" type="parTrans" cxnId="{03391824-E94B-4EAF-9047-6B5A38B143A0}">
      <dgm:prSet/>
      <dgm:spPr/>
      <dgm:t>
        <a:bodyPr/>
        <a:lstStyle/>
        <a:p>
          <a:endParaRPr lang="en-US" sz="1800"/>
        </a:p>
      </dgm:t>
    </dgm:pt>
    <dgm:pt modelId="{675E1BFB-4018-49D0-83B7-945A7A885863}" type="sibTrans" cxnId="{03391824-E94B-4EAF-9047-6B5A38B143A0}">
      <dgm:prSet/>
      <dgm:spPr/>
      <dgm:t>
        <a:bodyPr/>
        <a:lstStyle/>
        <a:p>
          <a:endParaRPr lang="en-US" sz="1800"/>
        </a:p>
      </dgm:t>
    </dgm:pt>
    <dgm:pt modelId="{24B3E1FB-B2A3-42E5-ACAE-D39B240F68B4}">
      <dgm:prSet phldrT="[Text]" custT="1"/>
      <dgm:spPr>
        <a:solidFill>
          <a:srgbClr val="FFFFFF"/>
        </a:solidFill>
      </dgm:spPr>
      <dgm:t>
        <a:bodyPr/>
        <a:lstStyle/>
        <a:p>
          <a:r>
            <a:rPr lang="en-US" sz="1800" dirty="0">
              <a:solidFill>
                <a:schemeClr val="tx1"/>
              </a:solidFill>
              <a:latin typeface="Roboto" panose="02000000000000000000" pitchFamily="2" charset="0"/>
              <a:ea typeface="Roboto" panose="02000000000000000000" pitchFamily="2" charset="0"/>
            </a:rPr>
            <a:t>Certificate u/s 195 / 197</a:t>
          </a:r>
        </a:p>
      </dgm:t>
    </dgm:pt>
    <dgm:pt modelId="{A678DF34-3237-4A20-8008-0E14592D7AB4}" type="parTrans" cxnId="{984CFB22-B6D3-473C-A957-D96B6F1CC05B}">
      <dgm:prSet/>
      <dgm:spPr/>
      <dgm:t>
        <a:bodyPr/>
        <a:lstStyle/>
        <a:p>
          <a:endParaRPr lang="en-US" sz="1800"/>
        </a:p>
      </dgm:t>
    </dgm:pt>
    <dgm:pt modelId="{D6FF459A-465E-4158-A7B4-1552082E2BEB}" type="sibTrans" cxnId="{984CFB22-B6D3-473C-A957-D96B6F1CC05B}">
      <dgm:prSet/>
      <dgm:spPr/>
      <dgm:t>
        <a:bodyPr/>
        <a:lstStyle/>
        <a:p>
          <a:endParaRPr lang="en-US" sz="1800"/>
        </a:p>
      </dgm:t>
    </dgm:pt>
    <dgm:pt modelId="{D8201334-5B18-4B78-9B21-34D5E35A2704}">
      <dgm:prSet phldrT="[Text]" custT="1"/>
      <dgm:spPr>
        <a:solidFill>
          <a:srgbClr val="FFFFFF"/>
        </a:solidFill>
      </dgm:spPr>
      <dgm:t>
        <a:bodyPr/>
        <a:lstStyle/>
        <a:p>
          <a:r>
            <a:rPr lang="en-US" sz="1800" dirty="0">
              <a:solidFill>
                <a:schemeClr val="tx1"/>
              </a:solidFill>
              <a:latin typeface="Roboto" panose="02000000000000000000" pitchFamily="2" charset="0"/>
              <a:ea typeface="Roboto" panose="02000000000000000000" pitchFamily="2" charset="0"/>
            </a:rPr>
            <a:t>15CA - Part A</a:t>
          </a:r>
        </a:p>
      </dgm:t>
    </dgm:pt>
    <dgm:pt modelId="{9599A58F-434E-4E9B-8B4F-FCB53BFA1F99}" type="parTrans" cxnId="{EC221965-482E-4B92-974A-7862FFDBDE26}">
      <dgm:prSet/>
      <dgm:spPr/>
      <dgm:t>
        <a:bodyPr/>
        <a:lstStyle/>
        <a:p>
          <a:endParaRPr lang="en-US" sz="1800"/>
        </a:p>
      </dgm:t>
    </dgm:pt>
    <dgm:pt modelId="{80BA4E7A-53A6-4968-AB5E-F4E9A2775658}" type="sibTrans" cxnId="{EC221965-482E-4B92-974A-7862FFDBDE26}">
      <dgm:prSet/>
      <dgm:spPr/>
      <dgm:t>
        <a:bodyPr/>
        <a:lstStyle/>
        <a:p>
          <a:endParaRPr lang="en-US" sz="1800"/>
        </a:p>
      </dgm:t>
    </dgm:pt>
    <dgm:pt modelId="{6B7690A7-DF02-4953-B990-BFBC089FD04A}">
      <dgm:prSet phldrT="[Text]" custT="1"/>
      <dgm:spPr>
        <a:solidFill>
          <a:srgbClr val="FFFFFF"/>
        </a:solidFill>
      </dgm:spPr>
      <dgm:t>
        <a:bodyPr/>
        <a:lstStyle/>
        <a:p>
          <a:r>
            <a:rPr lang="en-US" sz="1800" dirty="0">
              <a:solidFill>
                <a:schemeClr val="tx1"/>
              </a:solidFill>
              <a:latin typeface="Roboto" panose="02000000000000000000" pitchFamily="2" charset="0"/>
              <a:ea typeface="Roboto" panose="02000000000000000000" pitchFamily="2" charset="0"/>
            </a:rPr>
            <a:t>15CA – Part B</a:t>
          </a:r>
        </a:p>
      </dgm:t>
    </dgm:pt>
    <dgm:pt modelId="{32B2A459-6ECF-4197-92DE-820E475A6220}" type="parTrans" cxnId="{C8115AF4-FB94-46BF-8DAA-537712F9E639}">
      <dgm:prSet/>
      <dgm:spPr/>
      <dgm:t>
        <a:bodyPr/>
        <a:lstStyle/>
        <a:p>
          <a:endParaRPr lang="en-US" sz="1800"/>
        </a:p>
      </dgm:t>
    </dgm:pt>
    <dgm:pt modelId="{55F9FE95-F8D0-4E19-8C1E-F8D0E565B4B0}" type="sibTrans" cxnId="{C8115AF4-FB94-46BF-8DAA-537712F9E639}">
      <dgm:prSet/>
      <dgm:spPr/>
      <dgm:t>
        <a:bodyPr/>
        <a:lstStyle/>
        <a:p>
          <a:endParaRPr lang="en-US" sz="1800"/>
        </a:p>
      </dgm:t>
    </dgm:pt>
    <dgm:pt modelId="{0C27D38E-58CE-4EE9-BF0B-4A1E50E09FCF}">
      <dgm:prSet phldrT="[Text]" custT="1"/>
      <dgm:spPr>
        <a:solidFill>
          <a:srgbClr val="FFFFFF"/>
        </a:solidFill>
      </dgm:spPr>
      <dgm:t>
        <a:bodyPr/>
        <a:lstStyle/>
        <a:p>
          <a:r>
            <a:rPr lang="en-US" sz="1800" dirty="0">
              <a:solidFill>
                <a:schemeClr val="tx1"/>
              </a:solidFill>
              <a:latin typeface="Roboto" panose="02000000000000000000" pitchFamily="2" charset="0"/>
              <a:ea typeface="Roboto" panose="02000000000000000000" pitchFamily="2" charset="0"/>
            </a:rPr>
            <a:t>15CA - Part C</a:t>
          </a:r>
          <a:br>
            <a:rPr lang="en-US" sz="1800" dirty="0">
              <a:solidFill>
                <a:schemeClr val="tx1"/>
              </a:solidFill>
              <a:latin typeface="Roboto" panose="02000000000000000000" pitchFamily="2" charset="0"/>
              <a:ea typeface="Roboto" panose="02000000000000000000" pitchFamily="2" charset="0"/>
            </a:rPr>
          </a:br>
          <a:r>
            <a:rPr lang="en-US" sz="1800" dirty="0">
              <a:solidFill>
                <a:schemeClr val="tx1"/>
              </a:solidFill>
              <a:latin typeface="Roboto" panose="02000000000000000000" pitchFamily="2" charset="0"/>
              <a:ea typeface="Roboto" panose="02000000000000000000" pitchFamily="2" charset="0"/>
            </a:rPr>
            <a:t>15CB - Yes</a:t>
          </a:r>
        </a:p>
      </dgm:t>
    </dgm:pt>
    <dgm:pt modelId="{29F1426F-2224-487B-9D87-9E8D0537C5DF}" type="parTrans" cxnId="{D8559B27-89E0-4146-83F4-0858B560F385}">
      <dgm:prSet/>
      <dgm:spPr/>
      <dgm:t>
        <a:bodyPr/>
        <a:lstStyle/>
        <a:p>
          <a:endParaRPr lang="en-US" sz="1800"/>
        </a:p>
      </dgm:t>
    </dgm:pt>
    <dgm:pt modelId="{1E51D73F-A190-4A0D-87EC-EC037C4D61B1}" type="sibTrans" cxnId="{D8559B27-89E0-4146-83F4-0858B560F385}">
      <dgm:prSet/>
      <dgm:spPr/>
      <dgm:t>
        <a:bodyPr/>
        <a:lstStyle/>
        <a:p>
          <a:endParaRPr lang="en-US" sz="1800"/>
        </a:p>
      </dgm:t>
    </dgm:pt>
    <dgm:pt modelId="{C8BDCA12-ABB3-421C-A595-7570588CDF09}" type="pres">
      <dgm:prSet presAssocID="{D76835B4-1A6E-424F-AAA9-6678832F9B31}" presName="hierChild1" presStyleCnt="0">
        <dgm:presLayoutVars>
          <dgm:orgChart val="1"/>
          <dgm:chPref val="1"/>
          <dgm:dir/>
          <dgm:animOne val="branch"/>
          <dgm:animLvl val="lvl"/>
          <dgm:resizeHandles/>
        </dgm:presLayoutVars>
      </dgm:prSet>
      <dgm:spPr/>
    </dgm:pt>
    <dgm:pt modelId="{1C79C1AE-3E93-4BDB-910F-3A5709AFDC4A}" type="pres">
      <dgm:prSet presAssocID="{CB727C27-BD30-4682-8709-D6740A72EE7C}" presName="hierRoot1" presStyleCnt="0">
        <dgm:presLayoutVars>
          <dgm:hierBranch val="init"/>
        </dgm:presLayoutVars>
      </dgm:prSet>
      <dgm:spPr/>
    </dgm:pt>
    <dgm:pt modelId="{295649F4-5F04-4A29-947D-537D3FA4A61F}" type="pres">
      <dgm:prSet presAssocID="{CB727C27-BD30-4682-8709-D6740A72EE7C}" presName="rootComposite1" presStyleCnt="0"/>
      <dgm:spPr/>
    </dgm:pt>
    <dgm:pt modelId="{DAE52B5A-1982-46BE-81E5-1EFC8991EA85}" type="pres">
      <dgm:prSet presAssocID="{CB727C27-BD30-4682-8709-D6740A72EE7C}" presName="rootText1" presStyleLbl="node0" presStyleIdx="0" presStyleCnt="1">
        <dgm:presLayoutVars>
          <dgm:chPref val="3"/>
        </dgm:presLayoutVars>
      </dgm:prSet>
      <dgm:spPr/>
    </dgm:pt>
    <dgm:pt modelId="{0C9F744D-899C-490D-A62E-F9A11797EABD}" type="pres">
      <dgm:prSet presAssocID="{CB727C27-BD30-4682-8709-D6740A72EE7C}" presName="rootConnector1" presStyleLbl="node1" presStyleIdx="0" presStyleCnt="0"/>
      <dgm:spPr/>
    </dgm:pt>
    <dgm:pt modelId="{82063B76-5D57-41F5-B0F4-AEC2ED93CEEE}" type="pres">
      <dgm:prSet presAssocID="{CB727C27-BD30-4682-8709-D6740A72EE7C}" presName="hierChild2" presStyleCnt="0"/>
      <dgm:spPr/>
    </dgm:pt>
    <dgm:pt modelId="{3D6601AF-3FE5-42C0-AB3B-6CE857667294}" type="pres">
      <dgm:prSet presAssocID="{8E386951-60D2-46E9-A8DA-D9FDB4246FA9}" presName="Name64" presStyleLbl="parChTrans1D2" presStyleIdx="0" presStyleCnt="2"/>
      <dgm:spPr/>
    </dgm:pt>
    <dgm:pt modelId="{9A8B6234-D4E9-41DC-AF16-21E7744C8C75}" type="pres">
      <dgm:prSet presAssocID="{0630BC52-58B8-40CE-8B5A-BF451EF3A17E}" presName="hierRoot2" presStyleCnt="0">
        <dgm:presLayoutVars>
          <dgm:hierBranch val="init"/>
        </dgm:presLayoutVars>
      </dgm:prSet>
      <dgm:spPr/>
    </dgm:pt>
    <dgm:pt modelId="{A47289F5-31EA-485B-BB7D-6FE455CDFF60}" type="pres">
      <dgm:prSet presAssocID="{0630BC52-58B8-40CE-8B5A-BF451EF3A17E}" presName="rootComposite" presStyleCnt="0"/>
      <dgm:spPr/>
    </dgm:pt>
    <dgm:pt modelId="{A4EDDD10-72E4-47E7-A2D6-78110B796CC1}" type="pres">
      <dgm:prSet presAssocID="{0630BC52-58B8-40CE-8B5A-BF451EF3A17E}" presName="rootText" presStyleLbl="node2" presStyleIdx="0" presStyleCnt="2">
        <dgm:presLayoutVars>
          <dgm:chPref val="3"/>
        </dgm:presLayoutVars>
      </dgm:prSet>
      <dgm:spPr/>
    </dgm:pt>
    <dgm:pt modelId="{62BB59ED-0BD7-46D2-84A7-E39FC09F16DB}" type="pres">
      <dgm:prSet presAssocID="{0630BC52-58B8-40CE-8B5A-BF451EF3A17E}" presName="rootConnector" presStyleLbl="node2" presStyleIdx="0" presStyleCnt="2"/>
      <dgm:spPr/>
    </dgm:pt>
    <dgm:pt modelId="{D8B640B2-9B39-4B89-91A4-D01EFCC46163}" type="pres">
      <dgm:prSet presAssocID="{0630BC52-58B8-40CE-8B5A-BF451EF3A17E}" presName="hierChild4" presStyleCnt="0"/>
      <dgm:spPr/>
    </dgm:pt>
    <dgm:pt modelId="{47497301-F81B-4163-872E-ADD52F8F16E2}" type="pres">
      <dgm:prSet presAssocID="{A678DF34-3237-4A20-8008-0E14592D7AB4}" presName="Name64" presStyleLbl="parChTrans1D3" presStyleIdx="0" presStyleCnt="4"/>
      <dgm:spPr/>
    </dgm:pt>
    <dgm:pt modelId="{7118A08F-5E98-4E0E-8AD2-BB5651894DBC}" type="pres">
      <dgm:prSet presAssocID="{24B3E1FB-B2A3-42E5-ACAE-D39B240F68B4}" presName="hierRoot2" presStyleCnt="0">
        <dgm:presLayoutVars>
          <dgm:hierBranch val="init"/>
        </dgm:presLayoutVars>
      </dgm:prSet>
      <dgm:spPr/>
    </dgm:pt>
    <dgm:pt modelId="{24BFAB44-0D65-4C96-8B68-5C5FEA035921}" type="pres">
      <dgm:prSet presAssocID="{24B3E1FB-B2A3-42E5-ACAE-D39B240F68B4}" presName="rootComposite" presStyleCnt="0"/>
      <dgm:spPr/>
    </dgm:pt>
    <dgm:pt modelId="{4D5FD151-EC43-45FB-8508-EA4204A40CD4}" type="pres">
      <dgm:prSet presAssocID="{24B3E1FB-B2A3-42E5-ACAE-D39B240F68B4}" presName="rootText" presStyleLbl="node3" presStyleIdx="0" presStyleCnt="4">
        <dgm:presLayoutVars>
          <dgm:chPref val="3"/>
        </dgm:presLayoutVars>
      </dgm:prSet>
      <dgm:spPr/>
    </dgm:pt>
    <dgm:pt modelId="{155B9A90-BA05-4804-87EB-A88C1B7B3474}" type="pres">
      <dgm:prSet presAssocID="{24B3E1FB-B2A3-42E5-ACAE-D39B240F68B4}" presName="rootConnector" presStyleLbl="node3" presStyleIdx="0" presStyleCnt="4"/>
      <dgm:spPr/>
    </dgm:pt>
    <dgm:pt modelId="{4D3BA2F8-53F6-4805-A6B0-33C43192D8BC}" type="pres">
      <dgm:prSet presAssocID="{24B3E1FB-B2A3-42E5-ACAE-D39B240F68B4}" presName="hierChild4" presStyleCnt="0"/>
      <dgm:spPr/>
    </dgm:pt>
    <dgm:pt modelId="{DDD950DB-BF7D-4235-95A1-81A9B295FACD}" type="pres">
      <dgm:prSet presAssocID="{32B2A459-6ECF-4197-92DE-820E475A6220}" presName="Name64" presStyleLbl="parChTrans1D4" presStyleIdx="0" presStyleCnt="2"/>
      <dgm:spPr/>
    </dgm:pt>
    <dgm:pt modelId="{C9710A56-CF83-4558-BCD0-B231790CF94D}" type="pres">
      <dgm:prSet presAssocID="{6B7690A7-DF02-4953-B990-BFBC089FD04A}" presName="hierRoot2" presStyleCnt="0">
        <dgm:presLayoutVars>
          <dgm:hierBranch val="init"/>
        </dgm:presLayoutVars>
      </dgm:prSet>
      <dgm:spPr/>
    </dgm:pt>
    <dgm:pt modelId="{B0935891-114C-4BE7-B09C-0724DA0879E0}" type="pres">
      <dgm:prSet presAssocID="{6B7690A7-DF02-4953-B990-BFBC089FD04A}" presName="rootComposite" presStyleCnt="0"/>
      <dgm:spPr/>
    </dgm:pt>
    <dgm:pt modelId="{6129A942-453B-4D1F-832C-D905F5C74F8D}" type="pres">
      <dgm:prSet presAssocID="{6B7690A7-DF02-4953-B990-BFBC089FD04A}" presName="rootText" presStyleLbl="node4" presStyleIdx="0" presStyleCnt="2">
        <dgm:presLayoutVars>
          <dgm:chPref val="3"/>
        </dgm:presLayoutVars>
      </dgm:prSet>
      <dgm:spPr/>
    </dgm:pt>
    <dgm:pt modelId="{B62E66B4-AD29-410C-A0D1-1021A90EFF77}" type="pres">
      <dgm:prSet presAssocID="{6B7690A7-DF02-4953-B990-BFBC089FD04A}" presName="rootConnector" presStyleLbl="node4" presStyleIdx="0" presStyleCnt="2"/>
      <dgm:spPr/>
    </dgm:pt>
    <dgm:pt modelId="{29FD1688-C31E-4E34-ACF5-5F6481252B10}" type="pres">
      <dgm:prSet presAssocID="{6B7690A7-DF02-4953-B990-BFBC089FD04A}" presName="hierChild4" presStyleCnt="0"/>
      <dgm:spPr/>
    </dgm:pt>
    <dgm:pt modelId="{64C87744-3ED0-4371-9F36-402B7EC6E777}" type="pres">
      <dgm:prSet presAssocID="{6B7690A7-DF02-4953-B990-BFBC089FD04A}" presName="hierChild5" presStyleCnt="0"/>
      <dgm:spPr/>
    </dgm:pt>
    <dgm:pt modelId="{976AAD64-5871-4F34-88AC-1F4BCDC0A363}" type="pres">
      <dgm:prSet presAssocID="{29F1426F-2224-487B-9D87-9E8D0537C5DF}" presName="Name64" presStyleLbl="parChTrans1D4" presStyleIdx="1" presStyleCnt="2"/>
      <dgm:spPr/>
    </dgm:pt>
    <dgm:pt modelId="{07E38C85-3612-4D45-8A21-EDEB200E3BE8}" type="pres">
      <dgm:prSet presAssocID="{0C27D38E-58CE-4EE9-BF0B-4A1E50E09FCF}" presName="hierRoot2" presStyleCnt="0">
        <dgm:presLayoutVars>
          <dgm:hierBranch val="init"/>
        </dgm:presLayoutVars>
      </dgm:prSet>
      <dgm:spPr/>
    </dgm:pt>
    <dgm:pt modelId="{6AAEC65E-B83F-4B00-BBFD-869EEAA95651}" type="pres">
      <dgm:prSet presAssocID="{0C27D38E-58CE-4EE9-BF0B-4A1E50E09FCF}" presName="rootComposite" presStyleCnt="0"/>
      <dgm:spPr/>
    </dgm:pt>
    <dgm:pt modelId="{69A3CAA7-AB81-4ED2-A286-075B3933B80F}" type="pres">
      <dgm:prSet presAssocID="{0C27D38E-58CE-4EE9-BF0B-4A1E50E09FCF}" presName="rootText" presStyleLbl="node4" presStyleIdx="1" presStyleCnt="2">
        <dgm:presLayoutVars>
          <dgm:chPref val="3"/>
        </dgm:presLayoutVars>
      </dgm:prSet>
      <dgm:spPr/>
    </dgm:pt>
    <dgm:pt modelId="{24A28D9B-3884-4BEE-80AD-24918248686C}" type="pres">
      <dgm:prSet presAssocID="{0C27D38E-58CE-4EE9-BF0B-4A1E50E09FCF}" presName="rootConnector" presStyleLbl="node4" presStyleIdx="1" presStyleCnt="2"/>
      <dgm:spPr/>
    </dgm:pt>
    <dgm:pt modelId="{A4E4CA05-B4FE-40E5-9CF8-F5C458BC3C78}" type="pres">
      <dgm:prSet presAssocID="{0C27D38E-58CE-4EE9-BF0B-4A1E50E09FCF}" presName="hierChild4" presStyleCnt="0"/>
      <dgm:spPr/>
    </dgm:pt>
    <dgm:pt modelId="{409EF5EF-1176-4D79-BF08-7B5908991893}" type="pres">
      <dgm:prSet presAssocID="{0C27D38E-58CE-4EE9-BF0B-4A1E50E09FCF}" presName="hierChild5" presStyleCnt="0"/>
      <dgm:spPr/>
    </dgm:pt>
    <dgm:pt modelId="{1BFA5823-8FF4-406F-854D-1541CACD6B1B}" type="pres">
      <dgm:prSet presAssocID="{24B3E1FB-B2A3-42E5-ACAE-D39B240F68B4}" presName="hierChild5" presStyleCnt="0"/>
      <dgm:spPr/>
    </dgm:pt>
    <dgm:pt modelId="{431462A0-54B2-43AE-BA6F-102B330F04E3}" type="pres">
      <dgm:prSet presAssocID="{9599A58F-434E-4E9B-8B4F-FCB53BFA1F99}" presName="Name64" presStyleLbl="parChTrans1D3" presStyleIdx="1" presStyleCnt="4"/>
      <dgm:spPr/>
    </dgm:pt>
    <dgm:pt modelId="{28FAE6E6-C3F2-4DBE-BA19-293E6035FD18}" type="pres">
      <dgm:prSet presAssocID="{D8201334-5B18-4B78-9B21-34D5E35A2704}" presName="hierRoot2" presStyleCnt="0">
        <dgm:presLayoutVars>
          <dgm:hierBranch val="init"/>
        </dgm:presLayoutVars>
      </dgm:prSet>
      <dgm:spPr/>
    </dgm:pt>
    <dgm:pt modelId="{B35D3A52-A190-4069-BC8B-3C17D3294EC5}" type="pres">
      <dgm:prSet presAssocID="{D8201334-5B18-4B78-9B21-34D5E35A2704}" presName="rootComposite" presStyleCnt="0"/>
      <dgm:spPr/>
    </dgm:pt>
    <dgm:pt modelId="{75FF76DF-7C0B-4CF2-A08A-FCA7BB1CE9A4}" type="pres">
      <dgm:prSet presAssocID="{D8201334-5B18-4B78-9B21-34D5E35A2704}" presName="rootText" presStyleLbl="node3" presStyleIdx="1" presStyleCnt="4">
        <dgm:presLayoutVars>
          <dgm:chPref val="3"/>
        </dgm:presLayoutVars>
      </dgm:prSet>
      <dgm:spPr/>
    </dgm:pt>
    <dgm:pt modelId="{9E4AB707-5225-4EB4-B9A9-E3BF7CAD3098}" type="pres">
      <dgm:prSet presAssocID="{D8201334-5B18-4B78-9B21-34D5E35A2704}" presName="rootConnector" presStyleLbl="node3" presStyleIdx="1" presStyleCnt="4"/>
      <dgm:spPr/>
    </dgm:pt>
    <dgm:pt modelId="{8AC690E7-8E61-4302-9860-FF0614F03FC0}" type="pres">
      <dgm:prSet presAssocID="{D8201334-5B18-4B78-9B21-34D5E35A2704}" presName="hierChild4" presStyleCnt="0"/>
      <dgm:spPr/>
    </dgm:pt>
    <dgm:pt modelId="{6E26FC48-A844-4B0D-86D3-7F2B3AB4DC8B}" type="pres">
      <dgm:prSet presAssocID="{D8201334-5B18-4B78-9B21-34D5E35A2704}" presName="hierChild5" presStyleCnt="0"/>
      <dgm:spPr/>
    </dgm:pt>
    <dgm:pt modelId="{E55254E9-00BF-4431-9939-20555BDA78C4}" type="pres">
      <dgm:prSet presAssocID="{0630BC52-58B8-40CE-8B5A-BF451EF3A17E}" presName="hierChild5" presStyleCnt="0"/>
      <dgm:spPr/>
    </dgm:pt>
    <dgm:pt modelId="{12D0A1F7-E87B-471C-BEC1-B127BF3468A0}" type="pres">
      <dgm:prSet presAssocID="{C89676B6-7510-4578-9CE3-C24FC3D58BBB}" presName="Name64" presStyleLbl="parChTrans1D2" presStyleIdx="1" presStyleCnt="2"/>
      <dgm:spPr/>
    </dgm:pt>
    <dgm:pt modelId="{245573C7-3FAB-4CB7-9179-8E5D0823D6E6}" type="pres">
      <dgm:prSet presAssocID="{4F4F78DD-A16F-481C-97AF-2EDED7E4B57C}" presName="hierRoot2" presStyleCnt="0">
        <dgm:presLayoutVars>
          <dgm:hierBranch val="init"/>
        </dgm:presLayoutVars>
      </dgm:prSet>
      <dgm:spPr/>
    </dgm:pt>
    <dgm:pt modelId="{422AA9FC-11CF-4363-9A93-9AE41F80EB8B}" type="pres">
      <dgm:prSet presAssocID="{4F4F78DD-A16F-481C-97AF-2EDED7E4B57C}" presName="rootComposite" presStyleCnt="0"/>
      <dgm:spPr/>
    </dgm:pt>
    <dgm:pt modelId="{48AFF1FD-2EAE-41C5-BC8F-00D8F68DBC74}" type="pres">
      <dgm:prSet presAssocID="{4F4F78DD-A16F-481C-97AF-2EDED7E4B57C}" presName="rootText" presStyleLbl="node2" presStyleIdx="1" presStyleCnt="2">
        <dgm:presLayoutVars>
          <dgm:chPref val="3"/>
        </dgm:presLayoutVars>
      </dgm:prSet>
      <dgm:spPr/>
    </dgm:pt>
    <dgm:pt modelId="{E53311E0-E430-417F-8A0D-A5EF25E36A1A}" type="pres">
      <dgm:prSet presAssocID="{4F4F78DD-A16F-481C-97AF-2EDED7E4B57C}" presName="rootConnector" presStyleLbl="node2" presStyleIdx="1" presStyleCnt="2"/>
      <dgm:spPr/>
    </dgm:pt>
    <dgm:pt modelId="{0B6366AE-38FE-4211-8B8F-5953FFF8F409}" type="pres">
      <dgm:prSet presAssocID="{4F4F78DD-A16F-481C-97AF-2EDED7E4B57C}" presName="hierChild4" presStyleCnt="0"/>
      <dgm:spPr/>
    </dgm:pt>
    <dgm:pt modelId="{31F5443E-FDEC-46ED-92A2-BBF4844F029F}" type="pres">
      <dgm:prSet presAssocID="{ED2B9776-3C33-42C2-9D07-9CF43B9E981D}" presName="Name64" presStyleLbl="parChTrans1D3" presStyleIdx="2" presStyleCnt="4"/>
      <dgm:spPr/>
    </dgm:pt>
    <dgm:pt modelId="{2A682C92-76F0-4BD2-B28C-89EA71718373}" type="pres">
      <dgm:prSet presAssocID="{9C898249-8614-41A9-8CEB-CC419692E86B}" presName="hierRoot2" presStyleCnt="0">
        <dgm:presLayoutVars>
          <dgm:hierBranch val="init"/>
        </dgm:presLayoutVars>
      </dgm:prSet>
      <dgm:spPr/>
    </dgm:pt>
    <dgm:pt modelId="{71FC71C7-1F77-4570-9394-C22E17B813CC}" type="pres">
      <dgm:prSet presAssocID="{9C898249-8614-41A9-8CEB-CC419692E86B}" presName="rootComposite" presStyleCnt="0"/>
      <dgm:spPr/>
    </dgm:pt>
    <dgm:pt modelId="{A590B0CD-2CBB-4259-87A3-3BCE12034934}" type="pres">
      <dgm:prSet presAssocID="{9C898249-8614-41A9-8CEB-CC419692E86B}" presName="rootText" presStyleLbl="node3" presStyleIdx="2" presStyleCnt="4">
        <dgm:presLayoutVars>
          <dgm:chPref val="3"/>
        </dgm:presLayoutVars>
      </dgm:prSet>
      <dgm:spPr/>
    </dgm:pt>
    <dgm:pt modelId="{1C82B13F-F180-4D6C-8B38-144D77175E51}" type="pres">
      <dgm:prSet presAssocID="{9C898249-8614-41A9-8CEB-CC419692E86B}" presName="rootConnector" presStyleLbl="node3" presStyleIdx="2" presStyleCnt="4"/>
      <dgm:spPr/>
    </dgm:pt>
    <dgm:pt modelId="{CF9E207C-6319-47D2-8CC3-04DEEA7C18E7}" type="pres">
      <dgm:prSet presAssocID="{9C898249-8614-41A9-8CEB-CC419692E86B}" presName="hierChild4" presStyleCnt="0"/>
      <dgm:spPr/>
    </dgm:pt>
    <dgm:pt modelId="{DDF4CA4A-55E3-4069-ABF1-C6D3061CABDF}" type="pres">
      <dgm:prSet presAssocID="{9C898249-8614-41A9-8CEB-CC419692E86B}" presName="hierChild5" presStyleCnt="0"/>
      <dgm:spPr/>
    </dgm:pt>
    <dgm:pt modelId="{F0BE22F5-F673-431B-8459-3A58DBD1B0A8}" type="pres">
      <dgm:prSet presAssocID="{59E09C8A-2A77-4F34-87CA-EDFE24DC84A1}" presName="Name64" presStyleLbl="parChTrans1D3" presStyleIdx="3" presStyleCnt="4"/>
      <dgm:spPr/>
    </dgm:pt>
    <dgm:pt modelId="{071F5E73-837B-48A2-9522-52B06637F4DF}" type="pres">
      <dgm:prSet presAssocID="{FFC2C94E-C3B1-4CFE-BD4D-FD080A4EE060}" presName="hierRoot2" presStyleCnt="0">
        <dgm:presLayoutVars>
          <dgm:hierBranch val="init"/>
        </dgm:presLayoutVars>
      </dgm:prSet>
      <dgm:spPr/>
    </dgm:pt>
    <dgm:pt modelId="{4F5F9E05-1359-4588-B1EA-30B63F87569E}" type="pres">
      <dgm:prSet presAssocID="{FFC2C94E-C3B1-4CFE-BD4D-FD080A4EE060}" presName="rootComposite" presStyleCnt="0"/>
      <dgm:spPr/>
    </dgm:pt>
    <dgm:pt modelId="{0892DF37-0705-4F68-906C-F94622CCA171}" type="pres">
      <dgm:prSet presAssocID="{FFC2C94E-C3B1-4CFE-BD4D-FD080A4EE060}" presName="rootText" presStyleLbl="node3" presStyleIdx="3" presStyleCnt="4">
        <dgm:presLayoutVars>
          <dgm:chPref val="3"/>
        </dgm:presLayoutVars>
      </dgm:prSet>
      <dgm:spPr/>
    </dgm:pt>
    <dgm:pt modelId="{616C18ED-0BB0-4602-B42B-6CF9496CFA6F}" type="pres">
      <dgm:prSet presAssocID="{FFC2C94E-C3B1-4CFE-BD4D-FD080A4EE060}" presName="rootConnector" presStyleLbl="node3" presStyleIdx="3" presStyleCnt="4"/>
      <dgm:spPr/>
    </dgm:pt>
    <dgm:pt modelId="{A95973FA-3BFE-4451-953D-EB41837716AB}" type="pres">
      <dgm:prSet presAssocID="{FFC2C94E-C3B1-4CFE-BD4D-FD080A4EE060}" presName="hierChild4" presStyleCnt="0"/>
      <dgm:spPr/>
    </dgm:pt>
    <dgm:pt modelId="{FFDACD26-40C0-4C21-9882-AD81F6DC2096}" type="pres">
      <dgm:prSet presAssocID="{FFC2C94E-C3B1-4CFE-BD4D-FD080A4EE060}" presName="hierChild5" presStyleCnt="0"/>
      <dgm:spPr/>
    </dgm:pt>
    <dgm:pt modelId="{23FFFEC9-8E56-47DF-A7B4-DD88A10B0B0D}" type="pres">
      <dgm:prSet presAssocID="{4F4F78DD-A16F-481C-97AF-2EDED7E4B57C}" presName="hierChild5" presStyleCnt="0"/>
      <dgm:spPr/>
    </dgm:pt>
    <dgm:pt modelId="{8BA7C342-167C-4B3C-A716-B7AD36772BE9}" type="pres">
      <dgm:prSet presAssocID="{CB727C27-BD30-4682-8709-D6740A72EE7C}" presName="hierChild3" presStyleCnt="0"/>
      <dgm:spPr/>
    </dgm:pt>
  </dgm:ptLst>
  <dgm:cxnLst>
    <dgm:cxn modelId="{D38CC402-2E64-40D6-8D8D-26E703499B65}" type="presOf" srcId="{9C898249-8614-41A9-8CEB-CC419692E86B}" destId="{1C82B13F-F180-4D6C-8B38-144D77175E51}" srcOrd="1" destOrd="0" presId="urn:microsoft.com/office/officeart/2009/3/layout/HorizontalOrganizationChart"/>
    <dgm:cxn modelId="{99578305-449C-46E0-A8EE-F8D551C839CB}" type="presOf" srcId="{0C27D38E-58CE-4EE9-BF0B-4A1E50E09FCF}" destId="{24A28D9B-3884-4BEE-80AD-24918248686C}" srcOrd="1" destOrd="0" presId="urn:microsoft.com/office/officeart/2009/3/layout/HorizontalOrganizationChart"/>
    <dgm:cxn modelId="{5AF4FF06-EF62-4CBB-98AC-0116E0ADB4DE}" type="presOf" srcId="{29F1426F-2224-487B-9D87-9E8D0537C5DF}" destId="{976AAD64-5871-4F34-88AC-1F4BCDC0A363}" srcOrd="0" destOrd="0" presId="urn:microsoft.com/office/officeart/2009/3/layout/HorizontalOrganizationChart"/>
    <dgm:cxn modelId="{ACF8220A-929D-4FD6-9D70-47AF2C5D4292}" type="presOf" srcId="{FFC2C94E-C3B1-4CFE-BD4D-FD080A4EE060}" destId="{616C18ED-0BB0-4602-B42B-6CF9496CFA6F}" srcOrd="1" destOrd="0" presId="urn:microsoft.com/office/officeart/2009/3/layout/HorizontalOrganizationChart"/>
    <dgm:cxn modelId="{834F480E-74D9-4884-9B0C-6DB81377A00A}" type="presOf" srcId="{24B3E1FB-B2A3-42E5-ACAE-D39B240F68B4}" destId="{4D5FD151-EC43-45FB-8508-EA4204A40CD4}" srcOrd="0" destOrd="0" presId="urn:microsoft.com/office/officeart/2009/3/layout/HorizontalOrganizationChart"/>
    <dgm:cxn modelId="{CEBC5816-7416-4DBD-9575-A612643151F9}" type="presOf" srcId="{9C898249-8614-41A9-8CEB-CC419692E86B}" destId="{A590B0CD-2CBB-4259-87A3-3BCE12034934}" srcOrd="0" destOrd="0" presId="urn:microsoft.com/office/officeart/2009/3/layout/HorizontalOrganizationChart"/>
    <dgm:cxn modelId="{AB44511B-3FC3-4B6A-8C3E-649258A8EFD7}" type="presOf" srcId="{6B7690A7-DF02-4953-B990-BFBC089FD04A}" destId="{B62E66B4-AD29-410C-A0D1-1021A90EFF77}" srcOrd="1" destOrd="0" presId="urn:microsoft.com/office/officeart/2009/3/layout/HorizontalOrganizationChart"/>
    <dgm:cxn modelId="{984CFB22-B6D3-473C-A957-D96B6F1CC05B}" srcId="{0630BC52-58B8-40CE-8B5A-BF451EF3A17E}" destId="{24B3E1FB-B2A3-42E5-ACAE-D39B240F68B4}" srcOrd="0" destOrd="0" parTransId="{A678DF34-3237-4A20-8008-0E14592D7AB4}" sibTransId="{D6FF459A-465E-4158-A7B4-1552082E2BEB}"/>
    <dgm:cxn modelId="{03391824-E94B-4EAF-9047-6B5A38B143A0}" srcId="{4F4F78DD-A16F-481C-97AF-2EDED7E4B57C}" destId="{FFC2C94E-C3B1-4CFE-BD4D-FD080A4EE060}" srcOrd="1" destOrd="0" parTransId="{59E09C8A-2A77-4F34-87CA-EDFE24DC84A1}" sibTransId="{675E1BFB-4018-49D0-83B7-945A7A885863}"/>
    <dgm:cxn modelId="{D8559B27-89E0-4146-83F4-0858B560F385}" srcId="{24B3E1FB-B2A3-42E5-ACAE-D39B240F68B4}" destId="{0C27D38E-58CE-4EE9-BF0B-4A1E50E09FCF}" srcOrd="1" destOrd="0" parTransId="{29F1426F-2224-487B-9D87-9E8D0537C5DF}" sibTransId="{1E51D73F-A190-4A0D-87EC-EC037C4D61B1}"/>
    <dgm:cxn modelId="{6FCC0633-E557-4541-8F6D-C92AFEC5F5E7}" type="presOf" srcId="{0630BC52-58B8-40CE-8B5A-BF451EF3A17E}" destId="{A4EDDD10-72E4-47E7-A2D6-78110B796CC1}" srcOrd="0" destOrd="0" presId="urn:microsoft.com/office/officeart/2009/3/layout/HorizontalOrganizationChart"/>
    <dgm:cxn modelId="{F2992838-D10E-4BC0-97A6-43BDC6F47A6A}" type="presOf" srcId="{D8201334-5B18-4B78-9B21-34D5E35A2704}" destId="{75FF76DF-7C0B-4CF2-A08A-FCA7BB1CE9A4}" srcOrd="0" destOrd="0" presId="urn:microsoft.com/office/officeart/2009/3/layout/HorizontalOrganizationChart"/>
    <dgm:cxn modelId="{EDAAC740-CCA6-4F72-A34F-87F408A9ECAF}" srcId="{CB727C27-BD30-4682-8709-D6740A72EE7C}" destId="{0630BC52-58B8-40CE-8B5A-BF451EF3A17E}" srcOrd="0" destOrd="0" parTransId="{8E386951-60D2-46E9-A8DA-D9FDB4246FA9}" sibTransId="{0B229123-E1E6-49FD-91A5-64E33407E9E6}"/>
    <dgm:cxn modelId="{EC221965-482E-4B92-974A-7862FFDBDE26}" srcId="{0630BC52-58B8-40CE-8B5A-BF451EF3A17E}" destId="{D8201334-5B18-4B78-9B21-34D5E35A2704}" srcOrd="1" destOrd="0" parTransId="{9599A58F-434E-4E9B-8B4F-FCB53BFA1F99}" sibTransId="{80BA4E7A-53A6-4968-AB5E-F4E9A2775658}"/>
    <dgm:cxn modelId="{2CD05D45-D08C-4752-A428-9D531D41923C}" type="presOf" srcId="{CB727C27-BD30-4682-8709-D6740A72EE7C}" destId="{DAE52B5A-1982-46BE-81E5-1EFC8991EA85}" srcOrd="0" destOrd="0" presId="urn:microsoft.com/office/officeart/2009/3/layout/HorizontalOrganizationChart"/>
    <dgm:cxn modelId="{1F18E047-7AD0-4936-9F97-80FF727C873F}" type="presOf" srcId="{32B2A459-6ECF-4197-92DE-820E475A6220}" destId="{DDD950DB-BF7D-4235-95A1-81A9B295FACD}" srcOrd="0" destOrd="0" presId="urn:microsoft.com/office/officeart/2009/3/layout/HorizontalOrganizationChart"/>
    <dgm:cxn modelId="{B2044C48-3628-465F-BD69-9AD7605D85EA}" type="presOf" srcId="{6B7690A7-DF02-4953-B990-BFBC089FD04A}" destId="{6129A942-453B-4D1F-832C-D905F5C74F8D}" srcOrd="0" destOrd="0" presId="urn:microsoft.com/office/officeart/2009/3/layout/HorizontalOrganizationChart"/>
    <dgm:cxn modelId="{8862AA6A-BECF-4D11-996C-9EE8DB2A7FE9}" type="presOf" srcId="{24B3E1FB-B2A3-42E5-ACAE-D39B240F68B4}" destId="{155B9A90-BA05-4804-87EB-A88C1B7B3474}" srcOrd="1" destOrd="0" presId="urn:microsoft.com/office/officeart/2009/3/layout/HorizontalOrganizationChart"/>
    <dgm:cxn modelId="{A12B4C4D-DAD3-434E-B018-851EC7413C60}" srcId="{CB727C27-BD30-4682-8709-D6740A72EE7C}" destId="{4F4F78DD-A16F-481C-97AF-2EDED7E4B57C}" srcOrd="1" destOrd="0" parTransId="{C89676B6-7510-4578-9CE3-C24FC3D58BBB}" sibTransId="{961C7470-1AD8-4917-92F2-7DAD29789E4D}"/>
    <dgm:cxn modelId="{3037BF50-6524-4270-86C7-BA600E65D9DE}" type="presOf" srcId="{8E386951-60D2-46E9-A8DA-D9FDB4246FA9}" destId="{3D6601AF-3FE5-42C0-AB3B-6CE857667294}" srcOrd="0" destOrd="0" presId="urn:microsoft.com/office/officeart/2009/3/layout/HorizontalOrganizationChart"/>
    <dgm:cxn modelId="{9556FE75-EC1F-4465-B8F5-40369C043B65}" type="presOf" srcId="{CB727C27-BD30-4682-8709-D6740A72EE7C}" destId="{0C9F744D-899C-490D-A62E-F9A11797EABD}" srcOrd="1" destOrd="0" presId="urn:microsoft.com/office/officeart/2009/3/layout/HorizontalOrganizationChart"/>
    <dgm:cxn modelId="{58B65A57-EDF6-4B61-9F1E-116D0B4145AF}" srcId="{D76835B4-1A6E-424F-AAA9-6678832F9B31}" destId="{CB727C27-BD30-4682-8709-D6740A72EE7C}" srcOrd="0" destOrd="0" parTransId="{B98D6A3C-57A0-4912-9E01-B697D8C6086F}" sibTransId="{3CE457A0-2232-4E73-97CE-A6354ED1227C}"/>
    <dgm:cxn modelId="{637C3786-65BA-4346-A188-E68C799B17AB}" type="presOf" srcId="{C89676B6-7510-4578-9CE3-C24FC3D58BBB}" destId="{12D0A1F7-E87B-471C-BEC1-B127BF3468A0}" srcOrd="0" destOrd="0" presId="urn:microsoft.com/office/officeart/2009/3/layout/HorizontalOrganizationChart"/>
    <dgm:cxn modelId="{7BB8BD90-6A8C-491F-AC55-57478A33A3C8}" type="presOf" srcId="{D76835B4-1A6E-424F-AAA9-6678832F9B31}" destId="{C8BDCA12-ABB3-421C-A595-7570588CDF09}" srcOrd="0" destOrd="0" presId="urn:microsoft.com/office/officeart/2009/3/layout/HorizontalOrganizationChart"/>
    <dgm:cxn modelId="{80D2BC92-17AC-4FAF-AC2D-F22808F15206}" type="presOf" srcId="{0630BC52-58B8-40CE-8B5A-BF451EF3A17E}" destId="{62BB59ED-0BD7-46D2-84A7-E39FC09F16DB}" srcOrd="1" destOrd="0" presId="urn:microsoft.com/office/officeart/2009/3/layout/HorizontalOrganizationChart"/>
    <dgm:cxn modelId="{DC9625A3-4359-4475-937D-BE276A8BEDC2}" type="presOf" srcId="{A678DF34-3237-4A20-8008-0E14592D7AB4}" destId="{47497301-F81B-4163-872E-ADD52F8F16E2}" srcOrd="0" destOrd="0" presId="urn:microsoft.com/office/officeart/2009/3/layout/HorizontalOrganizationChart"/>
    <dgm:cxn modelId="{64022EA7-955F-4628-948D-5FAFB7EA5127}" type="presOf" srcId="{0C27D38E-58CE-4EE9-BF0B-4A1E50E09FCF}" destId="{69A3CAA7-AB81-4ED2-A286-075B3933B80F}" srcOrd="0" destOrd="0" presId="urn:microsoft.com/office/officeart/2009/3/layout/HorizontalOrganizationChart"/>
    <dgm:cxn modelId="{4BA7A9AD-D088-4352-B08D-7ED2FC477AAC}" type="presOf" srcId="{ED2B9776-3C33-42C2-9D07-9CF43B9E981D}" destId="{31F5443E-FDEC-46ED-92A2-BBF4844F029F}" srcOrd="0" destOrd="0" presId="urn:microsoft.com/office/officeart/2009/3/layout/HorizontalOrganizationChart"/>
    <dgm:cxn modelId="{4D8522C5-639C-446E-80DC-45392E39FA82}" type="presOf" srcId="{D8201334-5B18-4B78-9B21-34D5E35A2704}" destId="{9E4AB707-5225-4EB4-B9A9-E3BF7CAD3098}" srcOrd="1" destOrd="0" presId="urn:microsoft.com/office/officeart/2009/3/layout/HorizontalOrganizationChart"/>
    <dgm:cxn modelId="{6A0AC2C8-484F-4750-8D77-5665D2AF0BF6}" srcId="{4F4F78DD-A16F-481C-97AF-2EDED7E4B57C}" destId="{9C898249-8614-41A9-8CEB-CC419692E86B}" srcOrd="0" destOrd="0" parTransId="{ED2B9776-3C33-42C2-9D07-9CF43B9E981D}" sibTransId="{E625A6F4-C7D4-4895-84DF-06405E72EDC1}"/>
    <dgm:cxn modelId="{DACAC7D4-2332-4E02-AD92-8CE29AD90E19}" type="presOf" srcId="{9599A58F-434E-4E9B-8B4F-FCB53BFA1F99}" destId="{431462A0-54B2-43AE-BA6F-102B330F04E3}" srcOrd="0" destOrd="0" presId="urn:microsoft.com/office/officeart/2009/3/layout/HorizontalOrganizationChart"/>
    <dgm:cxn modelId="{A72AD0DA-E787-410B-A51F-83E9EB4B6910}" type="presOf" srcId="{4F4F78DD-A16F-481C-97AF-2EDED7E4B57C}" destId="{48AFF1FD-2EAE-41C5-BC8F-00D8F68DBC74}" srcOrd="0" destOrd="0" presId="urn:microsoft.com/office/officeart/2009/3/layout/HorizontalOrganizationChart"/>
    <dgm:cxn modelId="{187C48E0-9865-4F9D-8D9E-80A0FF2780A5}" type="presOf" srcId="{4F4F78DD-A16F-481C-97AF-2EDED7E4B57C}" destId="{E53311E0-E430-417F-8A0D-A5EF25E36A1A}" srcOrd="1" destOrd="0" presId="urn:microsoft.com/office/officeart/2009/3/layout/HorizontalOrganizationChart"/>
    <dgm:cxn modelId="{FCEE7FE2-34B8-4168-B2E6-58BA68A4BE30}" type="presOf" srcId="{FFC2C94E-C3B1-4CFE-BD4D-FD080A4EE060}" destId="{0892DF37-0705-4F68-906C-F94622CCA171}" srcOrd="0" destOrd="0" presId="urn:microsoft.com/office/officeart/2009/3/layout/HorizontalOrganizationChart"/>
    <dgm:cxn modelId="{73CECAE5-3201-4F6E-A8CC-9A75FE55678D}" type="presOf" srcId="{59E09C8A-2A77-4F34-87CA-EDFE24DC84A1}" destId="{F0BE22F5-F673-431B-8459-3A58DBD1B0A8}" srcOrd="0" destOrd="0" presId="urn:microsoft.com/office/officeart/2009/3/layout/HorizontalOrganizationChart"/>
    <dgm:cxn modelId="{C8115AF4-FB94-46BF-8DAA-537712F9E639}" srcId="{24B3E1FB-B2A3-42E5-ACAE-D39B240F68B4}" destId="{6B7690A7-DF02-4953-B990-BFBC089FD04A}" srcOrd="0" destOrd="0" parTransId="{32B2A459-6ECF-4197-92DE-820E475A6220}" sibTransId="{55F9FE95-F8D0-4E19-8C1E-F8D0E565B4B0}"/>
    <dgm:cxn modelId="{4040C93F-1617-4C2B-9CC0-25B062A21F74}" type="presParOf" srcId="{C8BDCA12-ABB3-421C-A595-7570588CDF09}" destId="{1C79C1AE-3E93-4BDB-910F-3A5709AFDC4A}" srcOrd="0" destOrd="0" presId="urn:microsoft.com/office/officeart/2009/3/layout/HorizontalOrganizationChart"/>
    <dgm:cxn modelId="{A748CC5F-F8E4-4D8C-B666-5424B3202A4D}" type="presParOf" srcId="{1C79C1AE-3E93-4BDB-910F-3A5709AFDC4A}" destId="{295649F4-5F04-4A29-947D-537D3FA4A61F}" srcOrd="0" destOrd="0" presId="urn:microsoft.com/office/officeart/2009/3/layout/HorizontalOrganizationChart"/>
    <dgm:cxn modelId="{EFC5AB79-2516-472F-B854-59D34EB1F785}" type="presParOf" srcId="{295649F4-5F04-4A29-947D-537D3FA4A61F}" destId="{DAE52B5A-1982-46BE-81E5-1EFC8991EA85}" srcOrd="0" destOrd="0" presId="urn:microsoft.com/office/officeart/2009/3/layout/HorizontalOrganizationChart"/>
    <dgm:cxn modelId="{B02FD75E-75E3-4364-8848-49B9E7A02BB2}" type="presParOf" srcId="{295649F4-5F04-4A29-947D-537D3FA4A61F}" destId="{0C9F744D-899C-490D-A62E-F9A11797EABD}" srcOrd="1" destOrd="0" presId="urn:microsoft.com/office/officeart/2009/3/layout/HorizontalOrganizationChart"/>
    <dgm:cxn modelId="{65A2F5D3-AD9E-40BD-9B62-89C18A5CEEFA}" type="presParOf" srcId="{1C79C1AE-3E93-4BDB-910F-3A5709AFDC4A}" destId="{82063B76-5D57-41F5-B0F4-AEC2ED93CEEE}" srcOrd="1" destOrd="0" presId="urn:microsoft.com/office/officeart/2009/3/layout/HorizontalOrganizationChart"/>
    <dgm:cxn modelId="{FF0680F2-3574-4F0B-8BB0-368C8B6926E0}" type="presParOf" srcId="{82063B76-5D57-41F5-B0F4-AEC2ED93CEEE}" destId="{3D6601AF-3FE5-42C0-AB3B-6CE857667294}" srcOrd="0" destOrd="0" presId="urn:microsoft.com/office/officeart/2009/3/layout/HorizontalOrganizationChart"/>
    <dgm:cxn modelId="{55781026-369B-4B10-8796-4BE5F42B0E75}" type="presParOf" srcId="{82063B76-5D57-41F5-B0F4-AEC2ED93CEEE}" destId="{9A8B6234-D4E9-41DC-AF16-21E7744C8C75}" srcOrd="1" destOrd="0" presId="urn:microsoft.com/office/officeart/2009/3/layout/HorizontalOrganizationChart"/>
    <dgm:cxn modelId="{4FAEE13D-BC81-41E7-A929-AEF9F8272EE0}" type="presParOf" srcId="{9A8B6234-D4E9-41DC-AF16-21E7744C8C75}" destId="{A47289F5-31EA-485B-BB7D-6FE455CDFF60}" srcOrd="0" destOrd="0" presId="urn:microsoft.com/office/officeart/2009/3/layout/HorizontalOrganizationChart"/>
    <dgm:cxn modelId="{D2BC3A98-6017-403E-B04B-F781978E27D6}" type="presParOf" srcId="{A47289F5-31EA-485B-BB7D-6FE455CDFF60}" destId="{A4EDDD10-72E4-47E7-A2D6-78110B796CC1}" srcOrd="0" destOrd="0" presId="urn:microsoft.com/office/officeart/2009/3/layout/HorizontalOrganizationChart"/>
    <dgm:cxn modelId="{BDB20057-235C-4AD4-9B66-4DD392A32849}" type="presParOf" srcId="{A47289F5-31EA-485B-BB7D-6FE455CDFF60}" destId="{62BB59ED-0BD7-46D2-84A7-E39FC09F16DB}" srcOrd="1" destOrd="0" presId="urn:microsoft.com/office/officeart/2009/3/layout/HorizontalOrganizationChart"/>
    <dgm:cxn modelId="{BA96CBEF-D01D-468F-B787-A26A943B485C}" type="presParOf" srcId="{9A8B6234-D4E9-41DC-AF16-21E7744C8C75}" destId="{D8B640B2-9B39-4B89-91A4-D01EFCC46163}" srcOrd="1" destOrd="0" presId="urn:microsoft.com/office/officeart/2009/3/layout/HorizontalOrganizationChart"/>
    <dgm:cxn modelId="{859C0E5F-3D05-4838-9B08-2E8A783F6310}" type="presParOf" srcId="{D8B640B2-9B39-4B89-91A4-D01EFCC46163}" destId="{47497301-F81B-4163-872E-ADD52F8F16E2}" srcOrd="0" destOrd="0" presId="urn:microsoft.com/office/officeart/2009/3/layout/HorizontalOrganizationChart"/>
    <dgm:cxn modelId="{27B1704C-1899-4130-8DDA-1CD7A95F2BC3}" type="presParOf" srcId="{D8B640B2-9B39-4B89-91A4-D01EFCC46163}" destId="{7118A08F-5E98-4E0E-8AD2-BB5651894DBC}" srcOrd="1" destOrd="0" presId="urn:microsoft.com/office/officeart/2009/3/layout/HorizontalOrganizationChart"/>
    <dgm:cxn modelId="{376270CF-9B9C-4D5E-9AEE-492A4B840298}" type="presParOf" srcId="{7118A08F-5E98-4E0E-8AD2-BB5651894DBC}" destId="{24BFAB44-0D65-4C96-8B68-5C5FEA035921}" srcOrd="0" destOrd="0" presId="urn:microsoft.com/office/officeart/2009/3/layout/HorizontalOrganizationChart"/>
    <dgm:cxn modelId="{324BEA87-2B9A-4435-92B8-D09DB86B1795}" type="presParOf" srcId="{24BFAB44-0D65-4C96-8B68-5C5FEA035921}" destId="{4D5FD151-EC43-45FB-8508-EA4204A40CD4}" srcOrd="0" destOrd="0" presId="urn:microsoft.com/office/officeart/2009/3/layout/HorizontalOrganizationChart"/>
    <dgm:cxn modelId="{9E70A8F7-37BD-44B3-8832-980F7C73C119}" type="presParOf" srcId="{24BFAB44-0D65-4C96-8B68-5C5FEA035921}" destId="{155B9A90-BA05-4804-87EB-A88C1B7B3474}" srcOrd="1" destOrd="0" presId="urn:microsoft.com/office/officeart/2009/3/layout/HorizontalOrganizationChart"/>
    <dgm:cxn modelId="{AB10DE42-9482-408D-96AB-939A5A3E232F}" type="presParOf" srcId="{7118A08F-5E98-4E0E-8AD2-BB5651894DBC}" destId="{4D3BA2F8-53F6-4805-A6B0-33C43192D8BC}" srcOrd="1" destOrd="0" presId="urn:microsoft.com/office/officeart/2009/3/layout/HorizontalOrganizationChart"/>
    <dgm:cxn modelId="{CAB6915C-81A1-45FD-824E-7E2DF432C326}" type="presParOf" srcId="{4D3BA2F8-53F6-4805-A6B0-33C43192D8BC}" destId="{DDD950DB-BF7D-4235-95A1-81A9B295FACD}" srcOrd="0" destOrd="0" presId="urn:microsoft.com/office/officeart/2009/3/layout/HorizontalOrganizationChart"/>
    <dgm:cxn modelId="{CFA6B907-B87D-47FB-9FF0-D5240A0113D6}" type="presParOf" srcId="{4D3BA2F8-53F6-4805-A6B0-33C43192D8BC}" destId="{C9710A56-CF83-4558-BCD0-B231790CF94D}" srcOrd="1" destOrd="0" presId="urn:microsoft.com/office/officeart/2009/3/layout/HorizontalOrganizationChart"/>
    <dgm:cxn modelId="{4565B81A-ED34-4C91-8ADC-E93234073143}" type="presParOf" srcId="{C9710A56-CF83-4558-BCD0-B231790CF94D}" destId="{B0935891-114C-4BE7-B09C-0724DA0879E0}" srcOrd="0" destOrd="0" presId="urn:microsoft.com/office/officeart/2009/3/layout/HorizontalOrganizationChart"/>
    <dgm:cxn modelId="{05781815-97CD-4F7F-AE0C-F22BAFE08C27}" type="presParOf" srcId="{B0935891-114C-4BE7-B09C-0724DA0879E0}" destId="{6129A942-453B-4D1F-832C-D905F5C74F8D}" srcOrd="0" destOrd="0" presId="urn:microsoft.com/office/officeart/2009/3/layout/HorizontalOrganizationChart"/>
    <dgm:cxn modelId="{91B0B7A3-4374-485C-8748-9402B4D46BF2}" type="presParOf" srcId="{B0935891-114C-4BE7-B09C-0724DA0879E0}" destId="{B62E66B4-AD29-410C-A0D1-1021A90EFF77}" srcOrd="1" destOrd="0" presId="urn:microsoft.com/office/officeart/2009/3/layout/HorizontalOrganizationChart"/>
    <dgm:cxn modelId="{E82F7844-BCEF-4F01-9FD0-6F87FF6A36DE}" type="presParOf" srcId="{C9710A56-CF83-4558-BCD0-B231790CF94D}" destId="{29FD1688-C31E-4E34-ACF5-5F6481252B10}" srcOrd="1" destOrd="0" presId="urn:microsoft.com/office/officeart/2009/3/layout/HorizontalOrganizationChart"/>
    <dgm:cxn modelId="{2FBBC315-B3E1-4C26-9963-1D7A46214F71}" type="presParOf" srcId="{C9710A56-CF83-4558-BCD0-B231790CF94D}" destId="{64C87744-3ED0-4371-9F36-402B7EC6E777}" srcOrd="2" destOrd="0" presId="urn:microsoft.com/office/officeart/2009/3/layout/HorizontalOrganizationChart"/>
    <dgm:cxn modelId="{B971163A-4258-4CC8-ABA0-9C763AA2553A}" type="presParOf" srcId="{4D3BA2F8-53F6-4805-A6B0-33C43192D8BC}" destId="{976AAD64-5871-4F34-88AC-1F4BCDC0A363}" srcOrd="2" destOrd="0" presId="urn:microsoft.com/office/officeart/2009/3/layout/HorizontalOrganizationChart"/>
    <dgm:cxn modelId="{D02CF369-0B7F-4772-B8D9-E6BBFFDBF125}" type="presParOf" srcId="{4D3BA2F8-53F6-4805-A6B0-33C43192D8BC}" destId="{07E38C85-3612-4D45-8A21-EDEB200E3BE8}" srcOrd="3" destOrd="0" presId="urn:microsoft.com/office/officeart/2009/3/layout/HorizontalOrganizationChart"/>
    <dgm:cxn modelId="{2241AF30-42A7-46CC-BCDF-B578E36C7B46}" type="presParOf" srcId="{07E38C85-3612-4D45-8A21-EDEB200E3BE8}" destId="{6AAEC65E-B83F-4B00-BBFD-869EEAA95651}" srcOrd="0" destOrd="0" presId="urn:microsoft.com/office/officeart/2009/3/layout/HorizontalOrganizationChart"/>
    <dgm:cxn modelId="{806C817A-C07A-4107-ACAF-08BBC01F6607}" type="presParOf" srcId="{6AAEC65E-B83F-4B00-BBFD-869EEAA95651}" destId="{69A3CAA7-AB81-4ED2-A286-075B3933B80F}" srcOrd="0" destOrd="0" presId="urn:microsoft.com/office/officeart/2009/3/layout/HorizontalOrganizationChart"/>
    <dgm:cxn modelId="{57D6300A-5A9B-4045-A535-537F2580D047}" type="presParOf" srcId="{6AAEC65E-B83F-4B00-BBFD-869EEAA95651}" destId="{24A28D9B-3884-4BEE-80AD-24918248686C}" srcOrd="1" destOrd="0" presId="urn:microsoft.com/office/officeart/2009/3/layout/HorizontalOrganizationChart"/>
    <dgm:cxn modelId="{3C080798-2769-4C75-B0B4-94FD385D034F}" type="presParOf" srcId="{07E38C85-3612-4D45-8A21-EDEB200E3BE8}" destId="{A4E4CA05-B4FE-40E5-9CF8-F5C458BC3C78}" srcOrd="1" destOrd="0" presId="urn:microsoft.com/office/officeart/2009/3/layout/HorizontalOrganizationChart"/>
    <dgm:cxn modelId="{D615612A-4F60-44F8-9FDB-4C8BE46C5A54}" type="presParOf" srcId="{07E38C85-3612-4D45-8A21-EDEB200E3BE8}" destId="{409EF5EF-1176-4D79-BF08-7B5908991893}" srcOrd="2" destOrd="0" presId="urn:microsoft.com/office/officeart/2009/3/layout/HorizontalOrganizationChart"/>
    <dgm:cxn modelId="{E2F432BF-23E9-41C5-A054-98DCDCE22584}" type="presParOf" srcId="{7118A08F-5E98-4E0E-8AD2-BB5651894DBC}" destId="{1BFA5823-8FF4-406F-854D-1541CACD6B1B}" srcOrd="2" destOrd="0" presId="urn:microsoft.com/office/officeart/2009/3/layout/HorizontalOrganizationChart"/>
    <dgm:cxn modelId="{2A346876-D56B-4430-B6DA-69E0BE16F44A}" type="presParOf" srcId="{D8B640B2-9B39-4B89-91A4-D01EFCC46163}" destId="{431462A0-54B2-43AE-BA6F-102B330F04E3}" srcOrd="2" destOrd="0" presId="urn:microsoft.com/office/officeart/2009/3/layout/HorizontalOrganizationChart"/>
    <dgm:cxn modelId="{D9BF53A7-CE69-4909-AB62-E88AB00EF531}" type="presParOf" srcId="{D8B640B2-9B39-4B89-91A4-D01EFCC46163}" destId="{28FAE6E6-C3F2-4DBE-BA19-293E6035FD18}" srcOrd="3" destOrd="0" presId="urn:microsoft.com/office/officeart/2009/3/layout/HorizontalOrganizationChart"/>
    <dgm:cxn modelId="{2EA4E0F8-6151-4DF2-9619-462137ABD5CA}" type="presParOf" srcId="{28FAE6E6-C3F2-4DBE-BA19-293E6035FD18}" destId="{B35D3A52-A190-4069-BC8B-3C17D3294EC5}" srcOrd="0" destOrd="0" presId="urn:microsoft.com/office/officeart/2009/3/layout/HorizontalOrganizationChart"/>
    <dgm:cxn modelId="{C05F3FCF-BFA8-4A74-9428-B93079710A87}" type="presParOf" srcId="{B35D3A52-A190-4069-BC8B-3C17D3294EC5}" destId="{75FF76DF-7C0B-4CF2-A08A-FCA7BB1CE9A4}" srcOrd="0" destOrd="0" presId="urn:microsoft.com/office/officeart/2009/3/layout/HorizontalOrganizationChart"/>
    <dgm:cxn modelId="{DBEB29B6-0A65-45B0-ACD6-E19BB3A8249A}" type="presParOf" srcId="{B35D3A52-A190-4069-BC8B-3C17D3294EC5}" destId="{9E4AB707-5225-4EB4-B9A9-E3BF7CAD3098}" srcOrd="1" destOrd="0" presId="urn:microsoft.com/office/officeart/2009/3/layout/HorizontalOrganizationChart"/>
    <dgm:cxn modelId="{A1B1A285-60BC-4FAF-9560-0F08BCCAAE7D}" type="presParOf" srcId="{28FAE6E6-C3F2-4DBE-BA19-293E6035FD18}" destId="{8AC690E7-8E61-4302-9860-FF0614F03FC0}" srcOrd="1" destOrd="0" presId="urn:microsoft.com/office/officeart/2009/3/layout/HorizontalOrganizationChart"/>
    <dgm:cxn modelId="{150DF461-E536-408E-B85D-07A0E9EAC737}" type="presParOf" srcId="{28FAE6E6-C3F2-4DBE-BA19-293E6035FD18}" destId="{6E26FC48-A844-4B0D-86D3-7F2B3AB4DC8B}" srcOrd="2" destOrd="0" presId="urn:microsoft.com/office/officeart/2009/3/layout/HorizontalOrganizationChart"/>
    <dgm:cxn modelId="{FD0017AE-3CB2-45FC-9379-F56ED06E91E7}" type="presParOf" srcId="{9A8B6234-D4E9-41DC-AF16-21E7744C8C75}" destId="{E55254E9-00BF-4431-9939-20555BDA78C4}" srcOrd="2" destOrd="0" presId="urn:microsoft.com/office/officeart/2009/3/layout/HorizontalOrganizationChart"/>
    <dgm:cxn modelId="{EB3E8DAE-EF63-45A8-90B1-E26A563D62DE}" type="presParOf" srcId="{82063B76-5D57-41F5-B0F4-AEC2ED93CEEE}" destId="{12D0A1F7-E87B-471C-BEC1-B127BF3468A0}" srcOrd="2" destOrd="0" presId="urn:microsoft.com/office/officeart/2009/3/layout/HorizontalOrganizationChart"/>
    <dgm:cxn modelId="{5197F15B-10CB-4E0B-A5B7-A75693DBFA05}" type="presParOf" srcId="{82063B76-5D57-41F5-B0F4-AEC2ED93CEEE}" destId="{245573C7-3FAB-4CB7-9179-8E5D0823D6E6}" srcOrd="3" destOrd="0" presId="urn:microsoft.com/office/officeart/2009/3/layout/HorizontalOrganizationChart"/>
    <dgm:cxn modelId="{265305A0-A7FA-44B9-A218-8DCC025F08C6}" type="presParOf" srcId="{245573C7-3FAB-4CB7-9179-8E5D0823D6E6}" destId="{422AA9FC-11CF-4363-9A93-9AE41F80EB8B}" srcOrd="0" destOrd="0" presId="urn:microsoft.com/office/officeart/2009/3/layout/HorizontalOrganizationChart"/>
    <dgm:cxn modelId="{B8A48A47-29FD-4739-B214-E852FA015161}" type="presParOf" srcId="{422AA9FC-11CF-4363-9A93-9AE41F80EB8B}" destId="{48AFF1FD-2EAE-41C5-BC8F-00D8F68DBC74}" srcOrd="0" destOrd="0" presId="urn:microsoft.com/office/officeart/2009/3/layout/HorizontalOrganizationChart"/>
    <dgm:cxn modelId="{A84DDD2E-67D0-4B83-A215-23ACDAE848F2}" type="presParOf" srcId="{422AA9FC-11CF-4363-9A93-9AE41F80EB8B}" destId="{E53311E0-E430-417F-8A0D-A5EF25E36A1A}" srcOrd="1" destOrd="0" presId="urn:microsoft.com/office/officeart/2009/3/layout/HorizontalOrganizationChart"/>
    <dgm:cxn modelId="{EBD80A06-B326-4518-8AB3-4FCCB6D317DF}" type="presParOf" srcId="{245573C7-3FAB-4CB7-9179-8E5D0823D6E6}" destId="{0B6366AE-38FE-4211-8B8F-5953FFF8F409}" srcOrd="1" destOrd="0" presId="urn:microsoft.com/office/officeart/2009/3/layout/HorizontalOrganizationChart"/>
    <dgm:cxn modelId="{7576BEB9-F309-49A2-A67E-DEBDB1032424}" type="presParOf" srcId="{0B6366AE-38FE-4211-8B8F-5953FFF8F409}" destId="{31F5443E-FDEC-46ED-92A2-BBF4844F029F}" srcOrd="0" destOrd="0" presId="urn:microsoft.com/office/officeart/2009/3/layout/HorizontalOrganizationChart"/>
    <dgm:cxn modelId="{608CE7D2-49BC-458F-9AC3-B05CCF870D17}" type="presParOf" srcId="{0B6366AE-38FE-4211-8B8F-5953FFF8F409}" destId="{2A682C92-76F0-4BD2-B28C-89EA71718373}" srcOrd="1" destOrd="0" presId="urn:microsoft.com/office/officeart/2009/3/layout/HorizontalOrganizationChart"/>
    <dgm:cxn modelId="{DDF7282A-8A53-4DD4-83AD-DE4D5CD49071}" type="presParOf" srcId="{2A682C92-76F0-4BD2-B28C-89EA71718373}" destId="{71FC71C7-1F77-4570-9394-C22E17B813CC}" srcOrd="0" destOrd="0" presId="urn:microsoft.com/office/officeart/2009/3/layout/HorizontalOrganizationChart"/>
    <dgm:cxn modelId="{A1D88DE4-B23F-40E1-A2AE-176A30C5F9F6}" type="presParOf" srcId="{71FC71C7-1F77-4570-9394-C22E17B813CC}" destId="{A590B0CD-2CBB-4259-87A3-3BCE12034934}" srcOrd="0" destOrd="0" presId="urn:microsoft.com/office/officeart/2009/3/layout/HorizontalOrganizationChart"/>
    <dgm:cxn modelId="{725BA3D3-31A1-40A3-A1BF-F18EB9F9B887}" type="presParOf" srcId="{71FC71C7-1F77-4570-9394-C22E17B813CC}" destId="{1C82B13F-F180-4D6C-8B38-144D77175E51}" srcOrd="1" destOrd="0" presId="urn:microsoft.com/office/officeart/2009/3/layout/HorizontalOrganizationChart"/>
    <dgm:cxn modelId="{6897466B-A553-4441-A340-99875A1342B6}" type="presParOf" srcId="{2A682C92-76F0-4BD2-B28C-89EA71718373}" destId="{CF9E207C-6319-47D2-8CC3-04DEEA7C18E7}" srcOrd="1" destOrd="0" presId="urn:microsoft.com/office/officeart/2009/3/layout/HorizontalOrganizationChart"/>
    <dgm:cxn modelId="{27BDA92C-36EB-4110-977D-82C716CF8810}" type="presParOf" srcId="{2A682C92-76F0-4BD2-B28C-89EA71718373}" destId="{DDF4CA4A-55E3-4069-ABF1-C6D3061CABDF}" srcOrd="2" destOrd="0" presId="urn:microsoft.com/office/officeart/2009/3/layout/HorizontalOrganizationChart"/>
    <dgm:cxn modelId="{972F9811-77F8-4D56-98D5-9F57D147414E}" type="presParOf" srcId="{0B6366AE-38FE-4211-8B8F-5953FFF8F409}" destId="{F0BE22F5-F673-431B-8459-3A58DBD1B0A8}" srcOrd="2" destOrd="0" presId="urn:microsoft.com/office/officeart/2009/3/layout/HorizontalOrganizationChart"/>
    <dgm:cxn modelId="{F69D73E5-A3E7-4AC7-A667-913B6C180F27}" type="presParOf" srcId="{0B6366AE-38FE-4211-8B8F-5953FFF8F409}" destId="{071F5E73-837B-48A2-9522-52B06637F4DF}" srcOrd="3" destOrd="0" presId="urn:microsoft.com/office/officeart/2009/3/layout/HorizontalOrganizationChart"/>
    <dgm:cxn modelId="{76901886-E823-4621-93DE-83806ED71B23}" type="presParOf" srcId="{071F5E73-837B-48A2-9522-52B06637F4DF}" destId="{4F5F9E05-1359-4588-B1EA-30B63F87569E}" srcOrd="0" destOrd="0" presId="urn:microsoft.com/office/officeart/2009/3/layout/HorizontalOrganizationChart"/>
    <dgm:cxn modelId="{3C653DDD-4081-4F7F-B78D-26FF82DE727C}" type="presParOf" srcId="{4F5F9E05-1359-4588-B1EA-30B63F87569E}" destId="{0892DF37-0705-4F68-906C-F94622CCA171}" srcOrd="0" destOrd="0" presId="urn:microsoft.com/office/officeart/2009/3/layout/HorizontalOrganizationChart"/>
    <dgm:cxn modelId="{C83E6348-76FD-437B-8EE4-5882917BEDDD}" type="presParOf" srcId="{4F5F9E05-1359-4588-B1EA-30B63F87569E}" destId="{616C18ED-0BB0-4602-B42B-6CF9496CFA6F}" srcOrd="1" destOrd="0" presId="urn:microsoft.com/office/officeart/2009/3/layout/HorizontalOrganizationChart"/>
    <dgm:cxn modelId="{D22748A2-2B3A-4FDC-A252-37A024F54B69}" type="presParOf" srcId="{071F5E73-837B-48A2-9522-52B06637F4DF}" destId="{A95973FA-3BFE-4451-953D-EB41837716AB}" srcOrd="1" destOrd="0" presId="urn:microsoft.com/office/officeart/2009/3/layout/HorizontalOrganizationChart"/>
    <dgm:cxn modelId="{297F3434-2AB2-4BC6-B9AE-192087291E93}" type="presParOf" srcId="{071F5E73-837B-48A2-9522-52B06637F4DF}" destId="{FFDACD26-40C0-4C21-9882-AD81F6DC2096}" srcOrd="2" destOrd="0" presId="urn:microsoft.com/office/officeart/2009/3/layout/HorizontalOrganizationChart"/>
    <dgm:cxn modelId="{66DE3D83-2B86-43F6-A2B0-9EE0EFD13173}" type="presParOf" srcId="{245573C7-3FAB-4CB7-9179-8E5D0823D6E6}" destId="{23FFFEC9-8E56-47DF-A7B4-DD88A10B0B0D}" srcOrd="2" destOrd="0" presId="urn:microsoft.com/office/officeart/2009/3/layout/HorizontalOrganizationChart"/>
    <dgm:cxn modelId="{226E4094-2CCA-40F3-9145-17B3B56FE674}" type="presParOf" srcId="{1C79C1AE-3E93-4BDB-910F-3A5709AFDC4A}" destId="{8BA7C342-167C-4B3C-A716-B7AD36772BE9}"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6835B4-1A6E-424F-AAA9-6678832F9B31}"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en-US"/>
        </a:p>
      </dgm:t>
    </dgm:pt>
    <dgm:pt modelId="{CB727C27-BD30-4682-8709-D6740A72EE7C}">
      <dgm:prSet phldrT="[Text]" custT="1"/>
      <dgm:spPr>
        <a:solidFill>
          <a:srgbClr val="FFFFFF"/>
        </a:solidFill>
      </dgm:spPr>
      <dgm:t>
        <a:bodyPr/>
        <a:lstStyle/>
        <a:p>
          <a:r>
            <a:rPr lang="en-US" sz="2400" b="0" dirty="0">
              <a:solidFill>
                <a:schemeClr val="tx1"/>
              </a:solidFill>
              <a:latin typeface="Roboto Bold" panose="020B0604020202020204" charset="0"/>
              <a:ea typeface="Roboto Bold" panose="020B0604020202020204" charset="0"/>
            </a:rPr>
            <a:t>15CA/CB should be filed electronically</a:t>
          </a:r>
        </a:p>
      </dgm:t>
    </dgm:pt>
    <dgm:pt modelId="{B98D6A3C-57A0-4912-9E01-B697D8C6086F}" type="parTrans" cxnId="{58B65A57-EDF6-4B61-9F1E-116D0B4145AF}">
      <dgm:prSet/>
      <dgm:spPr/>
      <dgm:t>
        <a:bodyPr/>
        <a:lstStyle/>
        <a:p>
          <a:endParaRPr lang="en-US" sz="1800"/>
        </a:p>
      </dgm:t>
    </dgm:pt>
    <dgm:pt modelId="{3CE457A0-2232-4E73-97CE-A6354ED1227C}" type="sibTrans" cxnId="{58B65A57-EDF6-4B61-9F1E-116D0B4145AF}">
      <dgm:prSet/>
      <dgm:spPr/>
      <dgm:t>
        <a:bodyPr/>
        <a:lstStyle/>
        <a:p>
          <a:endParaRPr lang="en-US" sz="1800"/>
        </a:p>
      </dgm:t>
    </dgm:pt>
    <dgm:pt modelId="{0630BC52-58B8-40CE-8B5A-BF451EF3A17E}">
      <dgm:prSet phldrT="[Text]" custT="1"/>
      <dgm:spPr>
        <a:solidFill>
          <a:srgbClr val="FFFFFF"/>
        </a:solidFill>
      </dgm:spPr>
      <dgm:t>
        <a:bodyPr/>
        <a:lstStyle/>
        <a:p>
          <a:r>
            <a:rPr lang="en-US" sz="2400" b="0" dirty="0">
              <a:solidFill>
                <a:schemeClr val="tx1"/>
              </a:solidFill>
              <a:latin typeface="Roboto Bold" panose="020B0604020202020204" charset="0"/>
              <a:ea typeface="Roboto Bold" panose="020B0604020202020204" charset="0"/>
            </a:rPr>
            <a:t>Online (Direct)</a:t>
          </a:r>
        </a:p>
      </dgm:t>
    </dgm:pt>
    <dgm:pt modelId="{8E386951-60D2-46E9-A8DA-D9FDB4246FA9}" type="parTrans" cxnId="{EDAAC740-CCA6-4F72-A34F-87F408A9ECAF}">
      <dgm:prSet/>
      <dgm:spPr/>
      <dgm:t>
        <a:bodyPr/>
        <a:lstStyle/>
        <a:p>
          <a:endParaRPr lang="en-US" sz="2400" b="0">
            <a:latin typeface="Roboto Bold" panose="020B0604020202020204" charset="0"/>
            <a:ea typeface="Roboto Bold" panose="020B0604020202020204" charset="0"/>
          </a:endParaRPr>
        </a:p>
      </dgm:t>
    </dgm:pt>
    <dgm:pt modelId="{0B229123-E1E6-49FD-91A5-64E33407E9E6}" type="sibTrans" cxnId="{EDAAC740-CCA6-4F72-A34F-87F408A9ECAF}">
      <dgm:prSet/>
      <dgm:spPr/>
      <dgm:t>
        <a:bodyPr/>
        <a:lstStyle/>
        <a:p>
          <a:endParaRPr lang="en-US" sz="1800"/>
        </a:p>
      </dgm:t>
    </dgm:pt>
    <dgm:pt modelId="{4F4F78DD-A16F-481C-97AF-2EDED7E4B57C}">
      <dgm:prSet phldrT="[Text]" custT="1"/>
      <dgm:spPr>
        <a:solidFill>
          <a:srgbClr val="FFFFFF"/>
        </a:solidFill>
      </dgm:spPr>
      <dgm:t>
        <a:bodyPr/>
        <a:lstStyle/>
        <a:p>
          <a:r>
            <a:rPr lang="en-US" sz="2400" b="0" dirty="0">
              <a:solidFill>
                <a:schemeClr val="tx1"/>
              </a:solidFill>
              <a:latin typeface="Roboto Bold" panose="020B0604020202020204" charset="0"/>
              <a:ea typeface="Roboto Bold" panose="020B0604020202020204" charset="0"/>
            </a:rPr>
            <a:t>Offline Utility</a:t>
          </a:r>
        </a:p>
      </dgm:t>
    </dgm:pt>
    <dgm:pt modelId="{C89676B6-7510-4578-9CE3-C24FC3D58BBB}" type="parTrans" cxnId="{A12B4C4D-DAD3-434E-B018-851EC7413C60}">
      <dgm:prSet/>
      <dgm:spPr/>
      <dgm:t>
        <a:bodyPr/>
        <a:lstStyle/>
        <a:p>
          <a:endParaRPr lang="en-US" sz="2400" b="0">
            <a:latin typeface="Roboto Bold" panose="020B0604020202020204" charset="0"/>
            <a:ea typeface="Roboto Bold" panose="020B0604020202020204" charset="0"/>
          </a:endParaRPr>
        </a:p>
      </dgm:t>
    </dgm:pt>
    <dgm:pt modelId="{961C7470-1AD8-4917-92F2-7DAD29789E4D}" type="sibTrans" cxnId="{A12B4C4D-DAD3-434E-B018-851EC7413C60}">
      <dgm:prSet/>
      <dgm:spPr/>
      <dgm:t>
        <a:bodyPr/>
        <a:lstStyle/>
        <a:p>
          <a:endParaRPr lang="en-US" sz="1800"/>
        </a:p>
      </dgm:t>
    </dgm:pt>
    <dgm:pt modelId="{9C898249-8614-41A9-8CEB-CC419692E86B}">
      <dgm:prSet phldrT="[Text]" custT="1"/>
      <dgm:spPr>
        <a:solidFill>
          <a:srgbClr val="FFFFFF"/>
        </a:solidFill>
      </dgm:spPr>
      <dgm:t>
        <a:bodyPr/>
        <a:lstStyle/>
        <a:p>
          <a:r>
            <a:rPr lang="en-US" sz="2400" b="0" dirty="0">
              <a:solidFill>
                <a:schemeClr val="tx1"/>
              </a:solidFill>
              <a:latin typeface="Roboto Bold" panose="020B0604020202020204" charset="0"/>
              <a:ea typeface="Roboto Bold" panose="020B0604020202020204" charset="0"/>
            </a:rPr>
            <a:t>Single form – Income Tax Utility</a:t>
          </a:r>
        </a:p>
      </dgm:t>
    </dgm:pt>
    <dgm:pt modelId="{E625A6F4-C7D4-4895-84DF-06405E72EDC1}" type="sibTrans" cxnId="{6A0AC2C8-484F-4750-8D77-5665D2AF0BF6}">
      <dgm:prSet/>
      <dgm:spPr/>
      <dgm:t>
        <a:bodyPr/>
        <a:lstStyle/>
        <a:p>
          <a:endParaRPr lang="en-US" sz="1800"/>
        </a:p>
      </dgm:t>
    </dgm:pt>
    <dgm:pt modelId="{ED2B9776-3C33-42C2-9D07-9CF43B9E981D}" type="parTrans" cxnId="{6A0AC2C8-484F-4750-8D77-5665D2AF0BF6}">
      <dgm:prSet/>
      <dgm:spPr/>
      <dgm:t>
        <a:bodyPr/>
        <a:lstStyle/>
        <a:p>
          <a:endParaRPr lang="en-US" sz="2400" b="0">
            <a:latin typeface="Roboto Bold" panose="020B0604020202020204" charset="0"/>
            <a:ea typeface="Roboto Bold" panose="020B0604020202020204" charset="0"/>
          </a:endParaRPr>
        </a:p>
      </dgm:t>
    </dgm:pt>
    <dgm:pt modelId="{FFC2C94E-C3B1-4CFE-BD4D-FD080A4EE060}">
      <dgm:prSet phldrT="[Text]" custT="1"/>
      <dgm:spPr>
        <a:solidFill>
          <a:srgbClr val="FFFFFF"/>
        </a:solidFill>
      </dgm:spPr>
      <dgm:t>
        <a:bodyPr/>
        <a:lstStyle/>
        <a:p>
          <a:r>
            <a:rPr lang="en-US" sz="2400" b="0" dirty="0">
              <a:solidFill>
                <a:schemeClr val="tx1"/>
              </a:solidFill>
              <a:latin typeface="Roboto Bold" panose="020B0604020202020204" charset="0"/>
              <a:ea typeface="Roboto Bold" panose="020B0604020202020204" charset="0"/>
            </a:rPr>
            <a:t>Bulk – Third Party Utility</a:t>
          </a:r>
        </a:p>
      </dgm:t>
    </dgm:pt>
    <dgm:pt modelId="{59E09C8A-2A77-4F34-87CA-EDFE24DC84A1}" type="parTrans" cxnId="{03391824-E94B-4EAF-9047-6B5A38B143A0}">
      <dgm:prSet/>
      <dgm:spPr/>
      <dgm:t>
        <a:bodyPr/>
        <a:lstStyle/>
        <a:p>
          <a:endParaRPr lang="en-US" sz="2400" b="0">
            <a:latin typeface="Roboto Bold" panose="020B0604020202020204" charset="0"/>
            <a:ea typeface="Roboto Bold" panose="020B0604020202020204" charset="0"/>
          </a:endParaRPr>
        </a:p>
      </dgm:t>
    </dgm:pt>
    <dgm:pt modelId="{675E1BFB-4018-49D0-83B7-945A7A885863}" type="sibTrans" cxnId="{03391824-E94B-4EAF-9047-6B5A38B143A0}">
      <dgm:prSet/>
      <dgm:spPr/>
      <dgm:t>
        <a:bodyPr/>
        <a:lstStyle/>
        <a:p>
          <a:endParaRPr lang="en-US" sz="1800"/>
        </a:p>
      </dgm:t>
    </dgm:pt>
    <dgm:pt modelId="{C8BDCA12-ABB3-421C-A595-7570588CDF09}" type="pres">
      <dgm:prSet presAssocID="{D76835B4-1A6E-424F-AAA9-6678832F9B31}" presName="hierChild1" presStyleCnt="0">
        <dgm:presLayoutVars>
          <dgm:orgChart val="1"/>
          <dgm:chPref val="1"/>
          <dgm:dir/>
          <dgm:animOne val="branch"/>
          <dgm:animLvl val="lvl"/>
          <dgm:resizeHandles/>
        </dgm:presLayoutVars>
      </dgm:prSet>
      <dgm:spPr/>
    </dgm:pt>
    <dgm:pt modelId="{1C79C1AE-3E93-4BDB-910F-3A5709AFDC4A}" type="pres">
      <dgm:prSet presAssocID="{CB727C27-BD30-4682-8709-D6740A72EE7C}" presName="hierRoot1" presStyleCnt="0">
        <dgm:presLayoutVars>
          <dgm:hierBranch val="init"/>
        </dgm:presLayoutVars>
      </dgm:prSet>
      <dgm:spPr/>
    </dgm:pt>
    <dgm:pt modelId="{295649F4-5F04-4A29-947D-537D3FA4A61F}" type="pres">
      <dgm:prSet presAssocID="{CB727C27-BD30-4682-8709-D6740A72EE7C}" presName="rootComposite1" presStyleCnt="0"/>
      <dgm:spPr/>
    </dgm:pt>
    <dgm:pt modelId="{DAE52B5A-1982-46BE-81E5-1EFC8991EA85}" type="pres">
      <dgm:prSet presAssocID="{CB727C27-BD30-4682-8709-D6740A72EE7C}" presName="rootText1" presStyleLbl="node0" presStyleIdx="0" presStyleCnt="1">
        <dgm:presLayoutVars>
          <dgm:chPref val="3"/>
        </dgm:presLayoutVars>
      </dgm:prSet>
      <dgm:spPr/>
    </dgm:pt>
    <dgm:pt modelId="{0C9F744D-899C-490D-A62E-F9A11797EABD}" type="pres">
      <dgm:prSet presAssocID="{CB727C27-BD30-4682-8709-D6740A72EE7C}" presName="rootConnector1" presStyleLbl="node1" presStyleIdx="0" presStyleCnt="0"/>
      <dgm:spPr/>
    </dgm:pt>
    <dgm:pt modelId="{82063B76-5D57-41F5-B0F4-AEC2ED93CEEE}" type="pres">
      <dgm:prSet presAssocID="{CB727C27-BD30-4682-8709-D6740A72EE7C}" presName="hierChild2" presStyleCnt="0"/>
      <dgm:spPr/>
    </dgm:pt>
    <dgm:pt modelId="{3D6601AF-3FE5-42C0-AB3B-6CE857667294}" type="pres">
      <dgm:prSet presAssocID="{8E386951-60D2-46E9-A8DA-D9FDB4246FA9}" presName="Name64" presStyleLbl="parChTrans1D2" presStyleIdx="0" presStyleCnt="2"/>
      <dgm:spPr/>
    </dgm:pt>
    <dgm:pt modelId="{9A8B6234-D4E9-41DC-AF16-21E7744C8C75}" type="pres">
      <dgm:prSet presAssocID="{0630BC52-58B8-40CE-8B5A-BF451EF3A17E}" presName="hierRoot2" presStyleCnt="0">
        <dgm:presLayoutVars>
          <dgm:hierBranch val="init"/>
        </dgm:presLayoutVars>
      </dgm:prSet>
      <dgm:spPr/>
    </dgm:pt>
    <dgm:pt modelId="{A47289F5-31EA-485B-BB7D-6FE455CDFF60}" type="pres">
      <dgm:prSet presAssocID="{0630BC52-58B8-40CE-8B5A-BF451EF3A17E}" presName="rootComposite" presStyleCnt="0"/>
      <dgm:spPr/>
    </dgm:pt>
    <dgm:pt modelId="{A4EDDD10-72E4-47E7-A2D6-78110B796CC1}" type="pres">
      <dgm:prSet presAssocID="{0630BC52-58B8-40CE-8B5A-BF451EF3A17E}" presName="rootText" presStyleLbl="node2" presStyleIdx="0" presStyleCnt="2">
        <dgm:presLayoutVars>
          <dgm:chPref val="3"/>
        </dgm:presLayoutVars>
      </dgm:prSet>
      <dgm:spPr/>
    </dgm:pt>
    <dgm:pt modelId="{62BB59ED-0BD7-46D2-84A7-E39FC09F16DB}" type="pres">
      <dgm:prSet presAssocID="{0630BC52-58B8-40CE-8B5A-BF451EF3A17E}" presName="rootConnector" presStyleLbl="node2" presStyleIdx="0" presStyleCnt="2"/>
      <dgm:spPr/>
    </dgm:pt>
    <dgm:pt modelId="{D8B640B2-9B39-4B89-91A4-D01EFCC46163}" type="pres">
      <dgm:prSet presAssocID="{0630BC52-58B8-40CE-8B5A-BF451EF3A17E}" presName="hierChild4" presStyleCnt="0"/>
      <dgm:spPr/>
    </dgm:pt>
    <dgm:pt modelId="{E55254E9-00BF-4431-9939-20555BDA78C4}" type="pres">
      <dgm:prSet presAssocID="{0630BC52-58B8-40CE-8B5A-BF451EF3A17E}" presName="hierChild5" presStyleCnt="0"/>
      <dgm:spPr/>
    </dgm:pt>
    <dgm:pt modelId="{12D0A1F7-E87B-471C-BEC1-B127BF3468A0}" type="pres">
      <dgm:prSet presAssocID="{C89676B6-7510-4578-9CE3-C24FC3D58BBB}" presName="Name64" presStyleLbl="parChTrans1D2" presStyleIdx="1" presStyleCnt="2"/>
      <dgm:spPr/>
    </dgm:pt>
    <dgm:pt modelId="{245573C7-3FAB-4CB7-9179-8E5D0823D6E6}" type="pres">
      <dgm:prSet presAssocID="{4F4F78DD-A16F-481C-97AF-2EDED7E4B57C}" presName="hierRoot2" presStyleCnt="0">
        <dgm:presLayoutVars>
          <dgm:hierBranch val="init"/>
        </dgm:presLayoutVars>
      </dgm:prSet>
      <dgm:spPr/>
    </dgm:pt>
    <dgm:pt modelId="{422AA9FC-11CF-4363-9A93-9AE41F80EB8B}" type="pres">
      <dgm:prSet presAssocID="{4F4F78DD-A16F-481C-97AF-2EDED7E4B57C}" presName="rootComposite" presStyleCnt="0"/>
      <dgm:spPr/>
    </dgm:pt>
    <dgm:pt modelId="{48AFF1FD-2EAE-41C5-BC8F-00D8F68DBC74}" type="pres">
      <dgm:prSet presAssocID="{4F4F78DD-A16F-481C-97AF-2EDED7E4B57C}" presName="rootText" presStyleLbl="node2" presStyleIdx="1" presStyleCnt="2">
        <dgm:presLayoutVars>
          <dgm:chPref val="3"/>
        </dgm:presLayoutVars>
      </dgm:prSet>
      <dgm:spPr/>
    </dgm:pt>
    <dgm:pt modelId="{E53311E0-E430-417F-8A0D-A5EF25E36A1A}" type="pres">
      <dgm:prSet presAssocID="{4F4F78DD-A16F-481C-97AF-2EDED7E4B57C}" presName="rootConnector" presStyleLbl="node2" presStyleIdx="1" presStyleCnt="2"/>
      <dgm:spPr/>
    </dgm:pt>
    <dgm:pt modelId="{0B6366AE-38FE-4211-8B8F-5953FFF8F409}" type="pres">
      <dgm:prSet presAssocID="{4F4F78DD-A16F-481C-97AF-2EDED7E4B57C}" presName="hierChild4" presStyleCnt="0"/>
      <dgm:spPr/>
    </dgm:pt>
    <dgm:pt modelId="{31F5443E-FDEC-46ED-92A2-BBF4844F029F}" type="pres">
      <dgm:prSet presAssocID="{ED2B9776-3C33-42C2-9D07-9CF43B9E981D}" presName="Name64" presStyleLbl="parChTrans1D3" presStyleIdx="0" presStyleCnt="2"/>
      <dgm:spPr/>
    </dgm:pt>
    <dgm:pt modelId="{2A682C92-76F0-4BD2-B28C-89EA71718373}" type="pres">
      <dgm:prSet presAssocID="{9C898249-8614-41A9-8CEB-CC419692E86B}" presName="hierRoot2" presStyleCnt="0">
        <dgm:presLayoutVars>
          <dgm:hierBranch val="init"/>
        </dgm:presLayoutVars>
      </dgm:prSet>
      <dgm:spPr/>
    </dgm:pt>
    <dgm:pt modelId="{71FC71C7-1F77-4570-9394-C22E17B813CC}" type="pres">
      <dgm:prSet presAssocID="{9C898249-8614-41A9-8CEB-CC419692E86B}" presName="rootComposite" presStyleCnt="0"/>
      <dgm:spPr/>
    </dgm:pt>
    <dgm:pt modelId="{A590B0CD-2CBB-4259-87A3-3BCE12034934}" type="pres">
      <dgm:prSet presAssocID="{9C898249-8614-41A9-8CEB-CC419692E86B}" presName="rootText" presStyleLbl="node3" presStyleIdx="0" presStyleCnt="2">
        <dgm:presLayoutVars>
          <dgm:chPref val="3"/>
        </dgm:presLayoutVars>
      </dgm:prSet>
      <dgm:spPr/>
    </dgm:pt>
    <dgm:pt modelId="{1C82B13F-F180-4D6C-8B38-144D77175E51}" type="pres">
      <dgm:prSet presAssocID="{9C898249-8614-41A9-8CEB-CC419692E86B}" presName="rootConnector" presStyleLbl="node3" presStyleIdx="0" presStyleCnt="2"/>
      <dgm:spPr/>
    </dgm:pt>
    <dgm:pt modelId="{CF9E207C-6319-47D2-8CC3-04DEEA7C18E7}" type="pres">
      <dgm:prSet presAssocID="{9C898249-8614-41A9-8CEB-CC419692E86B}" presName="hierChild4" presStyleCnt="0"/>
      <dgm:spPr/>
    </dgm:pt>
    <dgm:pt modelId="{DDF4CA4A-55E3-4069-ABF1-C6D3061CABDF}" type="pres">
      <dgm:prSet presAssocID="{9C898249-8614-41A9-8CEB-CC419692E86B}" presName="hierChild5" presStyleCnt="0"/>
      <dgm:spPr/>
    </dgm:pt>
    <dgm:pt modelId="{F0BE22F5-F673-431B-8459-3A58DBD1B0A8}" type="pres">
      <dgm:prSet presAssocID="{59E09C8A-2A77-4F34-87CA-EDFE24DC84A1}" presName="Name64" presStyleLbl="parChTrans1D3" presStyleIdx="1" presStyleCnt="2"/>
      <dgm:spPr/>
    </dgm:pt>
    <dgm:pt modelId="{071F5E73-837B-48A2-9522-52B06637F4DF}" type="pres">
      <dgm:prSet presAssocID="{FFC2C94E-C3B1-4CFE-BD4D-FD080A4EE060}" presName="hierRoot2" presStyleCnt="0">
        <dgm:presLayoutVars>
          <dgm:hierBranch val="init"/>
        </dgm:presLayoutVars>
      </dgm:prSet>
      <dgm:spPr/>
    </dgm:pt>
    <dgm:pt modelId="{4F5F9E05-1359-4588-B1EA-30B63F87569E}" type="pres">
      <dgm:prSet presAssocID="{FFC2C94E-C3B1-4CFE-BD4D-FD080A4EE060}" presName="rootComposite" presStyleCnt="0"/>
      <dgm:spPr/>
    </dgm:pt>
    <dgm:pt modelId="{0892DF37-0705-4F68-906C-F94622CCA171}" type="pres">
      <dgm:prSet presAssocID="{FFC2C94E-C3B1-4CFE-BD4D-FD080A4EE060}" presName="rootText" presStyleLbl="node3" presStyleIdx="1" presStyleCnt="2">
        <dgm:presLayoutVars>
          <dgm:chPref val="3"/>
        </dgm:presLayoutVars>
      </dgm:prSet>
      <dgm:spPr/>
    </dgm:pt>
    <dgm:pt modelId="{616C18ED-0BB0-4602-B42B-6CF9496CFA6F}" type="pres">
      <dgm:prSet presAssocID="{FFC2C94E-C3B1-4CFE-BD4D-FD080A4EE060}" presName="rootConnector" presStyleLbl="node3" presStyleIdx="1" presStyleCnt="2"/>
      <dgm:spPr/>
    </dgm:pt>
    <dgm:pt modelId="{A95973FA-3BFE-4451-953D-EB41837716AB}" type="pres">
      <dgm:prSet presAssocID="{FFC2C94E-C3B1-4CFE-BD4D-FD080A4EE060}" presName="hierChild4" presStyleCnt="0"/>
      <dgm:spPr/>
    </dgm:pt>
    <dgm:pt modelId="{FFDACD26-40C0-4C21-9882-AD81F6DC2096}" type="pres">
      <dgm:prSet presAssocID="{FFC2C94E-C3B1-4CFE-BD4D-FD080A4EE060}" presName="hierChild5" presStyleCnt="0"/>
      <dgm:spPr/>
    </dgm:pt>
    <dgm:pt modelId="{23FFFEC9-8E56-47DF-A7B4-DD88A10B0B0D}" type="pres">
      <dgm:prSet presAssocID="{4F4F78DD-A16F-481C-97AF-2EDED7E4B57C}" presName="hierChild5" presStyleCnt="0"/>
      <dgm:spPr/>
    </dgm:pt>
    <dgm:pt modelId="{8BA7C342-167C-4B3C-A716-B7AD36772BE9}" type="pres">
      <dgm:prSet presAssocID="{CB727C27-BD30-4682-8709-D6740A72EE7C}" presName="hierChild3" presStyleCnt="0"/>
      <dgm:spPr/>
    </dgm:pt>
  </dgm:ptLst>
  <dgm:cxnLst>
    <dgm:cxn modelId="{D38CC402-2E64-40D6-8D8D-26E703499B65}" type="presOf" srcId="{9C898249-8614-41A9-8CEB-CC419692E86B}" destId="{1C82B13F-F180-4D6C-8B38-144D77175E51}" srcOrd="1" destOrd="0" presId="urn:microsoft.com/office/officeart/2009/3/layout/HorizontalOrganizationChart"/>
    <dgm:cxn modelId="{ACF8220A-929D-4FD6-9D70-47AF2C5D4292}" type="presOf" srcId="{FFC2C94E-C3B1-4CFE-BD4D-FD080A4EE060}" destId="{616C18ED-0BB0-4602-B42B-6CF9496CFA6F}" srcOrd="1" destOrd="0" presId="urn:microsoft.com/office/officeart/2009/3/layout/HorizontalOrganizationChart"/>
    <dgm:cxn modelId="{CEBC5816-7416-4DBD-9575-A612643151F9}" type="presOf" srcId="{9C898249-8614-41A9-8CEB-CC419692E86B}" destId="{A590B0CD-2CBB-4259-87A3-3BCE12034934}" srcOrd="0" destOrd="0" presId="urn:microsoft.com/office/officeart/2009/3/layout/HorizontalOrganizationChart"/>
    <dgm:cxn modelId="{03391824-E94B-4EAF-9047-6B5A38B143A0}" srcId="{4F4F78DD-A16F-481C-97AF-2EDED7E4B57C}" destId="{FFC2C94E-C3B1-4CFE-BD4D-FD080A4EE060}" srcOrd="1" destOrd="0" parTransId="{59E09C8A-2A77-4F34-87CA-EDFE24DC84A1}" sibTransId="{675E1BFB-4018-49D0-83B7-945A7A885863}"/>
    <dgm:cxn modelId="{6FCC0633-E557-4541-8F6D-C92AFEC5F5E7}" type="presOf" srcId="{0630BC52-58B8-40CE-8B5A-BF451EF3A17E}" destId="{A4EDDD10-72E4-47E7-A2D6-78110B796CC1}" srcOrd="0" destOrd="0" presId="urn:microsoft.com/office/officeart/2009/3/layout/HorizontalOrganizationChart"/>
    <dgm:cxn modelId="{EDAAC740-CCA6-4F72-A34F-87F408A9ECAF}" srcId="{CB727C27-BD30-4682-8709-D6740A72EE7C}" destId="{0630BC52-58B8-40CE-8B5A-BF451EF3A17E}" srcOrd="0" destOrd="0" parTransId="{8E386951-60D2-46E9-A8DA-D9FDB4246FA9}" sibTransId="{0B229123-E1E6-49FD-91A5-64E33407E9E6}"/>
    <dgm:cxn modelId="{2CD05D45-D08C-4752-A428-9D531D41923C}" type="presOf" srcId="{CB727C27-BD30-4682-8709-D6740A72EE7C}" destId="{DAE52B5A-1982-46BE-81E5-1EFC8991EA85}" srcOrd="0" destOrd="0" presId="urn:microsoft.com/office/officeart/2009/3/layout/HorizontalOrganizationChart"/>
    <dgm:cxn modelId="{A12B4C4D-DAD3-434E-B018-851EC7413C60}" srcId="{CB727C27-BD30-4682-8709-D6740A72EE7C}" destId="{4F4F78DD-A16F-481C-97AF-2EDED7E4B57C}" srcOrd="1" destOrd="0" parTransId="{C89676B6-7510-4578-9CE3-C24FC3D58BBB}" sibTransId="{961C7470-1AD8-4917-92F2-7DAD29789E4D}"/>
    <dgm:cxn modelId="{3037BF50-6524-4270-86C7-BA600E65D9DE}" type="presOf" srcId="{8E386951-60D2-46E9-A8DA-D9FDB4246FA9}" destId="{3D6601AF-3FE5-42C0-AB3B-6CE857667294}" srcOrd="0" destOrd="0" presId="urn:microsoft.com/office/officeart/2009/3/layout/HorizontalOrganizationChart"/>
    <dgm:cxn modelId="{9556FE75-EC1F-4465-B8F5-40369C043B65}" type="presOf" srcId="{CB727C27-BD30-4682-8709-D6740A72EE7C}" destId="{0C9F744D-899C-490D-A62E-F9A11797EABD}" srcOrd="1" destOrd="0" presId="urn:microsoft.com/office/officeart/2009/3/layout/HorizontalOrganizationChart"/>
    <dgm:cxn modelId="{58B65A57-EDF6-4B61-9F1E-116D0B4145AF}" srcId="{D76835B4-1A6E-424F-AAA9-6678832F9B31}" destId="{CB727C27-BD30-4682-8709-D6740A72EE7C}" srcOrd="0" destOrd="0" parTransId="{B98D6A3C-57A0-4912-9E01-B697D8C6086F}" sibTransId="{3CE457A0-2232-4E73-97CE-A6354ED1227C}"/>
    <dgm:cxn modelId="{637C3786-65BA-4346-A188-E68C799B17AB}" type="presOf" srcId="{C89676B6-7510-4578-9CE3-C24FC3D58BBB}" destId="{12D0A1F7-E87B-471C-BEC1-B127BF3468A0}" srcOrd="0" destOrd="0" presId="urn:microsoft.com/office/officeart/2009/3/layout/HorizontalOrganizationChart"/>
    <dgm:cxn modelId="{7BB8BD90-6A8C-491F-AC55-57478A33A3C8}" type="presOf" srcId="{D76835B4-1A6E-424F-AAA9-6678832F9B31}" destId="{C8BDCA12-ABB3-421C-A595-7570588CDF09}" srcOrd="0" destOrd="0" presId="urn:microsoft.com/office/officeart/2009/3/layout/HorizontalOrganizationChart"/>
    <dgm:cxn modelId="{80D2BC92-17AC-4FAF-AC2D-F22808F15206}" type="presOf" srcId="{0630BC52-58B8-40CE-8B5A-BF451EF3A17E}" destId="{62BB59ED-0BD7-46D2-84A7-E39FC09F16DB}" srcOrd="1" destOrd="0" presId="urn:microsoft.com/office/officeart/2009/3/layout/HorizontalOrganizationChart"/>
    <dgm:cxn modelId="{4BA7A9AD-D088-4352-B08D-7ED2FC477AAC}" type="presOf" srcId="{ED2B9776-3C33-42C2-9D07-9CF43B9E981D}" destId="{31F5443E-FDEC-46ED-92A2-BBF4844F029F}" srcOrd="0" destOrd="0" presId="urn:microsoft.com/office/officeart/2009/3/layout/HorizontalOrganizationChart"/>
    <dgm:cxn modelId="{6A0AC2C8-484F-4750-8D77-5665D2AF0BF6}" srcId="{4F4F78DD-A16F-481C-97AF-2EDED7E4B57C}" destId="{9C898249-8614-41A9-8CEB-CC419692E86B}" srcOrd="0" destOrd="0" parTransId="{ED2B9776-3C33-42C2-9D07-9CF43B9E981D}" sibTransId="{E625A6F4-C7D4-4895-84DF-06405E72EDC1}"/>
    <dgm:cxn modelId="{A72AD0DA-E787-410B-A51F-83E9EB4B6910}" type="presOf" srcId="{4F4F78DD-A16F-481C-97AF-2EDED7E4B57C}" destId="{48AFF1FD-2EAE-41C5-BC8F-00D8F68DBC74}" srcOrd="0" destOrd="0" presId="urn:microsoft.com/office/officeart/2009/3/layout/HorizontalOrganizationChart"/>
    <dgm:cxn modelId="{187C48E0-9865-4F9D-8D9E-80A0FF2780A5}" type="presOf" srcId="{4F4F78DD-A16F-481C-97AF-2EDED7E4B57C}" destId="{E53311E0-E430-417F-8A0D-A5EF25E36A1A}" srcOrd="1" destOrd="0" presId="urn:microsoft.com/office/officeart/2009/3/layout/HorizontalOrganizationChart"/>
    <dgm:cxn modelId="{FCEE7FE2-34B8-4168-B2E6-58BA68A4BE30}" type="presOf" srcId="{FFC2C94E-C3B1-4CFE-BD4D-FD080A4EE060}" destId="{0892DF37-0705-4F68-906C-F94622CCA171}" srcOrd="0" destOrd="0" presId="urn:microsoft.com/office/officeart/2009/3/layout/HorizontalOrganizationChart"/>
    <dgm:cxn modelId="{73CECAE5-3201-4F6E-A8CC-9A75FE55678D}" type="presOf" srcId="{59E09C8A-2A77-4F34-87CA-EDFE24DC84A1}" destId="{F0BE22F5-F673-431B-8459-3A58DBD1B0A8}" srcOrd="0" destOrd="0" presId="urn:microsoft.com/office/officeart/2009/3/layout/HorizontalOrganizationChart"/>
    <dgm:cxn modelId="{4040C93F-1617-4C2B-9CC0-25B062A21F74}" type="presParOf" srcId="{C8BDCA12-ABB3-421C-A595-7570588CDF09}" destId="{1C79C1AE-3E93-4BDB-910F-3A5709AFDC4A}" srcOrd="0" destOrd="0" presId="urn:microsoft.com/office/officeart/2009/3/layout/HorizontalOrganizationChart"/>
    <dgm:cxn modelId="{A748CC5F-F8E4-4D8C-B666-5424B3202A4D}" type="presParOf" srcId="{1C79C1AE-3E93-4BDB-910F-3A5709AFDC4A}" destId="{295649F4-5F04-4A29-947D-537D3FA4A61F}" srcOrd="0" destOrd="0" presId="urn:microsoft.com/office/officeart/2009/3/layout/HorizontalOrganizationChart"/>
    <dgm:cxn modelId="{EFC5AB79-2516-472F-B854-59D34EB1F785}" type="presParOf" srcId="{295649F4-5F04-4A29-947D-537D3FA4A61F}" destId="{DAE52B5A-1982-46BE-81E5-1EFC8991EA85}" srcOrd="0" destOrd="0" presId="urn:microsoft.com/office/officeart/2009/3/layout/HorizontalOrganizationChart"/>
    <dgm:cxn modelId="{B02FD75E-75E3-4364-8848-49B9E7A02BB2}" type="presParOf" srcId="{295649F4-5F04-4A29-947D-537D3FA4A61F}" destId="{0C9F744D-899C-490D-A62E-F9A11797EABD}" srcOrd="1" destOrd="0" presId="urn:microsoft.com/office/officeart/2009/3/layout/HorizontalOrganizationChart"/>
    <dgm:cxn modelId="{65A2F5D3-AD9E-40BD-9B62-89C18A5CEEFA}" type="presParOf" srcId="{1C79C1AE-3E93-4BDB-910F-3A5709AFDC4A}" destId="{82063B76-5D57-41F5-B0F4-AEC2ED93CEEE}" srcOrd="1" destOrd="0" presId="urn:microsoft.com/office/officeart/2009/3/layout/HorizontalOrganizationChart"/>
    <dgm:cxn modelId="{FF0680F2-3574-4F0B-8BB0-368C8B6926E0}" type="presParOf" srcId="{82063B76-5D57-41F5-B0F4-AEC2ED93CEEE}" destId="{3D6601AF-3FE5-42C0-AB3B-6CE857667294}" srcOrd="0" destOrd="0" presId="urn:microsoft.com/office/officeart/2009/3/layout/HorizontalOrganizationChart"/>
    <dgm:cxn modelId="{55781026-369B-4B10-8796-4BE5F42B0E75}" type="presParOf" srcId="{82063B76-5D57-41F5-B0F4-AEC2ED93CEEE}" destId="{9A8B6234-D4E9-41DC-AF16-21E7744C8C75}" srcOrd="1" destOrd="0" presId="urn:microsoft.com/office/officeart/2009/3/layout/HorizontalOrganizationChart"/>
    <dgm:cxn modelId="{4FAEE13D-BC81-41E7-A929-AEF9F8272EE0}" type="presParOf" srcId="{9A8B6234-D4E9-41DC-AF16-21E7744C8C75}" destId="{A47289F5-31EA-485B-BB7D-6FE455CDFF60}" srcOrd="0" destOrd="0" presId="urn:microsoft.com/office/officeart/2009/3/layout/HorizontalOrganizationChart"/>
    <dgm:cxn modelId="{D2BC3A98-6017-403E-B04B-F781978E27D6}" type="presParOf" srcId="{A47289F5-31EA-485B-BB7D-6FE455CDFF60}" destId="{A4EDDD10-72E4-47E7-A2D6-78110B796CC1}" srcOrd="0" destOrd="0" presId="urn:microsoft.com/office/officeart/2009/3/layout/HorizontalOrganizationChart"/>
    <dgm:cxn modelId="{BDB20057-235C-4AD4-9B66-4DD392A32849}" type="presParOf" srcId="{A47289F5-31EA-485B-BB7D-6FE455CDFF60}" destId="{62BB59ED-0BD7-46D2-84A7-E39FC09F16DB}" srcOrd="1" destOrd="0" presId="urn:microsoft.com/office/officeart/2009/3/layout/HorizontalOrganizationChart"/>
    <dgm:cxn modelId="{BA96CBEF-D01D-468F-B787-A26A943B485C}" type="presParOf" srcId="{9A8B6234-D4E9-41DC-AF16-21E7744C8C75}" destId="{D8B640B2-9B39-4B89-91A4-D01EFCC46163}" srcOrd="1" destOrd="0" presId="urn:microsoft.com/office/officeart/2009/3/layout/HorizontalOrganizationChart"/>
    <dgm:cxn modelId="{FD0017AE-3CB2-45FC-9379-F56ED06E91E7}" type="presParOf" srcId="{9A8B6234-D4E9-41DC-AF16-21E7744C8C75}" destId="{E55254E9-00BF-4431-9939-20555BDA78C4}" srcOrd="2" destOrd="0" presId="urn:microsoft.com/office/officeart/2009/3/layout/HorizontalOrganizationChart"/>
    <dgm:cxn modelId="{EB3E8DAE-EF63-45A8-90B1-E26A563D62DE}" type="presParOf" srcId="{82063B76-5D57-41F5-B0F4-AEC2ED93CEEE}" destId="{12D0A1F7-E87B-471C-BEC1-B127BF3468A0}" srcOrd="2" destOrd="0" presId="urn:microsoft.com/office/officeart/2009/3/layout/HorizontalOrganizationChart"/>
    <dgm:cxn modelId="{5197F15B-10CB-4E0B-A5B7-A75693DBFA05}" type="presParOf" srcId="{82063B76-5D57-41F5-B0F4-AEC2ED93CEEE}" destId="{245573C7-3FAB-4CB7-9179-8E5D0823D6E6}" srcOrd="3" destOrd="0" presId="urn:microsoft.com/office/officeart/2009/3/layout/HorizontalOrganizationChart"/>
    <dgm:cxn modelId="{265305A0-A7FA-44B9-A218-8DCC025F08C6}" type="presParOf" srcId="{245573C7-3FAB-4CB7-9179-8E5D0823D6E6}" destId="{422AA9FC-11CF-4363-9A93-9AE41F80EB8B}" srcOrd="0" destOrd="0" presId="urn:microsoft.com/office/officeart/2009/3/layout/HorizontalOrganizationChart"/>
    <dgm:cxn modelId="{B8A48A47-29FD-4739-B214-E852FA015161}" type="presParOf" srcId="{422AA9FC-11CF-4363-9A93-9AE41F80EB8B}" destId="{48AFF1FD-2EAE-41C5-BC8F-00D8F68DBC74}" srcOrd="0" destOrd="0" presId="urn:microsoft.com/office/officeart/2009/3/layout/HorizontalOrganizationChart"/>
    <dgm:cxn modelId="{A84DDD2E-67D0-4B83-A215-23ACDAE848F2}" type="presParOf" srcId="{422AA9FC-11CF-4363-9A93-9AE41F80EB8B}" destId="{E53311E0-E430-417F-8A0D-A5EF25E36A1A}" srcOrd="1" destOrd="0" presId="urn:microsoft.com/office/officeart/2009/3/layout/HorizontalOrganizationChart"/>
    <dgm:cxn modelId="{EBD80A06-B326-4518-8AB3-4FCCB6D317DF}" type="presParOf" srcId="{245573C7-3FAB-4CB7-9179-8E5D0823D6E6}" destId="{0B6366AE-38FE-4211-8B8F-5953FFF8F409}" srcOrd="1" destOrd="0" presId="urn:microsoft.com/office/officeart/2009/3/layout/HorizontalOrganizationChart"/>
    <dgm:cxn modelId="{7576BEB9-F309-49A2-A67E-DEBDB1032424}" type="presParOf" srcId="{0B6366AE-38FE-4211-8B8F-5953FFF8F409}" destId="{31F5443E-FDEC-46ED-92A2-BBF4844F029F}" srcOrd="0" destOrd="0" presId="urn:microsoft.com/office/officeart/2009/3/layout/HorizontalOrganizationChart"/>
    <dgm:cxn modelId="{608CE7D2-49BC-458F-9AC3-B05CCF870D17}" type="presParOf" srcId="{0B6366AE-38FE-4211-8B8F-5953FFF8F409}" destId="{2A682C92-76F0-4BD2-B28C-89EA71718373}" srcOrd="1" destOrd="0" presId="urn:microsoft.com/office/officeart/2009/3/layout/HorizontalOrganizationChart"/>
    <dgm:cxn modelId="{DDF7282A-8A53-4DD4-83AD-DE4D5CD49071}" type="presParOf" srcId="{2A682C92-76F0-4BD2-B28C-89EA71718373}" destId="{71FC71C7-1F77-4570-9394-C22E17B813CC}" srcOrd="0" destOrd="0" presId="urn:microsoft.com/office/officeart/2009/3/layout/HorizontalOrganizationChart"/>
    <dgm:cxn modelId="{A1D88DE4-B23F-40E1-A2AE-176A30C5F9F6}" type="presParOf" srcId="{71FC71C7-1F77-4570-9394-C22E17B813CC}" destId="{A590B0CD-2CBB-4259-87A3-3BCE12034934}" srcOrd="0" destOrd="0" presId="urn:microsoft.com/office/officeart/2009/3/layout/HorizontalOrganizationChart"/>
    <dgm:cxn modelId="{725BA3D3-31A1-40A3-A1BF-F18EB9F9B887}" type="presParOf" srcId="{71FC71C7-1F77-4570-9394-C22E17B813CC}" destId="{1C82B13F-F180-4D6C-8B38-144D77175E51}" srcOrd="1" destOrd="0" presId="urn:microsoft.com/office/officeart/2009/3/layout/HorizontalOrganizationChart"/>
    <dgm:cxn modelId="{6897466B-A553-4441-A340-99875A1342B6}" type="presParOf" srcId="{2A682C92-76F0-4BD2-B28C-89EA71718373}" destId="{CF9E207C-6319-47D2-8CC3-04DEEA7C18E7}" srcOrd="1" destOrd="0" presId="urn:microsoft.com/office/officeart/2009/3/layout/HorizontalOrganizationChart"/>
    <dgm:cxn modelId="{27BDA92C-36EB-4110-977D-82C716CF8810}" type="presParOf" srcId="{2A682C92-76F0-4BD2-B28C-89EA71718373}" destId="{DDF4CA4A-55E3-4069-ABF1-C6D3061CABDF}" srcOrd="2" destOrd="0" presId="urn:microsoft.com/office/officeart/2009/3/layout/HorizontalOrganizationChart"/>
    <dgm:cxn modelId="{972F9811-77F8-4D56-98D5-9F57D147414E}" type="presParOf" srcId="{0B6366AE-38FE-4211-8B8F-5953FFF8F409}" destId="{F0BE22F5-F673-431B-8459-3A58DBD1B0A8}" srcOrd="2" destOrd="0" presId="urn:microsoft.com/office/officeart/2009/3/layout/HorizontalOrganizationChart"/>
    <dgm:cxn modelId="{F69D73E5-A3E7-4AC7-A667-913B6C180F27}" type="presParOf" srcId="{0B6366AE-38FE-4211-8B8F-5953FFF8F409}" destId="{071F5E73-837B-48A2-9522-52B06637F4DF}" srcOrd="3" destOrd="0" presId="urn:microsoft.com/office/officeart/2009/3/layout/HorizontalOrganizationChart"/>
    <dgm:cxn modelId="{76901886-E823-4621-93DE-83806ED71B23}" type="presParOf" srcId="{071F5E73-837B-48A2-9522-52B06637F4DF}" destId="{4F5F9E05-1359-4588-B1EA-30B63F87569E}" srcOrd="0" destOrd="0" presId="urn:microsoft.com/office/officeart/2009/3/layout/HorizontalOrganizationChart"/>
    <dgm:cxn modelId="{3C653DDD-4081-4F7F-B78D-26FF82DE727C}" type="presParOf" srcId="{4F5F9E05-1359-4588-B1EA-30B63F87569E}" destId="{0892DF37-0705-4F68-906C-F94622CCA171}" srcOrd="0" destOrd="0" presId="urn:microsoft.com/office/officeart/2009/3/layout/HorizontalOrganizationChart"/>
    <dgm:cxn modelId="{C83E6348-76FD-437B-8EE4-5882917BEDDD}" type="presParOf" srcId="{4F5F9E05-1359-4588-B1EA-30B63F87569E}" destId="{616C18ED-0BB0-4602-B42B-6CF9496CFA6F}" srcOrd="1" destOrd="0" presId="urn:microsoft.com/office/officeart/2009/3/layout/HorizontalOrganizationChart"/>
    <dgm:cxn modelId="{D22748A2-2B3A-4FDC-A252-37A024F54B69}" type="presParOf" srcId="{071F5E73-837B-48A2-9522-52B06637F4DF}" destId="{A95973FA-3BFE-4451-953D-EB41837716AB}" srcOrd="1" destOrd="0" presId="urn:microsoft.com/office/officeart/2009/3/layout/HorizontalOrganizationChart"/>
    <dgm:cxn modelId="{297F3434-2AB2-4BC6-B9AE-192087291E93}" type="presParOf" srcId="{071F5E73-837B-48A2-9522-52B06637F4DF}" destId="{FFDACD26-40C0-4C21-9882-AD81F6DC2096}" srcOrd="2" destOrd="0" presId="urn:microsoft.com/office/officeart/2009/3/layout/HorizontalOrganizationChart"/>
    <dgm:cxn modelId="{66DE3D83-2B86-43F6-A2B0-9EE0EFD13173}" type="presParOf" srcId="{245573C7-3FAB-4CB7-9179-8E5D0823D6E6}" destId="{23FFFEC9-8E56-47DF-A7B4-DD88A10B0B0D}" srcOrd="2" destOrd="0" presId="urn:microsoft.com/office/officeart/2009/3/layout/HorizontalOrganizationChart"/>
    <dgm:cxn modelId="{226E4094-2CCA-40F3-9145-17B3B56FE674}" type="presParOf" srcId="{1C79C1AE-3E93-4BDB-910F-3A5709AFDC4A}" destId="{8BA7C342-167C-4B3C-A716-B7AD36772BE9}"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E22F5-F673-431B-8459-3A58DBD1B0A8}">
      <dsp:nvSpPr>
        <dsp:cNvPr id="0" name=""/>
        <dsp:cNvSpPr/>
      </dsp:nvSpPr>
      <dsp:spPr>
        <a:xfrm>
          <a:off x="8163520" y="7232228"/>
          <a:ext cx="741759" cy="797391"/>
        </a:xfrm>
        <a:custGeom>
          <a:avLst/>
          <a:gdLst/>
          <a:ahLst/>
          <a:cxnLst/>
          <a:rect l="0" t="0" r="0" b="0"/>
          <a:pathLst>
            <a:path>
              <a:moveTo>
                <a:pt x="0" y="0"/>
              </a:moveTo>
              <a:lnTo>
                <a:pt x="370879" y="0"/>
              </a:lnTo>
              <a:lnTo>
                <a:pt x="370879" y="797391"/>
              </a:lnTo>
              <a:lnTo>
                <a:pt x="741759" y="7973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F5443E-FDEC-46ED-92A2-BBF4844F029F}">
      <dsp:nvSpPr>
        <dsp:cNvPr id="0" name=""/>
        <dsp:cNvSpPr/>
      </dsp:nvSpPr>
      <dsp:spPr>
        <a:xfrm>
          <a:off x="8163520" y="6434836"/>
          <a:ext cx="741759" cy="797391"/>
        </a:xfrm>
        <a:custGeom>
          <a:avLst/>
          <a:gdLst/>
          <a:ahLst/>
          <a:cxnLst/>
          <a:rect l="0" t="0" r="0" b="0"/>
          <a:pathLst>
            <a:path>
              <a:moveTo>
                <a:pt x="0" y="797391"/>
              </a:moveTo>
              <a:lnTo>
                <a:pt x="370879" y="797391"/>
              </a:lnTo>
              <a:lnTo>
                <a:pt x="370879" y="0"/>
              </a:lnTo>
              <a:lnTo>
                <a:pt x="741759"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D0A1F7-E87B-471C-BEC1-B127BF3468A0}">
      <dsp:nvSpPr>
        <dsp:cNvPr id="0" name=""/>
        <dsp:cNvSpPr/>
      </dsp:nvSpPr>
      <dsp:spPr>
        <a:xfrm>
          <a:off x="3712964" y="5637445"/>
          <a:ext cx="741759" cy="1594782"/>
        </a:xfrm>
        <a:custGeom>
          <a:avLst/>
          <a:gdLst/>
          <a:ahLst/>
          <a:cxnLst/>
          <a:rect l="0" t="0" r="0" b="0"/>
          <a:pathLst>
            <a:path>
              <a:moveTo>
                <a:pt x="0" y="0"/>
              </a:moveTo>
              <a:lnTo>
                <a:pt x="370879" y="0"/>
              </a:lnTo>
              <a:lnTo>
                <a:pt x="370879" y="1594782"/>
              </a:lnTo>
              <a:lnTo>
                <a:pt x="741759" y="1594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1462A0-54B2-43AE-BA6F-102B330F04E3}">
      <dsp:nvSpPr>
        <dsp:cNvPr id="0" name=""/>
        <dsp:cNvSpPr/>
      </dsp:nvSpPr>
      <dsp:spPr>
        <a:xfrm>
          <a:off x="8163520" y="4042663"/>
          <a:ext cx="741759" cy="797391"/>
        </a:xfrm>
        <a:custGeom>
          <a:avLst/>
          <a:gdLst/>
          <a:ahLst/>
          <a:cxnLst/>
          <a:rect l="0" t="0" r="0" b="0"/>
          <a:pathLst>
            <a:path>
              <a:moveTo>
                <a:pt x="0" y="0"/>
              </a:moveTo>
              <a:lnTo>
                <a:pt x="370879" y="0"/>
              </a:lnTo>
              <a:lnTo>
                <a:pt x="370879" y="797391"/>
              </a:lnTo>
              <a:lnTo>
                <a:pt x="741759" y="7973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6AAD64-5871-4F34-88AC-1F4BCDC0A363}">
      <dsp:nvSpPr>
        <dsp:cNvPr id="0" name=""/>
        <dsp:cNvSpPr/>
      </dsp:nvSpPr>
      <dsp:spPr>
        <a:xfrm>
          <a:off x="12614076" y="3245271"/>
          <a:ext cx="741759" cy="797391"/>
        </a:xfrm>
        <a:custGeom>
          <a:avLst/>
          <a:gdLst/>
          <a:ahLst/>
          <a:cxnLst/>
          <a:rect l="0" t="0" r="0" b="0"/>
          <a:pathLst>
            <a:path>
              <a:moveTo>
                <a:pt x="0" y="0"/>
              </a:moveTo>
              <a:lnTo>
                <a:pt x="370879" y="0"/>
              </a:lnTo>
              <a:lnTo>
                <a:pt x="370879" y="797391"/>
              </a:lnTo>
              <a:lnTo>
                <a:pt x="741759" y="797391"/>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D950DB-BF7D-4235-95A1-81A9B295FACD}">
      <dsp:nvSpPr>
        <dsp:cNvPr id="0" name=""/>
        <dsp:cNvSpPr/>
      </dsp:nvSpPr>
      <dsp:spPr>
        <a:xfrm>
          <a:off x="12614076" y="2447880"/>
          <a:ext cx="741759" cy="797391"/>
        </a:xfrm>
        <a:custGeom>
          <a:avLst/>
          <a:gdLst/>
          <a:ahLst/>
          <a:cxnLst/>
          <a:rect l="0" t="0" r="0" b="0"/>
          <a:pathLst>
            <a:path>
              <a:moveTo>
                <a:pt x="0" y="797391"/>
              </a:moveTo>
              <a:lnTo>
                <a:pt x="370879" y="797391"/>
              </a:lnTo>
              <a:lnTo>
                <a:pt x="370879" y="0"/>
              </a:lnTo>
              <a:lnTo>
                <a:pt x="741759"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497301-F81B-4163-872E-ADD52F8F16E2}">
      <dsp:nvSpPr>
        <dsp:cNvPr id="0" name=""/>
        <dsp:cNvSpPr/>
      </dsp:nvSpPr>
      <dsp:spPr>
        <a:xfrm>
          <a:off x="8163520" y="3245271"/>
          <a:ext cx="741759" cy="797391"/>
        </a:xfrm>
        <a:custGeom>
          <a:avLst/>
          <a:gdLst/>
          <a:ahLst/>
          <a:cxnLst/>
          <a:rect l="0" t="0" r="0" b="0"/>
          <a:pathLst>
            <a:path>
              <a:moveTo>
                <a:pt x="0" y="797391"/>
              </a:moveTo>
              <a:lnTo>
                <a:pt x="370879" y="797391"/>
              </a:lnTo>
              <a:lnTo>
                <a:pt x="370879" y="0"/>
              </a:lnTo>
              <a:lnTo>
                <a:pt x="741759"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6601AF-3FE5-42C0-AB3B-6CE857667294}">
      <dsp:nvSpPr>
        <dsp:cNvPr id="0" name=""/>
        <dsp:cNvSpPr/>
      </dsp:nvSpPr>
      <dsp:spPr>
        <a:xfrm>
          <a:off x="3712964" y="4042663"/>
          <a:ext cx="741759" cy="1594782"/>
        </a:xfrm>
        <a:custGeom>
          <a:avLst/>
          <a:gdLst/>
          <a:ahLst/>
          <a:cxnLst/>
          <a:rect l="0" t="0" r="0" b="0"/>
          <a:pathLst>
            <a:path>
              <a:moveTo>
                <a:pt x="0" y="1594782"/>
              </a:moveTo>
              <a:lnTo>
                <a:pt x="370879" y="1594782"/>
              </a:lnTo>
              <a:lnTo>
                <a:pt x="370879" y="0"/>
              </a:lnTo>
              <a:lnTo>
                <a:pt x="74175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52B5A-1982-46BE-81E5-1EFC8991EA85}">
      <dsp:nvSpPr>
        <dsp:cNvPr id="0" name=""/>
        <dsp:cNvSpPr/>
      </dsp:nvSpPr>
      <dsp:spPr>
        <a:xfrm>
          <a:off x="4167" y="5071854"/>
          <a:ext cx="3708796" cy="1131183"/>
        </a:xfrm>
        <a:prstGeom prst="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Is </a:t>
          </a:r>
          <a:r>
            <a:rPr lang="en-US" sz="1800" kern="1200" dirty="0">
              <a:solidFill>
                <a:schemeClr val="tx1"/>
              </a:solidFill>
              <a:latin typeface="Roboto" panose="02000000000000000000" pitchFamily="2" charset="0"/>
              <a:ea typeface="Roboto" panose="02000000000000000000" pitchFamily="2" charset="0"/>
            </a:rPr>
            <a:t>Remittance Taxable?</a:t>
          </a:r>
        </a:p>
      </dsp:txBody>
      <dsp:txXfrm>
        <a:off x="4167" y="5071854"/>
        <a:ext cx="3708796" cy="1131183"/>
      </dsp:txXfrm>
    </dsp:sp>
    <dsp:sp modelId="{A4EDDD10-72E4-47E7-A2D6-78110B796CC1}">
      <dsp:nvSpPr>
        <dsp:cNvPr id="0" name=""/>
        <dsp:cNvSpPr/>
      </dsp:nvSpPr>
      <dsp:spPr>
        <a:xfrm>
          <a:off x="4454723" y="3477071"/>
          <a:ext cx="3708796" cy="1131183"/>
        </a:xfrm>
        <a:prstGeom prst="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Roboto" panose="02000000000000000000" pitchFamily="2" charset="0"/>
              <a:ea typeface="Roboto" panose="02000000000000000000" pitchFamily="2" charset="0"/>
            </a:rPr>
            <a:t>&gt; 5 INR Lacs in FY</a:t>
          </a:r>
        </a:p>
      </dsp:txBody>
      <dsp:txXfrm>
        <a:off x="4454723" y="3477071"/>
        <a:ext cx="3708796" cy="1131183"/>
      </dsp:txXfrm>
    </dsp:sp>
    <dsp:sp modelId="{4D5FD151-EC43-45FB-8508-EA4204A40CD4}">
      <dsp:nvSpPr>
        <dsp:cNvPr id="0" name=""/>
        <dsp:cNvSpPr/>
      </dsp:nvSpPr>
      <dsp:spPr>
        <a:xfrm>
          <a:off x="8905279" y="2679680"/>
          <a:ext cx="3708796" cy="1131183"/>
        </a:xfrm>
        <a:prstGeom prst="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Roboto" panose="02000000000000000000" pitchFamily="2" charset="0"/>
              <a:ea typeface="Roboto" panose="02000000000000000000" pitchFamily="2" charset="0"/>
            </a:rPr>
            <a:t>Certificate u/s 195 / 197</a:t>
          </a:r>
        </a:p>
      </dsp:txBody>
      <dsp:txXfrm>
        <a:off x="8905279" y="2679680"/>
        <a:ext cx="3708796" cy="1131183"/>
      </dsp:txXfrm>
    </dsp:sp>
    <dsp:sp modelId="{6129A942-453B-4D1F-832C-D905F5C74F8D}">
      <dsp:nvSpPr>
        <dsp:cNvPr id="0" name=""/>
        <dsp:cNvSpPr/>
      </dsp:nvSpPr>
      <dsp:spPr>
        <a:xfrm>
          <a:off x="13355835" y="1882288"/>
          <a:ext cx="3708796" cy="1131183"/>
        </a:xfrm>
        <a:prstGeom prst="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Roboto" panose="02000000000000000000" pitchFamily="2" charset="0"/>
              <a:ea typeface="Roboto" panose="02000000000000000000" pitchFamily="2" charset="0"/>
            </a:rPr>
            <a:t>15CA – Part B</a:t>
          </a:r>
        </a:p>
      </dsp:txBody>
      <dsp:txXfrm>
        <a:off x="13355835" y="1882288"/>
        <a:ext cx="3708796" cy="1131183"/>
      </dsp:txXfrm>
    </dsp:sp>
    <dsp:sp modelId="{69A3CAA7-AB81-4ED2-A286-075B3933B80F}">
      <dsp:nvSpPr>
        <dsp:cNvPr id="0" name=""/>
        <dsp:cNvSpPr/>
      </dsp:nvSpPr>
      <dsp:spPr>
        <a:xfrm>
          <a:off x="13355835" y="3477071"/>
          <a:ext cx="3708796" cy="1131183"/>
        </a:xfrm>
        <a:prstGeom prst="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Roboto" panose="02000000000000000000" pitchFamily="2" charset="0"/>
              <a:ea typeface="Roboto" panose="02000000000000000000" pitchFamily="2" charset="0"/>
            </a:rPr>
            <a:t>15CA - Part C</a:t>
          </a:r>
          <a:br>
            <a:rPr lang="en-US" sz="1800" kern="1200" dirty="0">
              <a:solidFill>
                <a:schemeClr val="tx1"/>
              </a:solidFill>
              <a:latin typeface="Roboto" panose="02000000000000000000" pitchFamily="2" charset="0"/>
              <a:ea typeface="Roboto" panose="02000000000000000000" pitchFamily="2" charset="0"/>
            </a:rPr>
          </a:br>
          <a:r>
            <a:rPr lang="en-US" sz="1800" kern="1200" dirty="0">
              <a:solidFill>
                <a:schemeClr val="tx1"/>
              </a:solidFill>
              <a:latin typeface="Roboto" panose="02000000000000000000" pitchFamily="2" charset="0"/>
              <a:ea typeface="Roboto" panose="02000000000000000000" pitchFamily="2" charset="0"/>
            </a:rPr>
            <a:t>15CB - Yes</a:t>
          </a:r>
        </a:p>
      </dsp:txBody>
      <dsp:txXfrm>
        <a:off x="13355835" y="3477071"/>
        <a:ext cx="3708796" cy="1131183"/>
      </dsp:txXfrm>
    </dsp:sp>
    <dsp:sp modelId="{75FF76DF-7C0B-4CF2-A08A-FCA7BB1CE9A4}">
      <dsp:nvSpPr>
        <dsp:cNvPr id="0" name=""/>
        <dsp:cNvSpPr/>
      </dsp:nvSpPr>
      <dsp:spPr>
        <a:xfrm>
          <a:off x="8905279" y="4274462"/>
          <a:ext cx="3708796" cy="1131183"/>
        </a:xfrm>
        <a:prstGeom prst="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Roboto" panose="02000000000000000000" pitchFamily="2" charset="0"/>
              <a:ea typeface="Roboto" panose="02000000000000000000" pitchFamily="2" charset="0"/>
            </a:rPr>
            <a:t>15CA - Part A</a:t>
          </a:r>
        </a:p>
      </dsp:txBody>
      <dsp:txXfrm>
        <a:off x="8905279" y="4274462"/>
        <a:ext cx="3708796" cy="1131183"/>
      </dsp:txXfrm>
    </dsp:sp>
    <dsp:sp modelId="{48AFF1FD-2EAE-41C5-BC8F-00D8F68DBC74}">
      <dsp:nvSpPr>
        <dsp:cNvPr id="0" name=""/>
        <dsp:cNvSpPr/>
      </dsp:nvSpPr>
      <dsp:spPr>
        <a:xfrm>
          <a:off x="4454723" y="6666636"/>
          <a:ext cx="3708796" cy="1131183"/>
        </a:xfrm>
        <a:prstGeom prst="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Roboto" panose="02000000000000000000" pitchFamily="2" charset="0"/>
              <a:ea typeface="Roboto" panose="02000000000000000000" pitchFamily="2" charset="0"/>
            </a:rPr>
            <a:t>Covered Under Specific Exemption List</a:t>
          </a:r>
        </a:p>
      </dsp:txBody>
      <dsp:txXfrm>
        <a:off x="4454723" y="6666636"/>
        <a:ext cx="3708796" cy="1131183"/>
      </dsp:txXfrm>
    </dsp:sp>
    <dsp:sp modelId="{A590B0CD-2CBB-4259-87A3-3BCE12034934}">
      <dsp:nvSpPr>
        <dsp:cNvPr id="0" name=""/>
        <dsp:cNvSpPr/>
      </dsp:nvSpPr>
      <dsp:spPr>
        <a:xfrm>
          <a:off x="8905279" y="5869245"/>
          <a:ext cx="3708796" cy="1131183"/>
        </a:xfrm>
        <a:prstGeom prst="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Roboto" panose="02000000000000000000" pitchFamily="2" charset="0"/>
              <a:ea typeface="Roboto" panose="02000000000000000000" pitchFamily="2" charset="0"/>
            </a:rPr>
            <a:t>NA</a:t>
          </a:r>
        </a:p>
      </dsp:txBody>
      <dsp:txXfrm>
        <a:off x="8905279" y="5869245"/>
        <a:ext cx="3708796" cy="1131183"/>
      </dsp:txXfrm>
    </dsp:sp>
    <dsp:sp modelId="{0892DF37-0705-4F68-906C-F94622CCA171}">
      <dsp:nvSpPr>
        <dsp:cNvPr id="0" name=""/>
        <dsp:cNvSpPr/>
      </dsp:nvSpPr>
      <dsp:spPr>
        <a:xfrm>
          <a:off x="8905279" y="7464028"/>
          <a:ext cx="3708796" cy="1131183"/>
        </a:xfrm>
        <a:prstGeom prst="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latin typeface="Roboto" panose="02000000000000000000" pitchFamily="2" charset="0"/>
              <a:ea typeface="Roboto" panose="02000000000000000000" pitchFamily="2" charset="0"/>
            </a:rPr>
            <a:t>15CA – Part D</a:t>
          </a:r>
        </a:p>
      </dsp:txBody>
      <dsp:txXfrm>
        <a:off x="8905279" y="7464028"/>
        <a:ext cx="3708796" cy="1131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E22F5-F673-431B-8459-3A58DBD1B0A8}">
      <dsp:nvSpPr>
        <dsp:cNvPr id="0" name=""/>
        <dsp:cNvSpPr/>
      </dsp:nvSpPr>
      <dsp:spPr>
        <a:xfrm>
          <a:off x="11042525" y="5777997"/>
          <a:ext cx="1003250" cy="1078494"/>
        </a:xfrm>
        <a:custGeom>
          <a:avLst/>
          <a:gdLst/>
          <a:ahLst/>
          <a:cxnLst/>
          <a:rect l="0" t="0" r="0" b="0"/>
          <a:pathLst>
            <a:path>
              <a:moveTo>
                <a:pt x="0" y="0"/>
              </a:moveTo>
              <a:lnTo>
                <a:pt x="501625" y="0"/>
              </a:lnTo>
              <a:lnTo>
                <a:pt x="501625" y="1078494"/>
              </a:lnTo>
              <a:lnTo>
                <a:pt x="1003250" y="107849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F5443E-FDEC-46ED-92A2-BBF4844F029F}">
      <dsp:nvSpPr>
        <dsp:cNvPr id="0" name=""/>
        <dsp:cNvSpPr/>
      </dsp:nvSpPr>
      <dsp:spPr>
        <a:xfrm>
          <a:off x="11042525" y="4699502"/>
          <a:ext cx="1003250" cy="1078494"/>
        </a:xfrm>
        <a:custGeom>
          <a:avLst/>
          <a:gdLst/>
          <a:ahLst/>
          <a:cxnLst/>
          <a:rect l="0" t="0" r="0" b="0"/>
          <a:pathLst>
            <a:path>
              <a:moveTo>
                <a:pt x="0" y="1078494"/>
              </a:moveTo>
              <a:lnTo>
                <a:pt x="501625" y="1078494"/>
              </a:lnTo>
              <a:lnTo>
                <a:pt x="501625" y="0"/>
              </a:lnTo>
              <a:lnTo>
                <a:pt x="1003250"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2D0A1F7-E87B-471C-BEC1-B127BF3468A0}">
      <dsp:nvSpPr>
        <dsp:cNvPr id="0" name=""/>
        <dsp:cNvSpPr/>
      </dsp:nvSpPr>
      <dsp:spPr>
        <a:xfrm>
          <a:off x="5023023" y="4699502"/>
          <a:ext cx="1003250" cy="1078494"/>
        </a:xfrm>
        <a:custGeom>
          <a:avLst/>
          <a:gdLst/>
          <a:ahLst/>
          <a:cxnLst/>
          <a:rect l="0" t="0" r="0" b="0"/>
          <a:pathLst>
            <a:path>
              <a:moveTo>
                <a:pt x="0" y="0"/>
              </a:moveTo>
              <a:lnTo>
                <a:pt x="501625" y="0"/>
              </a:lnTo>
              <a:lnTo>
                <a:pt x="501625" y="1078494"/>
              </a:lnTo>
              <a:lnTo>
                <a:pt x="1003250" y="107849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6601AF-3FE5-42C0-AB3B-6CE857667294}">
      <dsp:nvSpPr>
        <dsp:cNvPr id="0" name=""/>
        <dsp:cNvSpPr/>
      </dsp:nvSpPr>
      <dsp:spPr>
        <a:xfrm>
          <a:off x="5023023" y="3621008"/>
          <a:ext cx="1003250" cy="1078494"/>
        </a:xfrm>
        <a:custGeom>
          <a:avLst/>
          <a:gdLst/>
          <a:ahLst/>
          <a:cxnLst/>
          <a:rect l="0" t="0" r="0" b="0"/>
          <a:pathLst>
            <a:path>
              <a:moveTo>
                <a:pt x="0" y="1078494"/>
              </a:moveTo>
              <a:lnTo>
                <a:pt x="501625" y="1078494"/>
              </a:lnTo>
              <a:lnTo>
                <a:pt x="501625" y="0"/>
              </a:lnTo>
              <a:lnTo>
                <a:pt x="100325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E52B5A-1982-46BE-81E5-1EFC8991EA85}">
      <dsp:nvSpPr>
        <dsp:cNvPr id="0" name=""/>
        <dsp:cNvSpPr/>
      </dsp:nvSpPr>
      <dsp:spPr>
        <a:xfrm>
          <a:off x="6771" y="3934524"/>
          <a:ext cx="5016251" cy="1529956"/>
        </a:xfrm>
        <a:prstGeom prst="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Roboto Bold" panose="020B0604020202020204" charset="0"/>
              <a:ea typeface="Roboto Bold" panose="020B0604020202020204" charset="0"/>
            </a:rPr>
            <a:t>15CA/CB should be filed electronically</a:t>
          </a:r>
        </a:p>
      </dsp:txBody>
      <dsp:txXfrm>
        <a:off x="6771" y="3934524"/>
        <a:ext cx="5016251" cy="1529956"/>
      </dsp:txXfrm>
    </dsp:sp>
    <dsp:sp modelId="{A4EDDD10-72E4-47E7-A2D6-78110B796CC1}">
      <dsp:nvSpPr>
        <dsp:cNvPr id="0" name=""/>
        <dsp:cNvSpPr/>
      </dsp:nvSpPr>
      <dsp:spPr>
        <a:xfrm>
          <a:off x="6026274" y="2856030"/>
          <a:ext cx="5016251" cy="1529956"/>
        </a:xfrm>
        <a:prstGeom prst="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Roboto Bold" panose="020B0604020202020204" charset="0"/>
              <a:ea typeface="Roboto Bold" panose="020B0604020202020204" charset="0"/>
            </a:rPr>
            <a:t>Online (Direct)</a:t>
          </a:r>
        </a:p>
      </dsp:txBody>
      <dsp:txXfrm>
        <a:off x="6026274" y="2856030"/>
        <a:ext cx="5016251" cy="1529956"/>
      </dsp:txXfrm>
    </dsp:sp>
    <dsp:sp modelId="{48AFF1FD-2EAE-41C5-BC8F-00D8F68DBC74}">
      <dsp:nvSpPr>
        <dsp:cNvPr id="0" name=""/>
        <dsp:cNvSpPr/>
      </dsp:nvSpPr>
      <dsp:spPr>
        <a:xfrm>
          <a:off x="6026274" y="5013018"/>
          <a:ext cx="5016251" cy="1529956"/>
        </a:xfrm>
        <a:prstGeom prst="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Roboto Bold" panose="020B0604020202020204" charset="0"/>
              <a:ea typeface="Roboto Bold" panose="020B0604020202020204" charset="0"/>
            </a:rPr>
            <a:t>Offline Utility</a:t>
          </a:r>
        </a:p>
      </dsp:txBody>
      <dsp:txXfrm>
        <a:off x="6026274" y="5013018"/>
        <a:ext cx="5016251" cy="1529956"/>
      </dsp:txXfrm>
    </dsp:sp>
    <dsp:sp modelId="{A590B0CD-2CBB-4259-87A3-3BCE12034934}">
      <dsp:nvSpPr>
        <dsp:cNvPr id="0" name=""/>
        <dsp:cNvSpPr/>
      </dsp:nvSpPr>
      <dsp:spPr>
        <a:xfrm>
          <a:off x="12045776" y="3934524"/>
          <a:ext cx="5016251" cy="1529956"/>
        </a:xfrm>
        <a:prstGeom prst="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Roboto Bold" panose="020B0604020202020204" charset="0"/>
              <a:ea typeface="Roboto Bold" panose="020B0604020202020204" charset="0"/>
            </a:rPr>
            <a:t>Single form – Income Tax Utility</a:t>
          </a:r>
        </a:p>
      </dsp:txBody>
      <dsp:txXfrm>
        <a:off x="12045776" y="3934524"/>
        <a:ext cx="5016251" cy="1529956"/>
      </dsp:txXfrm>
    </dsp:sp>
    <dsp:sp modelId="{0892DF37-0705-4F68-906C-F94622CCA171}">
      <dsp:nvSpPr>
        <dsp:cNvPr id="0" name=""/>
        <dsp:cNvSpPr/>
      </dsp:nvSpPr>
      <dsp:spPr>
        <a:xfrm>
          <a:off x="12045776" y="6091512"/>
          <a:ext cx="5016251" cy="1529956"/>
        </a:xfrm>
        <a:prstGeom prst="rect">
          <a:avLst/>
        </a:prstGeom>
        <a:solidFill>
          <a:srgbClr val="FFFF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chemeClr val="tx1"/>
              </a:solidFill>
              <a:latin typeface="Roboto Bold" panose="020B0604020202020204" charset="0"/>
              <a:ea typeface="Roboto Bold" panose="020B0604020202020204" charset="0"/>
            </a:rPr>
            <a:t>Bulk – Third Party Utility</a:t>
          </a:r>
        </a:p>
      </dsp:txBody>
      <dsp:txXfrm>
        <a:off x="12045776" y="6091512"/>
        <a:ext cx="5016251" cy="1529956"/>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720A4-4AE8-423A-BADC-CD29543981CF}" type="datetimeFigureOut">
              <a:rPr lang="en-US" smtClean="0"/>
              <a:t>12/15/2023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70AFE-02B9-4ED3-9B48-05A4DAB505EB}" type="slidenum">
              <a:rPr lang="en-US" smtClean="0"/>
              <a:t>‹#›</a:t>
            </a:fld>
            <a:endParaRPr lang="en-US"/>
          </a:p>
        </p:txBody>
      </p:sp>
    </p:spTree>
    <p:extLst>
      <p:ext uri="{BB962C8B-B14F-4D97-AF65-F5344CB8AC3E}">
        <p14:creationId xmlns:p14="http://schemas.microsoft.com/office/powerpoint/2010/main" val="2818619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Indian investment abroad -in equity capital (shares), </a:t>
            </a:r>
          </a:p>
          <a:p>
            <a:r>
              <a:rPr lang="en-US" dirty="0"/>
              <a:t>Indian investment abroad -in debt securities, </a:t>
            </a:r>
          </a:p>
          <a:p>
            <a:r>
              <a:rPr lang="en-US" dirty="0"/>
              <a:t>Indian investment abroad-in branches and wholly owned subsidiaries, </a:t>
            </a:r>
          </a:p>
          <a:p>
            <a:r>
              <a:rPr lang="en-US" dirty="0"/>
              <a:t>Indian investment abroad -in subsidiaries and associates, </a:t>
            </a:r>
          </a:p>
          <a:p>
            <a:r>
              <a:rPr lang="en-US" dirty="0"/>
              <a:t>Indian investment abroad -in real estate, </a:t>
            </a:r>
          </a:p>
          <a:p>
            <a:r>
              <a:rPr lang="en-US" dirty="0"/>
              <a:t>Loans extended to Non-Residents, </a:t>
            </a:r>
          </a:p>
          <a:p>
            <a:r>
              <a:rPr lang="en-US" dirty="0"/>
              <a:t>Advance payment against imports, </a:t>
            </a:r>
          </a:p>
          <a:p>
            <a:r>
              <a:rPr lang="en-US" dirty="0"/>
              <a:t>Payment towards imports-settlement of invoice, </a:t>
            </a:r>
          </a:p>
          <a:p>
            <a:r>
              <a:rPr lang="en-US" dirty="0"/>
              <a:t>Imports by diplomatic missions, </a:t>
            </a:r>
          </a:p>
          <a:p>
            <a:r>
              <a:rPr lang="en-US" dirty="0"/>
              <a:t>Intermediary trade, </a:t>
            </a:r>
          </a:p>
          <a:p>
            <a:r>
              <a:rPr lang="en-US" dirty="0"/>
              <a:t>Imports below Rs.5,00,000-(For use by ECD offices), </a:t>
            </a:r>
          </a:p>
          <a:p>
            <a:r>
              <a:rPr lang="en-US" dirty="0"/>
              <a:t>Payment- for operating expenses of Indian shipping companies operating abroad., </a:t>
            </a:r>
          </a:p>
          <a:p>
            <a:r>
              <a:rPr lang="en-US" dirty="0"/>
              <a:t>Operating expenses of Indian Airlines companies operating abroad, </a:t>
            </a:r>
          </a:p>
          <a:p>
            <a:r>
              <a:rPr lang="en-US" dirty="0"/>
              <a:t>Booking of passages abroad -Airlines companies, </a:t>
            </a:r>
          </a:p>
          <a:p>
            <a:r>
              <a:rPr lang="en-US" dirty="0"/>
              <a:t>Remittance towards business travel., </a:t>
            </a:r>
          </a:p>
          <a:p>
            <a:r>
              <a:rPr lang="en-US" dirty="0"/>
              <a:t>Travel under basic travel quota (BTQ), </a:t>
            </a:r>
          </a:p>
          <a:p>
            <a:r>
              <a:rPr lang="en-US" dirty="0"/>
              <a:t>Travel for pilgrimage, </a:t>
            </a:r>
          </a:p>
          <a:p>
            <a:r>
              <a:rPr lang="en-US" dirty="0"/>
              <a:t>Travel for medical treatment, </a:t>
            </a:r>
          </a:p>
          <a:p>
            <a:r>
              <a:rPr lang="en-US" dirty="0"/>
              <a:t>Travel for education (including fees, hostel expenses etc.), </a:t>
            </a:r>
          </a:p>
          <a:p>
            <a:r>
              <a:rPr lang="en-US" dirty="0"/>
              <a:t>Postal Services, </a:t>
            </a:r>
          </a:p>
          <a:p>
            <a:r>
              <a:rPr lang="en-US" dirty="0"/>
              <a:t>Construction of projects abroad by Indian companies including import of goods at project site, </a:t>
            </a:r>
          </a:p>
          <a:p>
            <a:r>
              <a:rPr lang="en-US" dirty="0"/>
              <a:t>Freight insurance - relating to import and export of goods, </a:t>
            </a:r>
          </a:p>
          <a:p>
            <a:r>
              <a:rPr lang="en-US" dirty="0"/>
              <a:t>Payments for maintenance of offices abroad, </a:t>
            </a:r>
          </a:p>
          <a:p>
            <a:r>
              <a:rPr lang="en-US" dirty="0"/>
              <a:t>Maintenance of Indian embassies abroad, </a:t>
            </a:r>
          </a:p>
          <a:p>
            <a:r>
              <a:rPr lang="en-US" dirty="0"/>
              <a:t>Remittances by foreign embassies in India, </a:t>
            </a:r>
          </a:p>
          <a:p>
            <a:r>
              <a:rPr lang="en-US" dirty="0"/>
              <a:t>Remittance by non-residents towards family maintenance and-savings, </a:t>
            </a:r>
          </a:p>
          <a:p>
            <a:r>
              <a:rPr lang="en-US" dirty="0"/>
              <a:t>Remittance towards personal gifts and donations, </a:t>
            </a:r>
          </a:p>
          <a:p>
            <a:r>
              <a:rPr lang="en-US" dirty="0"/>
              <a:t>Remittance towards donations to religious and charitable institutions abroad, </a:t>
            </a:r>
          </a:p>
          <a:p>
            <a:r>
              <a:rPr lang="en-US" dirty="0"/>
              <a:t>Remittance towards grants and donations to other Governments and charitable institutions established by the Governments., </a:t>
            </a:r>
          </a:p>
          <a:p>
            <a:r>
              <a:rPr lang="en-US" dirty="0"/>
              <a:t>30 Contributions or donations by the Government to international institutions, </a:t>
            </a:r>
          </a:p>
          <a:p>
            <a:r>
              <a:rPr lang="en-US" dirty="0"/>
              <a:t>Remittance towards payment or refund of taxes., </a:t>
            </a:r>
          </a:p>
          <a:p>
            <a:r>
              <a:rPr lang="en-US" dirty="0"/>
              <a:t>Refunds or rebates or reduction in invoice value on account of exports, </a:t>
            </a:r>
          </a:p>
          <a:p>
            <a:r>
              <a:rPr lang="en-US" dirty="0"/>
              <a:t>Payments by residents for international bidding., </a:t>
            </a:r>
          </a:p>
        </p:txBody>
      </p:sp>
      <p:sp>
        <p:nvSpPr>
          <p:cNvPr id="4" name="Slide Number Placeholder 3"/>
          <p:cNvSpPr>
            <a:spLocks noGrp="1"/>
          </p:cNvSpPr>
          <p:nvPr>
            <p:ph type="sldNum" sz="quarter" idx="5"/>
          </p:nvPr>
        </p:nvSpPr>
        <p:spPr/>
        <p:txBody>
          <a:bodyPr/>
          <a:lstStyle/>
          <a:p>
            <a:fld id="{B9D70AFE-02B9-4ED3-9B48-05A4DAB505EB}" type="slidenum">
              <a:rPr lang="en-US" smtClean="0"/>
              <a:t>3</a:t>
            </a:fld>
            <a:endParaRPr lang="en-US"/>
          </a:p>
        </p:txBody>
      </p:sp>
    </p:spTree>
    <p:extLst>
      <p:ext uri="{BB962C8B-B14F-4D97-AF65-F5344CB8AC3E}">
        <p14:creationId xmlns:p14="http://schemas.microsoft.com/office/powerpoint/2010/main" val="39102422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196D – other then Individual (FII) (not in foreign currency)</a:t>
            </a:r>
          </a:p>
        </p:txBody>
      </p:sp>
      <p:sp>
        <p:nvSpPr>
          <p:cNvPr id="4" name="Slide Number Placeholder 3"/>
          <p:cNvSpPr>
            <a:spLocks noGrp="1"/>
          </p:cNvSpPr>
          <p:nvPr>
            <p:ph type="sldNum" sz="quarter" idx="5"/>
          </p:nvPr>
        </p:nvSpPr>
        <p:spPr/>
        <p:txBody>
          <a:bodyPr/>
          <a:lstStyle/>
          <a:p>
            <a:fld id="{B9D70AFE-02B9-4ED3-9B48-05A4DAB505EB}" type="slidenum">
              <a:rPr lang="en-US" smtClean="0"/>
              <a:t>21</a:t>
            </a:fld>
            <a:endParaRPr lang="en-US"/>
          </a:p>
        </p:txBody>
      </p:sp>
    </p:spTree>
    <p:extLst>
      <p:ext uri="{BB962C8B-B14F-4D97-AF65-F5344CB8AC3E}">
        <p14:creationId xmlns:p14="http://schemas.microsoft.com/office/powerpoint/2010/main" val="24335428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70AFE-02B9-4ED3-9B48-05A4DAB505EB}" type="slidenum">
              <a:rPr lang="en-US" smtClean="0"/>
              <a:t>24</a:t>
            </a:fld>
            <a:endParaRPr lang="en-US"/>
          </a:p>
        </p:txBody>
      </p:sp>
    </p:spTree>
    <p:extLst>
      <p:ext uri="{BB962C8B-B14F-4D97-AF65-F5344CB8AC3E}">
        <p14:creationId xmlns:p14="http://schemas.microsoft.com/office/powerpoint/2010/main" val="42297895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70AFE-02B9-4ED3-9B48-05A4DAB505EB}" type="slidenum">
              <a:rPr lang="en-US" smtClean="0"/>
              <a:t>25</a:t>
            </a:fld>
            <a:endParaRPr lang="en-US"/>
          </a:p>
        </p:txBody>
      </p:sp>
    </p:spTree>
    <p:extLst>
      <p:ext uri="{BB962C8B-B14F-4D97-AF65-F5344CB8AC3E}">
        <p14:creationId xmlns:p14="http://schemas.microsoft.com/office/powerpoint/2010/main" val="197011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70AFE-02B9-4ED3-9B48-05A4DAB505EB}" type="slidenum">
              <a:rPr lang="en-US" smtClean="0"/>
              <a:t>26</a:t>
            </a:fld>
            <a:endParaRPr lang="en-US"/>
          </a:p>
        </p:txBody>
      </p:sp>
    </p:spTree>
    <p:extLst>
      <p:ext uri="{BB962C8B-B14F-4D97-AF65-F5344CB8AC3E}">
        <p14:creationId xmlns:p14="http://schemas.microsoft.com/office/powerpoint/2010/main" val="1645919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70AFE-02B9-4ED3-9B48-05A4DAB505EB}" type="slidenum">
              <a:rPr lang="en-US" smtClean="0"/>
              <a:t>27</a:t>
            </a:fld>
            <a:endParaRPr lang="en-US"/>
          </a:p>
        </p:txBody>
      </p:sp>
    </p:spTree>
    <p:extLst>
      <p:ext uri="{BB962C8B-B14F-4D97-AF65-F5344CB8AC3E}">
        <p14:creationId xmlns:p14="http://schemas.microsoft.com/office/powerpoint/2010/main" val="2063569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70AFE-02B9-4ED3-9B48-05A4DAB505EB}" type="slidenum">
              <a:rPr lang="en-US" smtClean="0"/>
              <a:t>28</a:t>
            </a:fld>
            <a:endParaRPr lang="en-US"/>
          </a:p>
        </p:txBody>
      </p:sp>
    </p:spTree>
    <p:extLst>
      <p:ext uri="{BB962C8B-B14F-4D97-AF65-F5344CB8AC3E}">
        <p14:creationId xmlns:p14="http://schemas.microsoft.com/office/powerpoint/2010/main" val="2445824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70AFE-02B9-4ED3-9B48-05A4DAB505EB}" type="slidenum">
              <a:rPr lang="en-US" smtClean="0"/>
              <a:t>29</a:t>
            </a:fld>
            <a:endParaRPr lang="en-US"/>
          </a:p>
        </p:txBody>
      </p:sp>
    </p:spTree>
    <p:extLst>
      <p:ext uri="{BB962C8B-B14F-4D97-AF65-F5344CB8AC3E}">
        <p14:creationId xmlns:p14="http://schemas.microsoft.com/office/powerpoint/2010/main" val="2124681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70AFE-02B9-4ED3-9B48-05A4DAB505EB}" type="slidenum">
              <a:rPr lang="en-US" smtClean="0"/>
              <a:t>30</a:t>
            </a:fld>
            <a:endParaRPr lang="en-US"/>
          </a:p>
        </p:txBody>
      </p:sp>
    </p:spTree>
    <p:extLst>
      <p:ext uri="{BB962C8B-B14F-4D97-AF65-F5344CB8AC3E}">
        <p14:creationId xmlns:p14="http://schemas.microsoft.com/office/powerpoint/2010/main" val="2887696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70AFE-02B9-4ED3-9B48-05A4DAB505EB}" type="slidenum">
              <a:rPr lang="en-US" smtClean="0"/>
              <a:t>4</a:t>
            </a:fld>
            <a:endParaRPr lang="en-US"/>
          </a:p>
        </p:txBody>
      </p:sp>
    </p:spTree>
    <p:extLst>
      <p:ext uri="{BB962C8B-B14F-4D97-AF65-F5344CB8AC3E}">
        <p14:creationId xmlns:p14="http://schemas.microsoft.com/office/powerpoint/2010/main" val="22395769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196D – other then Individual (FII) (not in foreign currency)</a:t>
            </a:r>
          </a:p>
        </p:txBody>
      </p:sp>
      <p:sp>
        <p:nvSpPr>
          <p:cNvPr id="4" name="Slide Number Placeholder 3"/>
          <p:cNvSpPr>
            <a:spLocks noGrp="1"/>
          </p:cNvSpPr>
          <p:nvPr>
            <p:ph type="sldNum" sz="quarter" idx="5"/>
          </p:nvPr>
        </p:nvSpPr>
        <p:spPr/>
        <p:txBody>
          <a:bodyPr/>
          <a:lstStyle/>
          <a:p>
            <a:fld id="{B9D70AFE-02B9-4ED3-9B48-05A4DAB505EB}" type="slidenum">
              <a:rPr lang="en-US" smtClean="0"/>
              <a:t>12</a:t>
            </a:fld>
            <a:endParaRPr lang="en-US"/>
          </a:p>
        </p:txBody>
      </p:sp>
    </p:spTree>
    <p:extLst>
      <p:ext uri="{BB962C8B-B14F-4D97-AF65-F5344CB8AC3E}">
        <p14:creationId xmlns:p14="http://schemas.microsoft.com/office/powerpoint/2010/main" val="324121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70AFE-02B9-4ED3-9B48-05A4DAB505EB}" type="slidenum">
              <a:rPr lang="en-US" smtClean="0"/>
              <a:t>13</a:t>
            </a:fld>
            <a:endParaRPr lang="en-US"/>
          </a:p>
        </p:txBody>
      </p:sp>
    </p:spTree>
    <p:extLst>
      <p:ext uri="{BB962C8B-B14F-4D97-AF65-F5344CB8AC3E}">
        <p14:creationId xmlns:p14="http://schemas.microsoft.com/office/powerpoint/2010/main" val="3571894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70AFE-02B9-4ED3-9B48-05A4DAB505EB}" type="slidenum">
              <a:rPr lang="en-US" smtClean="0"/>
              <a:t>14</a:t>
            </a:fld>
            <a:endParaRPr lang="en-US"/>
          </a:p>
        </p:txBody>
      </p:sp>
    </p:spTree>
    <p:extLst>
      <p:ext uri="{BB962C8B-B14F-4D97-AF65-F5344CB8AC3E}">
        <p14:creationId xmlns:p14="http://schemas.microsoft.com/office/powerpoint/2010/main" val="13840448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70AFE-02B9-4ED3-9B48-05A4DAB505EB}" type="slidenum">
              <a:rPr lang="en-US" smtClean="0"/>
              <a:t>15</a:t>
            </a:fld>
            <a:endParaRPr lang="en-US"/>
          </a:p>
        </p:txBody>
      </p:sp>
    </p:spTree>
    <p:extLst>
      <p:ext uri="{BB962C8B-B14F-4D97-AF65-F5344CB8AC3E}">
        <p14:creationId xmlns:p14="http://schemas.microsoft.com/office/powerpoint/2010/main" val="3136286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70AFE-02B9-4ED3-9B48-05A4DAB505EB}" type="slidenum">
              <a:rPr lang="en-US" smtClean="0"/>
              <a:t>16</a:t>
            </a:fld>
            <a:endParaRPr lang="en-US"/>
          </a:p>
        </p:txBody>
      </p:sp>
    </p:spTree>
    <p:extLst>
      <p:ext uri="{BB962C8B-B14F-4D97-AF65-F5344CB8AC3E}">
        <p14:creationId xmlns:p14="http://schemas.microsoft.com/office/powerpoint/2010/main" val="5492506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70AFE-02B9-4ED3-9B48-05A4DAB505EB}" type="slidenum">
              <a:rPr lang="en-US" smtClean="0"/>
              <a:t>17</a:t>
            </a:fld>
            <a:endParaRPr lang="en-US"/>
          </a:p>
        </p:txBody>
      </p:sp>
    </p:spTree>
    <p:extLst>
      <p:ext uri="{BB962C8B-B14F-4D97-AF65-F5344CB8AC3E}">
        <p14:creationId xmlns:p14="http://schemas.microsoft.com/office/powerpoint/2010/main" val="2219486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D70AFE-02B9-4ED3-9B48-05A4DAB505EB}" type="slidenum">
              <a:rPr lang="en-US" smtClean="0"/>
              <a:t>18</a:t>
            </a:fld>
            <a:endParaRPr lang="en-US"/>
          </a:p>
        </p:txBody>
      </p:sp>
    </p:spTree>
    <p:extLst>
      <p:ext uri="{BB962C8B-B14F-4D97-AF65-F5344CB8AC3E}">
        <p14:creationId xmlns:p14="http://schemas.microsoft.com/office/powerpoint/2010/main" val="1192031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6E6E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sv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9315" r="9809" b="836"/>
          <a:stretch>
            <a:fillRect/>
          </a:stretch>
        </p:blipFill>
        <p:spPr>
          <a:xfrm>
            <a:off x="11395202" y="0"/>
            <a:ext cx="6892798" cy="10287000"/>
          </a:xfrm>
          <a:prstGeom prst="rect">
            <a:avLst/>
          </a:prstGeom>
        </p:spPr>
      </p:pic>
      <p:sp>
        <p:nvSpPr>
          <p:cNvPr id="3" name="AutoShape 3"/>
          <p:cNvSpPr/>
          <p:nvPr/>
        </p:nvSpPr>
        <p:spPr>
          <a:xfrm>
            <a:off x="9412" y="8870247"/>
            <a:ext cx="18278588" cy="1416753"/>
          </a:xfrm>
          <a:prstGeom prst="rect">
            <a:avLst/>
          </a:prstGeom>
          <a:solidFill>
            <a:srgbClr val="1754F1"/>
          </a:solidFill>
        </p:spPr>
        <p:txBody>
          <a:bodyPr/>
          <a:lstStyle/>
          <a:p>
            <a:endParaRPr lang="en-US"/>
          </a:p>
        </p:txBody>
      </p:sp>
      <p:grpSp>
        <p:nvGrpSpPr>
          <p:cNvPr id="4" name="Group 4"/>
          <p:cNvGrpSpPr/>
          <p:nvPr/>
        </p:nvGrpSpPr>
        <p:grpSpPr>
          <a:xfrm>
            <a:off x="1028700" y="1555509"/>
            <a:ext cx="9630990" cy="5932257"/>
            <a:chOff x="0" y="-19050"/>
            <a:chExt cx="12841320" cy="7909674"/>
          </a:xfrm>
        </p:grpSpPr>
        <p:sp>
          <p:nvSpPr>
            <p:cNvPr id="5" name="TextBox 5"/>
            <p:cNvSpPr txBox="1"/>
            <p:nvPr/>
          </p:nvSpPr>
          <p:spPr>
            <a:xfrm>
              <a:off x="0" y="1217019"/>
              <a:ext cx="12841320" cy="4116426"/>
            </a:xfrm>
            <a:prstGeom prst="rect">
              <a:avLst/>
            </a:prstGeom>
          </p:spPr>
          <p:txBody>
            <a:bodyPr lIns="0" tIns="0" rIns="0" bIns="0" rtlCol="0" anchor="t">
              <a:spAutoFit/>
            </a:bodyPr>
            <a:lstStyle/>
            <a:p>
              <a:pPr>
                <a:lnSpc>
                  <a:spcPts val="12480"/>
                </a:lnSpc>
              </a:pPr>
              <a:r>
                <a:rPr lang="en-US" sz="8800" spc="-208" dirty="0">
                  <a:solidFill>
                    <a:srgbClr val="14110F"/>
                  </a:solidFill>
                  <a:latin typeface="Roboto Bold"/>
                </a:rPr>
                <a:t>Complexities in Form 15CA &amp; 15CB</a:t>
              </a:r>
            </a:p>
          </p:txBody>
        </p:sp>
        <p:sp>
          <p:nvSpPr>
            <p:cNvPr id="6" name="TextBox 6"/>
            <p:cNvSpPr txBox="1"/>
            <p:nvPr/>
          </p:nvSpPr>
          <p:spPr>
            <a:xfrm>
              <a:off x="0" y="-19050"/>
              <a:ext cx="8866808" cy="666750"/>
            </a:xfrm>
            <a:prstGeom prst="rect">
              <a:avLst/>
            </a:prstGeom>
          </p:spPr>
          <p:txBody>
            <a:bodyPr lIns="0" tIns="0" rIns="0" bIns="0" rtlCol="0" anchor="t">
              <a:spAutoFit/>
            </a:bodyPr>
            <a:lstStyle/>
            <a:p>
              <a:pPr>
                <a:lnSpc>
                  <a:spcPts val="3840"/>
                </a:lnSpc>
              </a:pPr>
              <a:endParaRPr lang="en-US" sz="3200" dirty="0">
                <a:solidFill>
                  <a:srgbClr val="1754F1"/>
                </a:solidFill>
                <a:latin typeface="Roboto Bold"/>
              </a:endParaRPr>
            </a:p>
          </p:txBody>
        </p:sp>
        <p:sp>
          <p:nvSpPr>
            <p:cNvPr id="7" name="TextBox 7"/>
            <p:cNvSpPr txBox="1"/>
            <p:nvPr/>
          </p:nvSpPr>
          <p:spPr>
            <a:xfrm>
              <a:off x="22139" y="7176753"/>
              <a:ext cx="12418675" cy="713871"/>
            </a:xfrm>
            <a:prstGeom prst="rect">
              <a:avLst/>
            </a:prstGeom>
          </p:spPr>
          <p:txBody>
            <a:bodyPr lIns="0" tIns="0" rIns="0" bIns="0" rtlCol="0" anchor="t">
              <a:spAutoFit/>
            </a:bodyPr>
            <a:lstStyle/>
            <a:p>
              <a:pPr>
                <a:lnSpc>
                  <a:spcPts val="4480"/>
                </a:lnSpc>
              </a:pPr>
              <a:r>
                <a:rPr lang="en-US" sz="3200" dirty="0">
                  <a:solidFill>
                    <a:srgbClr val="14110F"/>
                  </a:solidFill>
                  <a:latin typeface="Roboto"/>
                </a:rPr>
                <a:t>CA Deepak Tayal</a:t>
              </a:r>
              <a:endParaRPr lang="en-US" sz="3199" dirty="0">
                <a:solidFill>
                  <a:srgbClr val="14110F"/>
                </a:solidFill>
                <a:latin typeface="Roboto"/>
              </a:endParaRPr>
            </a:p>
          </p:txBody>
        </p:sp>
      </p:grpSp>
      <p:grpSp>
        <p:nvGrpSpPr>
          <p:cNvPr id="8" name="Group 8"/>
          <p:cNvGrpSpPr/>
          <p:nvPr/>
        </p:nvGrpSpPr>
        <p:grpSpPr>
          <a:xfrm>
            <a:off x="609600" y="487948"/>
            <a:ext cx="1338355" cy="802651"/>
            <a:chOff x="0" y="0"/>
            <a:chExt cx="1784474" cy="1070201"/>
          </a:xfrm>
        </p:grpSpPr>
        <p:grpSp>
          <p:nvGrpSpPr>
            <p:cNvPr id="9" name="Group 9"/>
            <p:cNvGrpSpPr/>
            <p:nvPr/>
          </p:nvGrpSpPr>
          <p:grpSpPr>
            <a:xfrm>
              <a:off x="0" y="0"/>
              <a:ext cx="1784474" cy="1070201"/>
              <a:chOff x="0" y="0"/>
              <a:chExt cx="865399" cy="518160"/>
            </a:xfrm>
          </p:grpSpPr>
          <p:sp>
            <p:nvSpPr>
              <p:cNvPr id="10" name="Freeform 10"/>
              <p:cNvSpPr/>
              <p:nvPr/>
            </p:nvSpPr>
            <p:spPr>
              <a:xfrm>
                <a:off x="6350" y="6360"/>
                <a:ext cx="852699" cy="506284"/>
              </a:xfrm>
              <a:custGeom>
                <a:avLst/>
                <a:gdLst/>
                <a:ahLst/>
                <a:cxnLst/>
                <a:rect l="l" t="t" r="r" b="b"/>
                <a:pathLst>
                  <a:path w="852699" h="506284">
                    <a:moveTo>
                      <a:pt x="252730" y="0"/>
                    </a:moveTo>
                    <a:lnTo>
                      <a:pt x="599969" y="0"/>
                    </a:lnTo>
                    <a:cubicBezTo>
                      <a:pt x="739669" y="0"/>
                      <a:pt x="852699" y="113215"/>
                      <a:pt x="852699" y="253143"/>
                    </a:cubicBezTo>
                    <a:cubicBezTo>
                      <a:pt x="852699" y="393070"/>
                      <a:pt x="739669" y="506285"/>
                      <a:pt x="599969" y="506285"/>
                    </a:cubicBezTo>
                    <a:lnTo>
                      <a:pt x="252730" y="506285"/>
                    </a:lnTo>
                    <a:cubicBezTo>
                      <a:pt x="113030" y="506285"/>
                      <a:pt x="0" y="393070"/>
                      <a:pt x="0" y="253143"/>
                    </a:cubicBezTo>
                    <a:cubicBezTo>
                      <a:pt x="0" y="113215"/>
                      <a:pt x="113030" y="0"/>
                      <a:pt x="252730" y="0"/>
                    </a:cubicBezTo>
                    <a:close/>
                  </a:path>
                </a:pathLst>
              </a:custGeom>
              <a:solidFill>
                <a:srgbClr val="14110F"/>
              </a:solidFill>
            </p:spPr>
            <p:txBody>
              <a:bodyPr/>
              <a:lstStyle/>
              <a:p>
                <a:endParaRPr lang="en-US"/>
              </a:p>
            </p:txBody>
          </p:sp>
        </p:grpSp>
        <p:grpSp>
          <p:nvGrpSpPr>
            <p:cNvPr id="11" name="Group 11"/>
            <p:cNvGrpSpPr/>
            <p:nvPr/>
          </p:nvGrpSpPr>
          <p:grpSpPr>
            <a:xfrm>
              <a:off x="393198" y="401024"/>
              <a:ext cx="998079" cy="315171"/>
              <a:chOff x="0" y="0"/>
              <a:chExt cx="1359375" cy="429260"/>
            </a:xfrm>
          </p:grpSpPr>
          <p:sp>
            <p:nvSpPr>
              <p:cNvPr id="12" name="Freeform 12"/>
              <p:cNvSpPr/>
              <p:nvPr/>
            </p:nvSpPr>
            <p:spPr>
              <a:xfrm>
                <a:off x="0" y="-5080"/>
                <a:ext cx="1359375" cy="434340"/>
              </a:xfrm>
              <a:custGeom>
                <a:avLst/>
                <a:gdLst/>
                <a:ahLst/>
                <a:cxnLst/>
                <a:rect l="l" t="t" r="r" b="b"/>
                <a:pathLst>
                  <a:path w="1359375" h="434340">
                    <a:moveTo>
                      <a:pt x="1341595" y="187960"/>
                    </a:moveTo>
                    <a:lnTo>
                      <a:pt x="1079975" y="11430"/>
                    </a:lnTo>
                    <a:cubicBezTo>
                      <a:pt x="1062195" y="0"/>
                      <a:pt x="1039335" y="3810"/>
                      <a:pt x="1026635" y="21590"/>
                    </a:cubicBezTo>
                    <a:cubicBezTo>
                      <a:pt x="1015205" y="39370"/>
                      <a:pt x="1019015" y="62230"/>
                      <a:pt x="1036795" y="74930"/>
                    </a:cubicBezTo>
                    <a:lnTo>
                      <a:pt x="1195545" y="181610"/>
                    </a:lnTo>
                    <a:lnTo>
                      <a:pt x="0" y="181610"/>
                    </a:lnTo>
                    <a:lnTo>
                      <a:pt x="0" y="257810"/>
                    </a:lnTo>
                    <a:lnTo>
                      <a:pt x="1195545" y="257810"/>
                    </a:lnTo>
                    <a:lnTo>
                      <a:pt x="1036795" y="364490"/>
                    </a:lnTo>
                    <a:cubicBezTo>
                      <a:pt x="1019015" y="375920"/>
                      <a:pt x="1015205" y="400050"/>
                      <a:pt x="1026635" y="417830"/>
                    </a:cubicBezTo>
                    <a:cubicBezTo>
                      <a:pt x="1034255" y="429260"/>
                      <a:pt x="1045685" y="434340"/>
                      <a:pt x="1058385" y="434340"/>
                    </a:cubicBezTo>
                    <a:cubicBezTo>
                      <a:pt x="1066005" y="434340"/>
                      <a:pt x="1073625" y="431800"/>
                      <a:pt x="1079975" y="427990"/>
                    </a:cubicBezTo>
                    <a:lnTo>
                      <a:pt x="1342865" y="251460"/>
                    </a:lnTo>
                    <a:cubicBezTo>
                      <a:pt x="1353025" y="243840"/>
                      <a:pt x="1359375" y="232410"/>
                      <a:pt x="1359375" y="219710"/>
                    </a:cubicBezTo>
                    <a:cubicBezTo>
                      <a:pt x="1359375" y="207010"/>
                      <a:pt x="1353025" y="195580"/>
                      <a:pt x="1341595" y="187960"/>
                    </a:cubicBezTo>
                    <a:close/>
                  </a:path>
                </a:pathLst>
              </a:custGeom>
              <a:solidFill>
                <a:srgbClr val="FFFFFF"/>
              </a:solidFill>
            </p:spPr>
            <p:txBody>
              <a:bodyPr/>
              <a:lstStyle/>
              <a:p>
                <a:endParaRPr lang="en-US"/>
              </a:p>
            </p:txBody>
          </p:sp>
        </p:grpSp>
      </p:grpSp>
      <p:pic>
        <p:nvPicPr>
          <p:cNvPr id="13" name="Picture 12">
            <a:extLst>
              <a:ext uri="{FF2B5EF4-FFF2-40B4-BE49-F238E27FC236}">
                <a16:creationId xmlns:a16="http://schemas.microsoft.com/office/drawing/2014/main" id="{392BD000-9EF1-1BB6-2D84-2A2EDF511F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78000" y="9249756"/>
            <a:ext cx="3602130" cy="639060"/>
          </a:xfrm>
          <a:prstGeom prst="rect">
            <a:avLst/>
          </a:prstGeom>
        </p:spPr>
      </p:pic>
      <p:sp>
        <p:nvSpPr>
          <p:cNvPr id="14" name="TextBox 3">
            <a:extLst>
              <a:ext uri="{FF2B5EF4-FFF2-40B4-BE49-F238E27FC236}">
                <a16:creationId xmlns:a16="http://schemas.microsoft.com/office/drawing/2014/main" id="{5E8BF8C2-A2AA-59BE-E3F8-FD4D3827F27E}"/>
              </a:ext>
            </a:extLst>
          </p:cNvPr>
          <p:cNvSpPr txBox="1"/>
          <p:nvPr/>
        </p:nvSpPr>
        <p:spPr>
          <a:xfrm>
            <a:off x="388531" y="9332401"/>
            <a:ext cx="13873366" cy="492443"/>
          </a:xfrm>
          <a:prstGeom prst="rect">
            <a:avLst/>
          </a:prstGeom>
        </p:spPr>
        <p:txBody>
          <a:bodyPr wrap="square" lIns="0" tIns="0" rIns="0" bIns="0" rtlCol="0" anchor="t">
            <a:spAutoFit/>
          </a:bodyPr>
          <a:lstStyle/>
          <a:p>
            <a:r>
              <a:rPr lang="en-US" sz="3200" dirty="0">
                <a:solidFill>
                  <a:srgbClr val="FFFF00"/>
                </a:solidFill>
                <a:latin typeface="Roboto Bold"/>
              </a:rPr>
              <a:t>15CA-CB BULK SOLUTION                       </a:t>
            </a:r>
            <a:r>
              <a:rPr lang="en-US" sz="3200" dirty="0">
                <a:solidFill>
                  <a:srgbClr val="FFFFFF"/>
                </a:solidFill>
                <a:latin typeface="Roboto Bold"/>
              </a:rPr>
              <a:t>www.wraptax.com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412" y="8870247"/>
            <a:ext cx="18278588" cy="1416753"/>
          </a:xfrm>
          <a:prstGeom prst="rect">
            <a:avLst/>
          </a:prstGeom>
          <a:solidFill>
            <a:srgbClr val="1754F1"/>
          </a:solidFill>
        </p:spPr>
        <p:txBody>
          <a:bodyPr/>
          <a:lstStyle/>
          <a:p>
            <a:endParaRPr lang="en-US"/>
          </a:p>
        </p:txBody>
      </p:sp>
      <p:grpSp>
        <p:nvGrpSpPr>
          <p:cNvPr id="3" name="Group 3"/>
          <p:cNvGrpSpPr/>
          <p:nvPr/>
        </p:nvGrpSpPr>
        <p:grpSpPr>
          <a:xfrm>
            <a:off x="838200" y="571500"/>
            <a:ext cx="16937421" cy="3752108"/>
            <a:chOff x="0" y="-114300"/>
            <a:chExt cx="18443973" cy="5002812"/>
          </a:xfrm>
        </p:grpSpPr>
        <p:sp>
          <p:nvSpPr>
            <p:cNvPr id="4" name="TextBox 4"/>
            <p:cNvSpPr txBox="1"/>
            <p:nvPr/>
          </p:nvSpPr>
          <p:spPr>
            <a:xfrm>
              <a:off x="0" y="-114300"/>
              <a:ext cx="18172148" cy="1573080"/>
            </a:xfrm>
            <a:prstGeom prst="rect">
              <a:avLst/>
            </a:prstGeom>
          </p:spPr>
          <p:txBody>
            <a:bodyPr wrap="square" lIns="0" tIns="0" rIns="0" bIns="0" rtlCol="0" anchor="t">
              <a:spAutoFit/>
            </a:bodyPr>
            <a:lstStyle/>
            <a:p>
              <a:pPr marL="0" lvl="0" indent="0">
                <a:lnSpc>
                  <a:spcPts val="4800"/>
                </a:lnSpc>
                <a:spcBef>
                  <a:spcPct val="0"/>
                </a:spcBef>
              </a:pPr>
              <a:r>
                <a:rPr lang="en-US" sz="3200" spc="64" dirty="0">
                  <a:solidFill>
                    <a:srgbClr val="1754F1"/>
                  </a:solidFill>
                  <a:latin typeface="Roboto Bold"/>
                </a:rPr>
                <a:t>Rule 26 - Rate of exchange for the purpose of deduction of tax at source on income payable in foreign currency.</a:t>
              </a:r>
              <a:endParaRPr lang="en-US" sz="3200" u="none" spc="64" dirty="0">
                <a:solidFill>
                  <a:srgbClr val="1754F1"/>
                </a:solidFill>
                <a:latin typeface="Roboto Bold"/>
              </a:endParaRPr>
            </a:p>
          </p:txBody>
        </p:sp>
        <p:sp>
          <p:nvSpPr>
            <p:cNvPr id="5" name="TextBox 5"/>
            <p:cNvSpPr txBox="1"/>
            <p:nvPr/>
          </p:nvSpPr>
          <p:spPr>
            <a:xfrm>
              <a:off x="22891" y="2015930"/>
              <a:ext cx="18421082" cy="2872582"/>
            </a:xfrm>
            <a:prstGeom prst="rect">
              <a:avLst/>
            </a:prstGeom>
          </p:spPr>
          <p:txBody>
            <a:bodyPr lIns="0" tIns="0" rIns="0" bIns="0" rtlCol="0" anchor="t">
              <a:spAutoFit/>
            </a:bodyPr>
            <a:lstStyle/>
            <a:p>
              <a:pPr>
                <a:lnSpc>
                  <a:spcPct val="150000"/>
                </a:lnSpc>
              </a:pPr>
              <a:r>
                <a:rPr lang="en-US" sz="2400" dirty="0">
                  <a:solidFill>
                    <a:srgbClr val="14110F"/>
                  </a:solidFill>
                  <a:latin typeface="Roboto" panose="02000000000000000000" pitchFamily="2" charset="0"/>
                  <a:ea typeface="Roboto" panose="02000000000000000000" pitchFamily="2" charset="0"/>
                  <a:cs typeface="Roboto" panose="02000000000000000000" pitchFamily="2" charset="0"/>
                </a:rPr>
                <a:t>….shall be the </a:t>
              </a:r>
              <a:r>
                <a:rPr lang="en-US" sz="2400" b="1" dirty="0">
                  <a:solidFill>
                    <a:srgbClr val="14110F"/>
                  </a:solidFill>
                  <a:latin typeface="Roboto" panose="02000000000000000000" pitchFamily="2" charset="0"/>
                  <a:ea typeface="Roboto" panose="02000000000000000000" pitchFamily="2" charset="0"/>
                  <a:cs typeface="Roboto" panose="02000000000000000000" pitchFamily="2" charset="0"/>
                </a:rPr>
                <a:t>telegraphic transfer buying rate </a:t>
              </a:r>
              <a:r>
                <a:rPr lang="en-US" sz="2400" dirty="0">
                  <a:solidFill>
                    <a:srgbClr val="14110F"/>
                  </a:solidFill>
                  <a:latin typeface="Roboto" panose="02000000000000000000" pitchFamily="2" charset="0"/>
                  <a:ea typeface="Roboto" panose="02000000000000000000" pitchFamily="2" charset="0"/>
                  <a:cs typeface="Roboto" panose="02000000000000000000" pitchFamily="2" charset="0"/>
                </a:rPr>
                <a:t>(adopted by the State Bank of India)</a:t>
              </a:r>
              <a:r>
                <a:rPr lang="en-US" sz="2400" b="1" dirty="0">
                  <a:solidFill>
                    <a:srgbClr val="14110F"/>
                  </a:solidFill>
                  <a:latin typeface="Roboto" panose="02000000000000000000" pitchFamily="2" charset="0"/>
                  <a:ea typeface="Roboto" panose="02000000000000000000" pitchFamily="2" charset="0"/>
                  <a:cs typeface="Roboto" panose="02000000000000000000" pitchFamily="2" charset="0"/>
                </a:rPr>
                <a:t> </a:t>
              </a:r>
              <a:r>
                <a:rPr lang="en-US" sz="2400" dirty="0">
                  <a:solidFill>
                    <a:srgbClr val="14110F"/>
                  </a:solidFill>
                  <a:latin typeface="Roboto" panose="02000000000000000000" pitchFamily="2" charset="0"/>
                  <a:ea typeface="Roboto" panose="02000000000000000000" pitchFamily="2" charset="0"/>
                  <a:cs typeface="Roboto" panose="02000000000000000000" pitchFamily="2" charset="0"/>
                </a:rPr>
                <a:t>of such currency as on </a:t>
              </a:r>
              <a:r>
                <a:rPr lang="en-US" sz="2400" u="sng" dirty="0">
                  <a:solidFill>
                    <a:srgbClr val="14110F"/>
                  </a:solidFill>
                  <a:latin typeface="Roboto" panose="02000000000000000000" pitchFamily="2" charset="0"/>
                  <a:ea typeface="Roboto" panose="02000000000000000000" pitchFamily="2" charset="0"/>
                  <a:cs typeface="Roboto" panose="02000000000000000000" pitchFamily="2" charset="0"/>
                </a:rPr>
                <a:t>the date on which the tax is required to be deducted </a:t>
              </a:r>
              <a:r>
                <a:rPr lang="en-US" sz="2400" dirty="0">
                  <a:solidFill>
                    <a:srgbClr val="14110F"/>
                  </a:solidFill>
                  <a:latin typeface="Roboto" panose="02000000000000000000" pitchFamily="2" charset="0"/>
                  <a:ea typeface="Roboto" panose="02000000000000000000" pitchFamily="2" charset="0"/>
                  <a:cs typeface="Roboto" panose="02000000000000000000" pitchFamily="2" charset="0"/>
                </a:rPr>
                <a:t>at source under the provisions of Chapter XVIIB by the person responsible for paying such income.</a:t>
              </a:r>
            </a:p>
            <a:p>
              <a:pPr>
                <a:lnSpc>
                  <a:spcPct val="150000"/>
                </a:lnSpc>
              </a:pPr>
              <a:endParaRPr lang="en-US" sz="2400" dirty="0">
                <a:solidFill>
                  <a:srgbClr val="14110F"/>
                </a:solidFill>
                <a:latin typeface="Roboto" panose="02000000000000000000" pitchFamily="2" charset="0"/>
                <a:ea typeface="Roboto" panose="02000000000000000000" pitchFamily="2" charset="0"/>
                <a:cs typeface="Roboto" panose="02000000000000000000" pitchFamily="2" charset="0"/>
              </a:endParaRPr>
            </a:p>
          </p:txBody>
        </p:sp>
      </p:grpSp>
      <p:sp>
        <p:nvSpPr>
          <p:cNvPr id="6" name="TextBox 5">
            <a:extLst>
              <a:ext uri="{FF2B5EF4-FFF2-40B4-BE49-F238E27FC236}">
                <a16:creationId xmlns:a16="http://schemas.microsoft.com/office/drawing/2014/main" id="{DB61BA3F-59E6-8606-41EC-E9E94FF417D3}"/>
              </a:ext>
            </a:extLst>
          </p:cNvPr>
          <p:cNvSpPr txBox="1"/>
          <p:nvPr/>
        </p:nvSpPr>
        <p:spPr>
          <a:xfrm>
            <a:off x="851338" y="4991100"/>
            <a:ext cx="16916400" cy="2708434"/>
          </a:xfrm>
          <a:prstGeom prst="rect">
            <a:avLst/>
          </a:prstGeom>
        </p:spPr>
        <p:txBody>
          <a:bodyPr lIns="0" tIns="0" rIns="0" bIns="0" rtlCol="0" anchor="t">
            <a:spAutoFit/>
          </a:bodyPr>
          <a:lstStyle/>
          <a:p>
            <a:pPr>
              <a:lnSpc>
                <a:spcPct val="150000"/>
              </a:lnSpc>
            </a:pPr>
            <a:r>
              <a:rPr lang="en-US" sz="2400" u="sng" dirty="0">
                <a:solidFill>
                  <a:srgbClr val="14110F"/>
                </a:solidFill>
                <a:latin typeface="Roboto" panose="02000000000000000000" pitchFamily="2" charset="0"/>
                <a:ea typeface="Roboto" panose="02000000000000000000" pitchFamily="2" charset="0"/>
                <a:cs typeface="Roboto" panose="02000000000000000000" pitchFamily="2" charset="0"/>
              </a:rPr>
              <a:t>Fluctuation</a:t>
            </a:r>
            <a:r>
              <a:rPr lang="en-US" sz="2400" dirty="0">
                <a:solidFill>
                  <a:srgbClr val="14110F"/>
                </a:solidFill>
                <a:latin typeface="Roboto" panose="02000000000000000000" pitchFamily="2" charset="0"/>
                <a:ea typeface="Roboto" panose="02000000000000000000" pitchFamily="2" charset="0"/>
                <a:cs typeface="Roboto" panose="02000000000000000000" pitchFamily="2" charset="0"/>
              </a:rPr>
              <a:t> between the date of deduction of tax and payment to non-resident has to be </a:t>
            </a:r>
            <a:r>
              <a:rPr lang="en-US" sz="2400" b="1" u="sng" dirty="0">
                <a:solidFill>
                  <a:srgbClr val="14110F"/>
                </a:solidFill>
                <a:latin typeface="Roboto" panose="02000000000000000000" pitchFamily="2" charset="0"/>
                <a:ea typeface="Roboto" panose="02000000000000000000" pitchFamily="2" charset="0"/>
                <a:cs typeface="Roboto" panose="02000000000000000000" pitchFamily="2" charset="0"/>
              </a:rPr>
              <a:t>IGNORED</a:t>
            </a:r>
            <a:r>
              <a:rPr lang="en-US" sz="2400" dirty="0">
                <a:solidFill>
                  <a:srgbClr val="14110F"/>
                </a:solidFill>
                <a:latin typeface="Roboto" panose="02000000000000000000" pitchFamily="2" charset="0"/>
                <a:ea typeface="Roboto" panose="02000000000000000000" pitchFamily="2" charset="0"/>
                <a:cs typeface="Roboto" panose="02000000000000000000" pitchFamily="2" charset="0"/>
              </a:rPr>
              <a:t> : </a:t>
            </a:r>
          </a:p>
          <a:p>
            <a:pPr>
              <a:lnSpc>
                <a:spcPct val="150000"/>
              </a:lnSpc>
            </a:pPr>
            <a:endParaRPr lang="en-US" sz="2400" b="1" dirty="0">
              <a:solidFill>
                <a:srgbClr val="14110F"/>
              </a:solidFill>
              <a:latin typeface="Roboto" panose="02000000000000000000" pitchFamily="2" charset="0"/>
              <a:ea typeface="Roboto" panose="02000000000000000000" pitchFamily="2" charset="0"/>
              <a:cs typeface="Roboto" panose="02000000000000000000" pitchFamily="2" charset="0"/>
            </a:endParaRPr>
          </a:p>
          <a:p>
            <a:pPr>
              <a:lnSpc>
                <a:spcPct val="150000"/>
              </a:lnSpc>
            </a:pPr>
            <a:r>
              <a:rPr lang="en-US" sz="2400" b="1" dirty="0">
                <a:solidFill>
                  <a:srgbClr val="14110F"/>
                </a:solidFill>
                <a:latin typeface="Roboto" panose="02000000000000000000" pitchFamily="2" charset="0"/>
                <a:ea typeface="Roboto" panose="02000000000000000000" pitchFamily="2" charset="0"/>
                <a:cs typeface="Roboto" panose="02000000000000000000" pitchFamily="2" charset="0"/>
              </a:rPr>
              <a:t>Honda Motorcycle &amp; Scooters India (P) Ltd. vs. ACIT [2015] 56 238 (Delhi-Tribunal) , </a:t>
            </a:r>
          </a:p>
          <a:p>
            <a:pPr>
              <a:lnSpc>
                <a:spcPct val="150000"/>
              </a:lnSpc>
            </a:pPr>
            <a:r>
              <a:rPr lang="en-US" sz="2400" b="1" dirty="0">
                <a:solidFill>
                  <a:srgbClr val="14110F"/>
                </a:solidFill>
                <a:latin typeface="Roboto" panose="02000000000000000000" pitchFamily="2" charset="0"/>
                <a:ea typeface="Roboto" panose="02000000000000000000" pitchFamily="2" charset="0"/>
                <a:cs typeface="Roboto" panose="02000000000000000000" pitchFamily="2" charset="0"/>
              </a:rPr>
              <a:t>Sandvik and Asia if the Ltd vs. JCIT [2012] 18 22/49 SOT 554 (Pune)</a:t>
            </a:r>
          </a:p>
          <a:p>
            <a:pPr>
              <a:lnSpc>
                <a:spcPct val="150000"/>
              </a:lnSpc>
            </a:pPr>
            <a:endParaRPr lang="en-US" sz="2400" dirty="0">
              <a:solidFill>
                <a:srgbClr val="14110F"/>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31552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412" y="8870247"/>
            <a:ext cx="18278588" cy="1416753"/>
          </a:xfrm>
          <a:prstGeom prst="rect">
            <a:avLst/>
          </a:prstGeom>
          <a:solidFill>
            <a:srgbClr val="1754F1"/>
          </a:solidFill>
        </p:spPr>
        <p:txBody>
          <a:bodyPr/>
          <a:lstStyle/>
          <a:p>
            <a:endParaRPr lang="en-US"/>
          </a:p>
        </p:txBody>
      </p:sp>
      <p:grpSp>
        <p:nvGrpSpPr>
          <p:cNvPr id="3" name="Group 3"/>
          <p:cNvGrpSpPr/>
          <p:nvPr/>
        </p:nvGrpSpPr>
        <p:grpSpPr>
          <a:xfrm>
            <a:off x="838200" y="571500"/>
            <a:ext cx="16921654" cy="5632152"/>
            <a:chOff x="0" y="-114300"/>
            <a:chExt cx="18426804" cy="7509536"/>
          </a:xfrm>
        </p:grpSpPr>
        <p:sp>
          <p:nvSpPr>
            <p:cNvPr id="4" name="TextBox 4"/>
            <p:cNvSpPr txBox="1"/>
            <p:nvPr/>
          </p:nvSpPr>
          <p:spPr>
            <a:xfrm>
              <a:off x="0" y="-114300"/>
              <a:ext cx="18172148" cy="752343"/>
            </a:xfrm>
            <a:prstGeom prst="rect">
              <a:avLst/>
            </a:prstGeom>
          </p:spPr>
          <p:txBody>
            <a:bodyPr wrap="square" lIns="0" tIns="0" rIns="0" bIns="0" rtlCol="0" anchor="t">
              <a:spAutoFit/>
            </a:bodyPr>
            <a:lstStyle/>
            <a:p>
              <a:pPr marL="0" lvl="0" indent="0">
                <a:lnSpc>
                  <a:spcPts val="4800"/>
                </a:lnSpc>
                <a:spcBef>
                  <a:spcPct val="0"/>
                </a:spcBef>
              </a:pPr>
              <a:r>
                <a:rPr lang="en-US" sz="3200" spc="64" dirty="0">
                  <a:solidFill>
                    <a:srgbClr val="1754F1"/>
                  </a:solidFill>
                  <a:latin typeface="Roboto Bold"/>
                </a:rPr>
                <a:t>Section 206AA- Requirement to furnish Permanent Account Number</a:t>
              </a:r>
              <a:endParaRPr lang="en-US" sz="3200" u="none" spc="64" dirty="0">
                <a:solidFill>
                  <a:srgbClr val="1754F1"/>
                </a:solidFill>
                <a:latin typeface="Roboto Bold"/>
              </a:endParaRPr>
            </a:p>
          </p:txBody>
        </p:sp>
        <p:sp>
          <p:nvSpPr>
            <p:cNvPr id="5" name="TextBox 5"/>
            <p:cNvSpPr txBox="1"/>
            <p:nvPr/>
          </p:nvSpPr>
          <p:spPr>
            <a:xfrm>
              <a:off x="5722" y="1308100"/>
              <a:ext cx="18421082" cy="6087136"/>
            </a:xfrm>
            <a:prstGeom prst="rect">
              <a:avLst/>
            </a:prstGeom>
          </p:spPr>
          <p:txBody>
            <a:bodyPr lIns="0" tIns="0" rIns="0" bIns="0" rtlCol="0" anchor="t">
              <a:spAutoFit/>
            </a:bodyPr>
            <a:lstStyle/>
            <a:p>
              <a:pPr>
                <a:lnSpc>
                  <a:spcPct val="150000"/>
                </a:lnSpc>
              </a:pPr>
              <a:r>
                <a:rPr lang="en-US" sz="2000" dirty="0">
                  <a:solidFill>
                    <a:srgbClr val="14110F"/>
                  </a:solidFill>
                  <a:latin typeface="Roboto" panose="02000000000000000000" pitchFamily="2" charset="0"/>
                  <a:ea typeface="Roboto" panose="02000000000000000000" pitchFamily="2" charset="0"/>
                  <a:cs typeface="Roboto" panose="02000000000000000000" pitchFamily="2" charset="0"/>
                </a:rPr>
                <a:t>(1</a:t>
              </a:r>
              <a:r>
                <a:rPr lang="en-US" sz="2000" u="sng" dirty="0">
                  <a:solidFill>
                    <a:srgbClr val="14110F"/>
                  </a:solidFill>
                  <a:latin typeface="Roboto" panose="02000000000000000000" pitchFamily="2" charset="0"/>
                  <a:ea typeface="Roboto" panose="02000000000000000000" pitchFamily="2" charset="0"/>
                  <a:cs typeface="Roboto" panose="02000000000000000000" pitchFamily="2" charset="0"/>
                </a:rPr>
                <a:t>) Notwithstanding anything contained in any other provisions</a:t>
              </a:r>
              <a:r>
                <a:rPr lang="en-US" sz="2000" dirty="0">
                  <a:solidFill>
                    <a:srgbClr val="14110F"/>
                  </a:solidFill>
                  <a:latin typeface="Roboto" panose="02000000000000000000" pitchFamily="2" charset="0"/>
                  <a:ea typeface="Roboto" panose="02000000000000000000" pitchFamily="2" charset="0"/>
                  <a:cs typeface="Roboto" panose="02000000000000000000" pitchFamily="2" charset="0"/>
                </a:rPr>
                <a:t> of this Act, </a:t>
              </a:r>
              <a:r>
                <a:rPr lang="en-US" sz="2000" b="1" dirty="0">
                  <a:solidFill>
                    <a:srgbClr val="14110F"/>
                  </a:solidFill>
                  <a:latin typeface="Roboto" panose="02000000000000000000" pitchFamily="2" charset="0"/>
                  <a:ea typeface="Roboto" panose="02000000000000000000" pitchFamily="2" charset="0"/>
                  <a:cs typeface="Roboto" panose="02000000000000000000" pitchFamily="2" charset="0"/>
                </a:rPr>
                <a:t>any person </a:t>
              </a:r>
              <a:r>
                <a:rPr lang="en-US" sz="2000" dirty="0">
                  <a:solidFill>
                    <a:srgbClr val="14110F"/>
                  </a:solidFill>
                  <a:latin typeface="Roboto" panose="02000000000000000000" pitchFamily="2" charset="0"/>
                  <a:ea typeface="Roboto" panose="02000000000000000000" pitchFamily="2" charset="0"/>
                  <a:cs typeface="Roboto" panose="02000000000000000000" pitchFamily="2" charset="0"/>
                </a:rPr>
                <a:t>entitled to receive any sum or income or amount, on which tax is deductible under Chapter XVIIB (hereafter referred to as </a:t>
              </a:r>
              <a:r>
                <a:rPr lang="en-US" sz="2000" dirty="0" err="1">
                  <a:solidFill>
                    <a:srgbClr val="14110F"/>
                  </a:solidFill>
                  <a:latin typeface="Roboto" panose="02000000000000000000" pitchFamily="2" charset="0"/>
                  <a:ea typeface="Roboto" panose="02000000000000000000" pitchFamily="2" charset="0"/>
                  <a:cs typeface="Roboto" panose="02000000000000000000" pitchFamily="2" charset="0"/>
                </a:rPr>
                <a:t>deductee</a:t>
              </a:r>
              <a:r>
                <a:rPr lang="en-US" sz="2000" dirty="0">
                  <a:solidFill>
                    <a:srgbClr val="14110F"/>
                  </a:solidFill>
                  <a:latin typeface="Roboto" panose="02000000000000000000" pitchFamily="2" charset="0"/>
                  <a:ea typeface="Roboto" panose="02000000000000000000" pitchFamily="2" charset="0"/>
                  <a:cs typeface="Roboto" panose="02000000000000000000" pitchFamily="2" charset="0"/>
                </a:rPr>
                <a:t>) shall furnish his Permanent Account Number to the person responsible for deducting such tax (hereafter referred to as </a:t>
              </a:r>
              <a:r>
                <a:rPr lang="en-US" sz="2000" dirty="0" err="1">
                  <a:solidFill>
                    <a:srgbClr val="14110F"/>
                  </a:solidFill>
                  <a:latin typeface="Roboto" panose="02000000000000000000" pitchFamily="2" charset="0"/>
                  <a:ea typeface="Roboto" panose="02000000000000000000" pitchFamily="2" charset="0"/>
                  <a:cs typeface="Roboto" panose="02000000000000000000" pitchFamily="2" charset="0"/>
                </a:rPr>
                <a:t>deductor</a:t>
              </a:r>
              <a:r>
                <a:rPr lang="en-US" sz="2000" dirty="0">
                  <a:solidFill>
                    <a:srgbClr val="14110F"/>
                  </a:solidFill>
                  <a:latin typeface="Roboto" panose="02000000000000000000" pitchFamily="2" charset="0"/>
                  <a:ea typeface="Roboto" panose="02000000000000000000" pitchFamily="2" charset="0"/>
                  <a:cs typeface="Roboto" panose="02000000000000000000" pitchFamily="2" charset="0"/>
                </a:rPr>
                <a:t>), failing which tax shall be deducted at the </a:t>
              </a:r>
              <a:r>
                <a:rPr lang="en-US" sz="2000" b="1" dirty="0">
                  <a:solidFill>
                    <a:srgbClr val="14110F"/>
                  </a:solidFill>
                  <a:latin typeface="Roboto" panose="02000000000000000000" pitchFamily="2" charset="0"/>
                  <a:ea typeface="Roboto" panose="02000000000000000000" pitchFamily="2" charset="0"/>
                  <a:cs typeface="Roboto" panose="02000000000000000000" pitchFamily="2" charset="0"/>
                </a:rPr>
                <a:t>higher of the following rates</a:t>
              </a:r>
              <a:r>
                <a:rPr lang="en-US" sz="2000" dirty="0">
                  <a:solidFill>
                    <a:srgbClr val="14110F"/>
                  </a:solidFill>
                  <a:latin typeface="Roboto" panose="02000000000000000000" pitchFamily="2" charset="0"/>
                  <a:ea typeface="Roboto" panose="02000000000000000000" pitchFamily="2" charset="0"/>
                  <a:cs typeface="Roboto" panose="02000000000000000000" pitchFamily="2" charset="0"/>
                </a:rPr>
                <a:t>, namely:—</a:t>
              </a:r>
            </a:p>
            <a:p>
              <a:pPr lvl="1">
                <a:lnSpc>
                  <a:spcPct val="150000"/>
                </a:lnSpc>
              </a:pPr>
              <a:endParaRPr lang="en-US" sz="2000" dirty="0">
                <a:solidFill>
                  <a:srgbClr val="14110F"/>
                </a:solidFill>
                <a:latin typeface="Roboto" panose="02000000000000000000" pitchFamily="2" charset="0"/>
                <a:ea typeface="Roboto" panose="02000000000000000000" pitchFamily="2" charset="0"/>
                <a:cs typeface="Roboto" panose="02000000000000000000" pitchFamily="2" charset="0"/>
              </a:endParaRPr>
            </a:p>
            <a:p>
              <a:pPr lvl="1">
                <a:lnSpc>
                  <a:spcPct val="150000"/>
                </a:lnSpc>
              </a:pPr>
              <a:r>
                <a:rPr lang="en-US" sz="2000" dirty="0">
                  <a:solidFill>
                    <a:srgbClr val="14110F"/>
                  </a:solidFill>
                  <a:latin typeface="Roboto" panose="02000000000000000000" pitchFamily="2" charset="0"/>
                  <a:ea typeface="Roboto" panose="02000000000000000000" pitchFamily="2" charset="0"/>
                  <a:cs typeface="Roboto" panose="02000000000000000000" pitchFamily="2" charset="0"/>
                </a:rPr>
                <a:t>(</a:t>
              </a:r>
              <a:r>
                <a:rPr lang="en-US" sz="2000" dirty="0" err="1">
                  <a:solidFill>
                    <a:srgbClr val="14110F"/>
                  </a:solidFill>
                  <a:latin typeface="Roboto" panose="02000000000000000000" pitchFamily="2" charset="0"/>
                  <a:ea typeface="Roboto" panose="02000000000000000000" pitchFamily="2" charset="0"/>
                  <a:cs typeface="Roboto" panose="02000000000000000000" pitchFamily="2" charset="0"/>
                </a:rPr>
                <a:t>i</a:t>
              </a:r>
              <a:r>
                <a:rPr lang="en-US" sz="2000" dirty="0">
                  <a:solidFill>
                    <a:srgbClr val="14110F"/>
                  </a:solidFill>
                  <a:latin typeface="Roboto" panose="02000000000000000000" pitchFamily="2" charset="0"/>
                  <a:ea typeface="Roboto" panose="02000000000000000000" pitchFamily="2" charset="0"/>
                  <a:cs typeface="Roboto" panose="02000000000000000000" pitchFamily="2" charset="0"/>
                </a:rPr>
                <a:t>) at the rate specified in the relevant provision of this Act; or</a:t>
              </a:r>
            </a:p>
            <a:p>
              <a:pPr lvl="1">
                <a:lnSpc>
                  <a:spcPct val="150000"/>
                </a:lnSpc>
              </a:pPr>
              <a:r>
                <a:rPr lang="en-US" sz="2000" dirty="0">
                  <a:solidFill>
                    <a:srgbClr val="14110F"/>
                  </a:solidFill>
                  <a:latin typeface="Roboto" panose="02000000000000000000" pitchFamily="2" charset="0"/>
                  <a:ea typeface="Roboto" panose="02000000000000000000" pitchFamily="2" charset="0"/>
                  <a:cs typeface="Roboto" panose="02000000000000000000" pitchFamily="2" charset="0"/>
                </a:rPr>
                <a:t>(ii) at the rate or rates in force; or</a:t>
              </a:r>
            </a:p>
            <a:p>
              <a:pPr lvl="1">
                <a:lnSpc>
                  <a:spcPct val="150000"/>
                </a:lnSpc>
              </a:pPr>
              <a:r>
                <a:rPr lang="en-US" sz="2000" dirty="0">
                  <a:solidFill>
                    <a:srgbClr val="14110F"/>
                  </a:solidFill>
                  <a:latin typeface="Roboto" panose="02000000000000000000" pitchFamily="2" charset="0"/>
                  <a:ea typeface="Roboto" panose="02000000000000000000" pitchFamily="2" charset="0"/>
                  <a:cs typeface="Roboto" panose="02000000000000000000" pitchFamily="2" charset="0"/>
                </a:rPr>
                <a:t>(iii) at the rate of twenty per cent:</a:t>
              </a:r>
            </a:p>
            <a:p>
              <a:pPr lvl="1">
                <a:lnSpc>
                  <a:spcPct val="150000"/>
                </a:lnSpc>
              </a:pPr>
              <a:endParaRPr lang="en-US" sz="2000" dirty="0">
                <a:solidFill>
                  <a:srgbClr val="14110F"/>
                </a:solidFill>
                <a:latin typeface="Roboto" panose="02000000000000000000" pitchFamily="2" charset="0"/>
                <a:ea typeface="Roboto" panose="02000000000000000000" pitchFamily="2" charset="0"/>
                <a:cs typeface="Roboto" panose="02000000000000000000" pitchFamily="2" charset="0"/>
              </a:endParaRPr>
            </a:p>
            <a:p>
              <a:pPr>
                <a:lnSpc>
                  <a:spcPct val="150000"/>
                </a:lnSpc>
              </a:pPr>
              <a:r>
                <a:rPr lang="en-US" sz="2000" dirty="0">
                  <a:solidFill>
                    <a:srgbClr val="FF0000"/>
                  </a:solidFill>
                  <a:latin typeface="Roboto" panose="02000000000000000000" pitchFamily="2" charset="0"/>
                  <a:ea typeface="Roboto" panose="02000000000000000000" pitchFamily="2" charset="0"/>
                  <a:cs typeface="Roboto" panose="02000000000000000000" pitchFamily="2" charset="0"/>
                </a:rPr>
                <a:t>Non-Linked Adhaar shall be considered similarly</a:t>
              </a:r>
            </a:p>
            <a:p>
              <a:pPr lvl="1">
                <a:lnSpc>
                  <a:spcPct val="150000"/>
                </a:lnSpc>
              </a:pPr>
              <a:endParaRPr lang="en-US" sz="2000" dirty="0">
                <a:solidFill>
                  <a:srgbClr val="14110F"/>
                </a:solidFill>
                <a:latin typeface="Roboto" panose="02000000000000000000" pitchFamily="2" charset="0"/>
                <a:ea typeface="Roboto" panose="02000000000000000000" pitchFamily="2" charset="0"/>
                <a:cs typeface="Roboto" panose="02000000000000000000" pitchFamily="2" charset="0"/>
              </a:endParaRPr>
            </a:p>
          </p:txBody>
        </p:sp>
      </p:grpSp>
      <p:sp>
        <p:nvSpPr>
          <p:cNvPr id="7" name="TextBox 5">
            <a:extLst>
              <a:ext uri="{FF2B5EF4-FFF2-40B4-BE49-F238E27FC236}">
                <a16:creationId xmlns:a16="http://schemas.microsoft.com/office/drawing/2014/main" id="{5F50FE0C-0DC4-B190-05D8-CD45C5079A2C}"/>
              </a:ext>
            </a:extLst>
          </p:cNvPr>
          <p:cNvSpPr txBox="1"/>
          <p:nvPr/>
        </p:nvSpPr>
        <p:spPr>
          <a:xfrm>
            <a:off x="304800" y="6057900"/>
            <a:ext cx="16916399" cy="1046440"/>
          </a:xfrm>
          <a:prstGeom prst="rect">
            <a:avLst/>
          </a:prstGeom>
        </p:spPr>
        <p:txBody>
          <a:bodyPr lIns="0" tIns="0" rIns="0" bIns="0" rtlCol="0" anchor="t">
            <a:spAutoFit/>
          </a:bodyPr>
          <a:lstStyle/>
          <a:p>
            <a:pPr lvl="1">
              <a:lnSpc>
                <a:spcPct val="150000"/>
              </a:lnSpc>
            </a:pPr>
            <a:r>
              <a:rPr lang="en-US" sz="2400" b="1" dirty="0">
                <a:solidFill>
                  <a:srgbClr val="1754F1"/>
                </a:solidFill>
                <a:latin typeface="Roboto" panose="02000000000000000000" pitchFamily="2" charset="0"/>
                <a:ea typeface="Roboto" panose="02000000000000000000" pitchFamily="2" charset="0"/>
                <a:cs typeface="Roboto" panose="02000000000000000000" pitchFamily="2" charset="0"/>
              </a:rPr>
              <a:t>Whether provisions of tax treaty will override the provision of 206AA?</a:t>
            </a:r>
          </a:p>
          <a:p>
            <a:pPr lvl="1">
              <a:lnSpc>
                <a:spcPct val="150000"/>
              </a:lnSpc>
            </a:pPr>
            <a:r>
              <a:rPr lang="en-US" sz="2400" b="1" dirty="0">
                <a:solidFill>
                  <a:srgbClr val="14110F"/>
                </a:solidFill>
                <a:latin typeface="Roboto" panose="02000000000000000000" pitchFamily="2" charset="0"/>
                <a:ea typeface="Roboto" panose="02000000000000000000" pitchFamily="2" charset="0"/>
                <a:cs typeface="Roboto" panose="02000000000000000000" pitchFamily="2" charset="0"/>
              </a:rPr>
              <a:t>Yes - </a:t>
            </a:r>
            <a:r>
              <a:rPr lang="en-US" sz="2400" b="1" dirty="0" err="1">
                <a:solidFill>
                  <a:srgbClr val="14110F"/>
                </a:solidFill>
                <a:latin typeface="Roboto" panose="02000000000000000000" pitchFamily="2" charset="0"/>
                <a:ea typeface="Roboto" panose="02000000000000000000" pitchFamily="2" charset="0"/>
                <a:cs typeface="Roboto" panose="02000000000000000000" pitchFamily="2" charset="0"/>
              </a:rPr>
              <a:t>Emmsons</a:t>
            </a:r>
            <a:r>
              <a:rPr lang="en-US" sz="2400" b="1" dirty="0">
                <a:solidFill>
                  <a:srgbClr val="14110F"/>
                </a:solidFill>
                <a:latin typeface="Roboto" panose="02000000000000000000" pitchFamily="2" charset="0"/>
                <a:ea typeface="Roboto" panose="02000000000000000000" pitchFamily="2" charset="0"/>
                <a:cs typeface="Roboto" panose="02000000000000000000" pitchFamily="2" charset="0"/>
              </a:rPr>
              <a:t> International Ltd vs DCIT [2018] 93 487/171 ITD 140 (Delhi – Trib.)</a:t>
            </a:r>
          </a:p>
        </p:txBody>
      </p:sp>
      <p:sp>
        <p:nvSpPr>
          <p:cNvPr id="8" name="TextBox 5">
            <a:extLst>
              <a:ext uri="{FF2B5EF4-FFF2-40B4-BE49-F238E27FC236}">
                <a16:creationId xmlns:a16="http://schemas.microsoft.com/office/drawing/2014/main" id="{60B948D2-F7F9-7A8C-3644-340286A76D58}"/>
              </a:ext>
            </a:extLst>
          </p:cNvPr>
          <p:cNvSpPr txBox="1"/>
          <p:nvPr/>
        </p:nvSpPr>
        <p:spPr>
          <a:xfrm>
            <a:off x="289034" y="7266277"/>
            <a:ext cx="16916399" cy="1046440"/>
          </a:xfrm>
          <a:prstGeom prst="rect">
            <a:avLst/>
          </a:prstGeom>
        </p:spPr>
        <p:txBody>
          <a:bodyPr lIns="0" tIns="0" rIns="0" bIns="0" rtlCol="0" anchor="t">
            <a:spAutoFit/>
          </a:bodyPr>
          <a:lstStyle/>
          <a:p>
            <a:pPr lvl="1">
              <a:lnSpc>
                <a:spcPct val="150000"/>
              </a:lnSpc>
            </a:pPr>
            <a:r>
              <a:rPr lang="en-US" sz="2400" b="1" dirty="0">
                <a:solidFill>
                  <a:srgbClr val="1754F1"/>
                </a:solidFill>
                <a:latin typeface="Roboto" panose="02000000000000000000" pitchFamily="2" charset="0"/>
                <a:ea typeface="Roboto" panose="02000000000000000000" pitchFamily="2" charset="0"/>
                <a:cs typeface="Roboto" panose="02000000000000000000" pitchFamily="2" charset="0"/>
              </a:rPr>
              <a:t>Is SC/EC to be added to 206AA?</a:t>
            </a:r>
          </a:p>
          <a:p>
            <a:pPr lvl="1">
              <a:lnSpc>
                <a:spcPct val="150000"/>
              </a:lnSpc>
            </a:pPr>
            <a:r>
              <a:rPr lang="en-US" sz="2400" b="1" dirty="0">
                <a:solidFill>
                  <a:srgbClr val="14110F"/>
                </a:solidFill>
                <a:latin typeface="Roboto" panose="02000000000000000000" pitchFamily="2" charset="0"/>
                <a:ea typeface="Roboto" panose="02000000000000000000" pitchFamily="2" charset="0"/>
                <a:cs typeface="Roboto" panose="02000000000000000000" pitchFamily="2" charset="0"/>
              </a:rPr>
              <a:t>No – Charging Section 2 of Finance Act does not provide reference to 206AA, </a:t>
            </a:r>
            <a:r>
              <a:rPr lang="en-US" sz="2400" i="1" dirty="0">
                <a:solidFill>
                  <a:srgbClr val="14110F"/>
                </a:solidFill>
                <a:latin typeface="Roboto" panose="02000000000000000000" pitchFamily="2" charset="0"/>
                <a:ea typeface="Roboto" panose="02000000000000000000" pitchFamily="2" charset="0"/>
                <a:cs typeface="Roboto" panose="02000000000000000000" pitchFamily="2" charset="0"/>
              </a:rPr>
              <a:t>Circular 8/2010 dt 13</a:t>
            </a:r>
            <a:r>
              <a:rPr lang="en-US" sz="2400" i="1" baseline="30000" dirty="0">
                <a:solidFill>
                  <a:srgbClr val="14110F"/>
                </a:solidFill>
                <a:latin typeface="Roboto" panose="02000000000000000000" pitchFamily="2" charset="0"/>
                <a:ea typeface="Roboto" panose="02000000000000000000" pitchFamily="2" charset="0"/>
                <a:cs typeface="Roboto" panose="02000000000000000000" pitchFamily="2" charset="0"/>
              </a:rPr>
              <a:t>th</a:t>
            </a:r>
            <a:r>
              <a:rPr lang="en-US" sz="2400" i="1" dirty="0">
                <a:solidFill>
                  <a:srgbClr val="14110F"/>
                </a:solidFill>
                <a:latin typeface="Roboto" panose="02000000000000000000" pitchFamily="2" charset="0"/>
                <a:ea typeface="Roboto" panose="02000000000000000000" pitchFamily="2" charset="0"/>
                <a:cs typeface="Roboto" panose="02000000000000000000" pitchFamily="2" charset="0"/>
              </a:rPr>
              <a:t> Dec 2010</a:t>
            </a:r>
          </a:p>
        </p:txBody>
      </p:sp>
    </p:spTree>
    <p:extLst>
      <p:ext uri="{BB962C8B-B14F-4D97-AF65-F5344CB8AC3E}">
        <p14:creationId xmlns:p14="http://schemas.microsoft.com/office/powerpoint/2010/main" val="28442279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09600" y="495300"/>
            <a:ext cx="16764000" cy="3048000"/>
            <a:chOff x="0" y="-288400"/>
            <a:chExt cx="16435289" cy="2681231"/>
          </a:xfrm>
        </p:grpSpPr>
        <p:grpSp>
          <p:nvGrpSpPr>
            <p:cNvPr id="6" name="Group 6"/>
            <p:cNvGrpSpPr/>
            <p:nvPr/>
          </p:nvGrpSpPr>
          <p:grpSpPr>
            <a:xfrm>
              <a:off x="0" y="-288400"/>
              <a:ext cx="16435289" cy="2681231"/>
              <a:chOff x="0" y="-73168"/>
              <a:chExt cx="4169694" cy="680238"/>
            </a:xfrm>
          </p:grpSpPr>
          <p:sp>
            <p:nvSpPr>
              <p:cNvPr id="7" name="Freeform 7"/>
              <p:cNvSpPr/>
              <p:nvPr/>
            </p:nvSpPr>
            <p:spPr>
              <a:xfrm>
                <a:off x="0" y="-73168"/>
                <a:ext cx="4169694" cy="680238"/>
              </a:xfrm>
              <a:custGeom>
                <a:avLst/>
                <a:gdLst/>
                <a:ahLst/>
                <a:cxnLst/>
                <a:rect l="l" t="t" r="r" b="b"/>
                <a:pathLst>
                  <a:path w="4169694" h="1058147">
                    <a:moveTo>
                      <a:pt x="4045234" y="1058146"/>
                    </a:moveTo>
                    <a:lnTo>
                      <a:pt x="124460" y="1058146"/>
                    </a:lnTo>
                    <a:cubicBezTo>
                      <a:pt x="55880" y="1058146"/>
                      <a:pt x="0" y="1002266"/>
                      <a:pt x="0" y="933686"/>
                    </a:cubicBezTo>
                    <a:lnTo>
                      <a:pt x="0" y="124460"/>
                    </a:lnTo>
                    <a:cubicBezTo>
                      <a:pt x="0" y="55880"/>
                      <a:pt x="55880" y="0"/>
                      <a:pt x="124460" y="0"/>
                    </a:cubicBezTo>
                    <a:lnTo>
                      <a:pt x="4045234" y="0"/>
                    </a:lnTo>
                    <a:cubicBezTo>
                      <a:pt x="4113814" y="0"/>
                      <a:pt x="4169694" y="55880"/>
                      <a:pt x="4169694" y="124460"/>
                    </a:cubicBezTo>
                    <a:lnTo>
                      <a:pt x="4169694" y="933687"/>
                    </a:lnTo>
                    <a:cubicBezTo>
                      <a:pt x="4169694" y="1002267"/>
                      <a:pt x="4113814" y="1058147"/>
                      <a:pt x="4045234" y="1058147"/>
                    </a:cubicBezTo>
                    <a:close/>
                  </a:path>
                </a:pathLst>
              </a:custGeom>
              <a:solidFill>
                <a:srgbClr val="FFFFFF"/>
              </a:solidFill>
            </p:spPr>
            <p:txBody>
              <a:bodyPr/>
              <a:lstStyle/>
              <a:p>
                <a:endParaRPr lang="en-US"/>
              </a:p>
            </p:txBody>
          </p:sp>
        </p:grpSp>
        <p:sp>
          <p:nvSpPr>
            <p:cNvPr id="8" name="TextBox 8"/>
            <p:cNvSpPr txBox="1"/>
            <p:nvPr/>
          </p:nvSpPr>
          <p:spPr>
            <a:xfrm>
              <a:off x="612905" y="-53912"/>
              <a:ext cx="15209480" cy="366630"/>
            </a:xfrm>
            <a:prstGeom prst="rect">
              <a:avLst/>
            </a:prstGeom>
          </p:spPr>
          <p:txBody>
            <a:bodyPr wrap="square" lIns="0" tIns="0" rIns="0" bIns="0" rtlCol="0" anchor="t">
              <a:spAutoFit/>
            </a:bodyPr>
            <a:lstStyle/>
            <a:p>
              <a:pPr marL="0" lvl="0" indent="0" algn="l">
                <a:lnSpc>
                  <a:spcPts val="2800"/>
                </a:lnSpc>
                <a:spcBef>
                  <a:spcPct val="0"/>
                </a:spcBef>
              </a:pPr>
              <a:r>
                <a:rPr lang="en-US" sz="2000" b="1" spc="40" dirty="0">
                  <a:solidFill>
                    <a:srgbClr val="14110F"/>
                  </a:solidFill>
                  <a:latin typeface="Roboto"/>
                </a:rPr>
                <a:t> Revision/Withdrawal of Form 15CA and 15CB</a:t>
              </a:r>
              <a:endParaRPr lang="en-US" sz="2000" spc="40" dirty="0">
                <a:solidFill>
                  <a:srgbClr val="14110F"/>
                </a:solidFill>
                <a:latin typeface="Roboto"/>
              </a:endParaRPr>
            </a:p>
          </p:txBody>
        </p:sp>
      </p:grpSp>
      <p:sp>
        <p:nvSpPr>
          <p:cNvPr id="21" name="TextBox 13">
            <a:extLst>
              <a:ext uri="{FF2B5EF4-FFF2-40B4-BE49-F238E27FC236}">
                <a16:creationId xmlns:a16="http://schemas.microsoft.com/office/drawing/2014/main" id="{496BAF94-E148-4350-C0DB-50514A96DC2E}"/>
              </a:ext>
            </a:extLst>
          </p:cNvPr>
          <p:cNvSpPr txBox="1"/>
          <p:nvPr/>
        </p:nvSpPr>
        <p:spPr>
          <a:xfrm>
            <a:off x="1295400" y="1333215"/>
            <a:ext cx="15513676" cy="1769715"/>
          </a:xfrm>
          <a:prstGeom prst="rect">
            <a:avLst/>
          </a:prstGeom>
        </p:spPr>
        <p:txBody>
          <a:bodyPr wrap="square" lIns="0" tIns="0" rIns="0" bIns="0" rtlCol="0" anchor="t">
            <a:spAutoFit/>
          </a:bodyPr>
          <a:lstStyle/>
          <a:p>
            <a:pPr>
              <a:lnSpc>
                <a:spcPts val="2800"/>
              </a:lnSpc>
              <a:spcBef>
                <a:spcPct val="0"/>
              </a:spcBef>
            </a:pPr>
            <a:r>
              <a:rPr lang="en-US" sz="2000" spc="40" dirty="0">
                <a:solidFill>
                  <a:srgbClr val="14110F"/>
                </a:solidFill>
                <a:latin typeface="Roboto"/>
              </a:rPr>
              <a:t>Presently there is a limited scope for withdrawal of Form No. 15CB viz., within 7 days of submission of the form. However, no option is provided for the revision of either Form 15CA or 15CB</a:t>
            </a:r>
          </a:p>
          <a:p>
            <a:pPr>
              <a:lnSpc>
                <a:spcPts val="2800"/>
              </a:lnSpc>
              <a:spcBef>
                <a:spcPct val="0"/>
              </a:spcBef>
            </a:pPr>
            <a:endParaRPr lang="en-US" sz="2000" spc="40" dirty="0">
              <a:solidFill>
                <a:srgbClr val="14110F"/>
              </a:solidFill>
              <a:latin typeface="Roboto"/>
            </a:endParaRPr>
          </a:p>
          <a:p>
            <a:pPr>
              <a:lnSpc>
                <a:spcPts val="2800"/>
              </a:lnSpc>
              <a:spcBef>
                <a:spcPct val="0"/>
              </a:spcBef>
            </a:pPr>
            <a:r>
              <a:rPr lang="en-US" sz="2000" spc="40" dirty="0">
                <a:solidFill>
                  <a:srgbClr val="14110F"/>
                </a:solidFill>
                <a:latin typeface="Roboto"/>
              </a:rPr>
              <a:t>Where a revision is undertaken, a fresh UDIN may be generated for Form 15CB and the earlier UDIN may be revoked. </a:t>
            </a:r>
            <a:r>
              <a:rPr lang="en-US" sz="2000" u="sng" spc="40" dirty="0">
                <a:solidFill>
                  <a:srgbClr val="14110F"/>
                </a:solidFill>
                <a:latin typeface="Roboto"/>
              </a:rPr>
              <a:t>Whereas, IT portal now allows to use same UDIN, if original form is revoked and new form is generated in same day</a:t>
            </a:r>
          </a:p>
        </p:txBody>
      </p:sp>
      <p:grpSp>
        <p:nvGrpSpPr>
          <p:cNvPr id="22" name="Group 5">
            <a:extLst>
              <a:ext uri="{FF2B5EF4-FFF2-40B4-BE49-F238E27FC236}">
                <a16:creationId xmlns:a16="http://schemas.microsoft.com/office/drawing/2014/main" id="{C87D15BF-72ED-BA14-560D-2B372127932E}"/>
              </a:ext>
            </a:extLst>
          </p:cNvPr>
          <p:cNvGrpSpPr/>
          <p:nvPr/>
        </p:nvGrpSpPr>
        <p:grpSpPr>
          <a:xfrm>
            <a:off x="573741" y="3825552"/>
            <a:ext cx="16764000" cy="5966148"/>
            <a:chOff x="0" y="-288400"/>
            <a:chExt cx="16435289" cy="2681231"/>
          </a:xfrm>
        </p:grpSpPr>
        <p:grpSp>
          <p:nvGrpSpPr>
            <p:cNvPr id="23" name="Group 6">
              <a:extLst>
                <a:ext uri="{FF2B5EF4-FFF2-40B4-BE49-F238E27FC236}">
                  <a16:creationId xmlns:a16="http://schemas.microsoft.com/office/drawing/2014/main" id="{49F2F7DB-BA82-4376-07C9-A35D490F6D0A}"/>
                </a:ext>
              </a:extLst>
            </p:cNvPr>
            <p:cNvGrpSpPr/>
            <p:nvPr/>
          </p:nvGrpSpPr>
          <p:grpSpPr>
            <a:xfrm>
              <a:off x="0" y="-288400"/>
              <a:ext cx="16435289" cy="2681231"/>
              <a:chOff x="0" y="-73168"/>
              <a:chExt cx="4169694" cy="680238"/>
            </a:xfrm>
          </p:grpSpPr>
          <p:sp>
            <p:nvSpPr>
              <p:cNvPr id="25" name="Freeform 7">
                <a:extLst>
                  <a:ext uri="{FF2B5EF4-FFF2-40B4-BE49-F238E27FC236}">
                    <a16:creationId xmlns:a16="http://schemas.microsoft.com/office/drawing/2014/main" id="{04B03580-8B91-0704-DBCB-7850104CEF6A}"/>
                  </a:ext>
                </a:extLst>
              </p:cNvPr>
              <p:cNvSpPr/>
              <p:nvPr/>
            </p:nvSpPr>
            <p:spPr>
              <a:xfrm>
                <a:off x="0" y="-73168"/>
                <a:ext cx="4169694" cy="680238"/>
              </a:xfrm>
              <a:custGeom>
                <a:avLst/>
                <a:gdLst/>
                <a:ahLst/>
                <a:cxnLst/>
                <a:rect l="l" t="t" r="r" b="b"/>
                <a:pathLst>
                  <a:path w="4169694" h="1058147">
                    <a:moveTo>
                      <a:pt x="4045234" y="1058146"/>
                    </a:moveTo>
                    <a:lnTo>
                      <a:pt x="124460" y="1058146"/>
                    </a:lnTo>
                    <a:cubicBezTo>
                      <a:pt x="55880" y="1058146"/>
                      <a:pt x="0" y="1002266"/>
                      <a:pt x="0" y="933686"/>
                    </a:cubicBezTo>
                    <a:lnTo>
                      <a:pt x="0" y="124460"/>
                    </a:lnTo>
                    <a:cubicBezTo>
                      <a:pt x="0" y="55880"/>
                      <a:pt x="55880" y="0"/>
                      <a:pt x="124460" y="0"/>
                    </a:cubicBezTo>
                    <a:lnTo>
                      <a:pt x="4045234" y="0"/>
                    </a:lnTo>
                    <a:cubicBezTo>
                      <a:pt x="4113814" y="0"/>
                      <a:pt x="4169694" y="55880"/>
                      <a:pt x="4169694" y="124460"/>
                    </a:cubicBezTo>
                    <a:lnTo>
                      <a:pt x="4169694" y="933687"/>
                    </a:lnTo>
                    <a:cubicBezTo>
                      <a:pt x="4169694" y="1002267"/>
                      <a:pt x="4113814" y="1058147"/>
                      <a:pt x="4045234" y="1058147"/>
                    </a:cubicBezTo>
                    <a:close/>
                  </a:path>
                </a:pathLst>
              </a:custGeom>
              <a:solidFill>
                <a:srgbClr val="FFFFFF"/>
              </a:solidFill>
            </p:spPr>
            <p:txBody>
              <a:bodyPr/>
              <a:lstStyle/>
              <a:p>
                <a:endParaRPr lang="en-US"/>
              </a:p>
            </p:txBody>
          </p:sp>
        </p:grpSp>
        <p:sp>
          <p:nvSpPr>
            <p:cNvPr id="24" name="TextBox 8">
              <a:extLst>
                <a:ext uri="{FF2B5EF4-FFF2-40B4-BE49-F238E27FC236}">
                  <a16:creationId xmlns:a16="http://schemas.microsoft.com/office/drawing/2014/main" id="{64BE6A0E-7135-AC72-65FE-9EC893C35AFD}"/>
                </a:ext>
              </a:extLst>
            </p:cNvPr>
            <p:cNvSpPr txBox="1"/>
            <p:nvPr/>
          </p:nvSpPr>
          <p:spPr>
            <a:xfrm>
              <a:off x="612905" y="-53912"/>
              <a:ext cx="15209480" cy="293304"/>
            </a:xfrm>
            <a:prstGeom prst="rect">
              <a:avLst/>
            </a:prstGeom>
          </p:spPr>
          <p:txBody>
            <a:bodyPr wrap="square" lIns="0" tIns="0" rIns="0" bIns="0" rtlCol="0" anchor="t">
              <a:spAutoFit/>
            </a:bodyPr>
            <a:lstStyle/>
            <a:p>
              <a:pPr marL="0" lvl="0" indent="0" algn="l">
                <a:lnSpc>
                  <a:spcPts val="2800"/>
                </a:lnSpc>
                <a:spcBef>
                  <a:spcPct val="0"/>
                </a:spcBef>
              </a:pPr>
              <a:r>
                <a:rPr lang="en-US" sz="2000" b="1" spc="40" dirty="0">
                  <a:solidFill>
                    <a:srgbClr val="14110F"/>
                  </a:solidFill>
                  <a:latin typeface="Roboto"/>
                </a:rPr>
                <a:t> Option of Grossing Up</a:t>
              </a:r>
              <a:endParaRPr lang="en-US" sz="2000" spc="40" dirty="0">
                <a:solidFill>
                  <a:srgbClr val="14110F"/>
                </a:solidFill>
                <a:latin typeface="Roboto"/>
              </a:endParaRPr>
            </a:p>
          </p:txBody>
        </p:sp>
      </p:grpSp>
      <p:pic>
        <p:nvPicPr>
          <p:cNvPr id="28" name="Picture 27">
            <a:extLst>
              <a:ext uri="{FF2B5EF4-FFF2-40B4-BE49-F238E27FC236}">
                <a16:creationId xmlns:a16="http://schemas.microsoft.com/office/drawing/2014/main" id="{194A39B9-1BBE-C992-0BE4-4DA3DA88AA38}"/>
              </a:ext>
            </a:extLst>
          </p:cNvPr>
          <p:cNvPicPr>
            <a:picLocks noChangeAspect="1"/>
          </p:cNvPicPr>
          <p:nvPr/>
        </p:nvPicPr>
        <p:blipFill>
          <a:blip r:embed="rId3"/>
          <a:stretch>
            <a:fillRect/>
          </a:stretch>
        </p:blipFill>
        <p:spPr>
          <a:xfrm>
            <a:off x="1066800" y="5282222"/>
            <a:ext cx="7584141" cy="2733675"/>
          </a:xfrm>
          <a:prstGeom prst="rect">
            <a:avLst/>
          </a:prstGeom>
        </p:spPr>
      </p:pic>
      <p:pic>
        <p:nvPicPr>
          <p:cNvPr id="34" name="Picture 33">
            <a:extLst>
              <a:ext uri="{FF2B5EF4-FFF2-40B4-BE49-F238E27FC236}">
                <a16:creationId xmlns:a16="http://schemas.microsoft.com/office/drawing/2014/main" id="{D041995A-3328-EB38-9C4A-B0A06E09B3E4}"/>
              </a:ext>
            </a:extLst>
          </p:cNvPr>
          <p:cNvPicPr>
            <a:picLocks noChangeAspect="1"/>
          </p:cNvPicPr>
          <p:nvPr/>
        </p:nvPicPr>
        <p:blipFill>
          <a:blip r:embed="rId4"/>
          <a:stretch>
            <a:fillRect/>
          </a:stretch>
        </p:blipFill>
        <p:spPr>
          <a:xfrm>
            <a:off x="9170894" y="5372100"/>
            <a:ext cx="7362825" cy="3381375"/>
          </a:xfrm>
          <a:prstGeom prst="rect">
            <a:avLst/>
          </a:prstGeom>
        </p:spPr>
      </p:pic>
      <p:pic>
        <p:nvPicPr>
          <p:cNvPr id="36" name="Picture 35">
            <a:extLst>
              <a:ext uri="{FF2B5EF4-FFF2-40B4-BE49-F238E27FC236}">
                <a16:creationId xmlns:a16="http://schemas.microsoft.com/office/drawing/2014/main" id="{7D09E3C1-83A3-AE4E-2249-4D392AC2B289}"/>
              </a:ext>
            </a:extLst>
          </p:cNvPr>
          <p:cNvPicPr>
            <a:picLocks noChangeAspect="1"/>
          </p:cNvPicPr>
          <p:nvPr/>
        </p:nvPicPr>
        <p:blipFill>
          <a:blip r:embed="rId5"/>
          <a:stretch>
            <a:fillRect/>
          </a:stretch>
        </p:blipFill>
        <p:spPr>
          <a:xfrm>
            <a:off x="1124510" y="8298149"/>
            <a:ext cx="7219950" cy="523875"/>
          </a:xfrm>
          <a:prstGeom prst="rect">
            <a:avLst/>
          </a:prstGeom>
        </p:spPr>
      </p:pic>
    </p:spTree>
    <p:extLst>
      <p:ext uri="{BB962C8B-B14F-4D97-AF65-F5344CB8AC3E}">
        <p14:creationId xmlns:p14="http://schemas.microsoft.com/office/powerpoint/2010/main" val="2967205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09600" y="495300"/>
            <a:ext cx="16764000" cy="2438400"/>
            <a:chOff x="0" y="-288400"/>
            <a:chExt cx="16435289" cy="2681231"/>
          </a:xfrm>
        </p:grpSpPr>
        <p:grpSp>
          <p:nvGrpSpPr>
            <p:cNvPr id="6" name="Group 6"/>
            <p:cNvGrpSpPr/>
            <p:nvPr/>
          </p:nvGrpSpPr>
          <p:grpSpPr>
            <a:xfrm>
              <a:off x="0" y="-288400"/>
              <a:ext cx="16435289" cy="2681231"/>
              <a:chOff x="0" y="-73168"/>
              <a:chExt cx="4169694" cy="680238"/>
            </a:xfrm>
          </p:grpSpPr>
          <p:sp>
            <p:nvSpPr>
              <p:cNvPr id="7" name="Freeform 7"/>
              <p:cNvSpPr/>
              <p:nvPr/>
            </p:nvSpPr>
            <p:spPr>
              <a:xfrm>
                <a:off x="0" y="-73168"/>
                <a:ext cx="4169694" cy="680238"/>
              </a:xfrm>
              <a:custGeom>
                <a:avLst/>
                <a:gdLst/>
                <a:ahLst/>
                <a:cxnLst/>
                <a:rect l="l" t="t" r="r" b="b"/>
                <a:pathLst>
                  <a:path w="4169694" h="1058147">
                    <a:moveTo>
                      <a:pt x="4045234" y="1058146"/>
                    </a:moveTo>
                    <a:lnTo>
                      <a:pt x="124460" y="1058146"/>
                    </a:lnTo>
                    <a:cubicBezTo>
                      <a:pt x="55880" y="1058146"/>
                      <a:pt x="0" y="1002266"/>
                      <a:pt x="0" y="933686"/>
                    </a:cubicBezTo>
                    <a:lnTo>
                      <a:pt x="0" y="124460"/>
                    </a:lnTo>
                    <a:cubicBezTo>
                      <a:pt x="0" y="55880"/>
                      <a:pt x="55880" y="0"/>
                      <a:pt x="124460" y="0"/>
                    </a:cubicBezTo>
                    <a:lnTo>
                      <a:pt x="4045234" y="0"/>
                    </a:lnTo>
                    <a:cubicBezTo>
                      <a:pt x="4113814" y="0"/>
                      <a:pt x="4169694" y="55880"/>
                      <a:pt x="4169694" y="124460"/>
                    </a:cubicBezTo>
                    <a:lnTo>
                      <a:pt x="4169694" y="933687"/>
                    </a:lnTo>
                    <a:cubicBezTo>
                      <a:pt x="4169694" y="1002267"/>
                      <a:pt x="4113814" y="1058147"/>
                      <a:pt x="4045234" y="1058147"/>
                    </a:cubicBezTo>
                    <a:close/>
                  </a:path>
                </a:pathLst>
              </a:custGeom>
              <a:solidFill>
                <a:srgbClr val="FFFFFF"/>
              </a:solidFill>
            </p:spPr>
            <p:txBody>
              <a:bodyPr/>
              <a:lstStyle/>
              <a:p>
                <a:endParaRPr lang="en-US"/>
              </a:p>
            </p:txBody>
          </p:sp>
        </p:grpSp>
        <p:sp>
          <p:nvSpPr>
            <p:cNvPr id="8" name="TextBox 8"/>
            <p:cNvSpPr txBox="1"/>
            <p:nvPr/>
          </p:nvSpPr>
          <p:spPr>
            <a:xfrm>
              <a:off x="638859" y="694949"/>
              <a:ext cx="15209480" cy="1156292"/>
            </a:xfrm>
            <a:prstGeom prst="rect">
              <a:avLst/>
            </a:prstGeom>
          </p:spPr>
          <p:txBody>
            <a:bodyPr wrap="square" lIns="0" tIns="0" rIns="0" bIns="0" rtlCol="0" anchor="t">
              <a:spAutoFit/>
            </a:bodyPr>
            <a:lstStyle/>
            <a:p>
              <a:pPr marL="0" lvl="0" indent="0" algn="l">
                <a:lnSpc>
                  <a:spcPts val="2800"/>
                </a:lnSpc>
                <a:spcBef>
                  <a:spcPct val="0"/>
                </a:spcBef>
              </a:pPr>
              <a:r>
                <a:rPr lang="en-US" sz="2000" b="1" spc="40" dirty="0">
                  <a:solidFill>
                    <a:srgbClr val="14110F"/>
                  </a:solidFill>
                  <a:latin typeface="Roboto"/>
                </a:rPr>
                <a:t>While filling Form no. 15CA Part A, Part B and Part C,  limit of Rs. 5,00,000 needs to be computed. Whether the 33 exempted payments and the remittances made by individual  where prior approval of RBI is not required as per Section 5 of FEMA, 1999 need to be considered while computing the limit of Rs. 5,00,000 ? </a:t>
              </a:r>
              <a:endParaRPr lang="en-US" sz="2000" spc="40" dirty="0">
                <a:solidFill>
                  <a:srgbClr val="14110F"/>
                </a:solidFill>
                <a:latin typeface="Roboto"/>
              </a:endParaRPr>
            </a:p>
          </p:txBody>
        </p:sp>
        <p:sp>
          <p:nvSpPr>
            <p:cNvPr id="9" name="TextBox 9"/>
            <p:cNvSpPr txBox="1"/>
            <p:nvPr/>
          </p:nvSpPr>
          <p:spPr>
            <a:xfrm>
              <a:off x="638858" y="-52125"/>
              <a:ext cx="14389993" cy="629849"/>
            </a:xfrm>
            <a:prstGeom prst="rect">
              <a:avLst/>
            </a:prstGeom>
          </p:spPr>
          <p:txBody>
            <a:bodyPr lIns="0" tIns="0" rIns="0" bIns="0" rtlCol="0" anchor="t">
              <a:spAutoFit/>
            </a:bodyPr>
            <a:lstStyle/>
            <a:p>
              <a:pPr marL="0" lvl="0" indent="0" algn="l">
                <a:lnSpc>
                  <a:spcPts val="5460"/>
                </a:lnSpc>
                <a:spcBef>
                  <a:spcPct val="0"/>
                </a:spcBef>
              </a:pPr>
              <a:r>
                <a:rPr lang="en-US" sz="3600" spc="-42" dirty="0">
                  <a:solidFill>
                    <a:srgbClr val="14110F"/>
                  </a:solidFill>
                  <a:latin typeface="Roboto"/>
                </a:rPr>
                <a:t>Case Study</a:t>
              </a:r>
            </a:p>
          </p:txBody>
        </p:sp>
      </p:grpSp>
      <p:grpSp>
        <p:nvGrpSpPr>
          <p:cNvPr id="10" name="Group 10"/>
          <p:cNvGrpSpPr/>
          <p:nvPr/>
        </p:nvGrpSpPr>
        <p:grpSpPr>
          <a:xfrm>
            <a:off x="609600" y="3148576"/>
            <a:ext cx="16764000" cy="6790319"/>
            <a:chOff x="0" y="0"/>
            <a:chExt cx="16435289" cy="6357028"/>
          </a:xfrm>
        </p:grpSpPr>
        <p:grpSp>
          <p:nvGrpSpPr>
            <p:cNvPr id="11" name="Group 11"/>
            <p:cNvGrpSpPr/>
            <p:nvPr/>
          </p:nvGrpSpPr>
          <p:grpSpPr>
            <a:xfrm>
              <a:off x="0" y="0"/>
              <a:ext cx="16435289" cy="6357028"/>
              <a:chOff x="0" y="0"/>
              <a:chExt cx="4169694" cy="1612802"/>
            </a:xfrm>
          </p:grpSpPr>
          <p:sp>
            <p:nvSpPr>
              <p:cNvPr id="12" name="Freeform 12"/>
              <p:cNvSpPr/>
              <p:nvPr/>
            </p:nvSpPr>
            <p:spPr>
              <a:xfrm>
                <a:off x="0" y="0"/>
                <a:ext cx="4169694" cy="1612802"/>
              </a:xfrm>
              <a:custGeom>
                <a:avLst/>
                <a:gdLst/>
                <a:ahLst/>
                <a:cxnLst/>
                <a:rect l="l" t="t" r="r" b="b"/>
                <a:pathLst>
                  <a:path w="4169694" h="1177362">
                    <a:moveTo>
                      <a:pt x="4045234" y="1177362"/>
                    </a:moveTo>
                    <a:lnTo>
                      <a:pt x="124460" y="1177362"/>
                    </a:lnTo>
                    <a:cubicBezTo>
                      <a:pt x="55880" y="1177362"/>
                      <a:pt x="0" y="1121482"/>
                      <a:pt x="0" y="1052902"/>
                    </a:cubicBezTo>
                    <a:lnTo>
                      <a:pt x="0" y="124460"/>
                    </a:lnTo>
                    <a:cubicBezTo>
                      <a:pt x="0" y="55880"/>
                      <a:pt x="55880" y="0"/>
                      <a:pt x="124460" y="0"/>
                    </a:cubicBezTo>
                    <a:lnTo>
                      <a:pt x="4045234" y="0"/>
                    </a:lnTo>
                    <a:cubicBezTo>
                      <a:pt x="4113814" y="0"/>
                      <a:pt x="4169694" y="55880"/>
                      <a:pt x="4169694" y="124460"/>
                    </a:cubicBezTo>
                    <a:lnTo>
                      <a:pt x="4169694" y="1052902"/>
                    </a:lnTo>
                    <a:cubicBezTo>
                      <a:pt x="4169694" y="1121482"/>
                      <a:pt x="4113814" y="1177362"/>
                      <a:pt x="4045234" y="1177362"/>
                    </a:cubicBezTo>
                    <a:close/>
                  </a:path>
                </a:pathLst>
              </a:custGeom>
              <a:solidFill>
                <a:srgbClr val="FFFFFF"/>
              </a:solidFill>
            </p:spPr>
            <p:txBody>
              <a:bodyPr/>
              <a:lstStyle/>
              <a:p>
                <a:endParaRPr lang="en-US"/>
              </a:p>
            </p:txBody>
          </p:sp>
        </p:grpSp>
        <p:sp>
          <p:nvSpPr>
            <p:cNvPr id="13" name="TextBox 13"/>
            <p:cNvSpPr txBox="1"/>
            <p:nvPr/>
          </p:nvSpPr>
          <p:spPr>
            <a:xfrm>
              <a:off x="612903" y="226861"/>
              <a:ext cx="15209482" cy="6020869"/>
            </a:xfrm>
            <a:prstGeom prst="rect">
              <a:avLst/>
            </a:prstGeom>
          </p:spPr>
          <p:txBody>
            <a:bodyPr wrap="square" lIns="0" tIns="0" rIns="0" bIns="0" rtlCol="0" anchor="t">
              <a:spAutoFit/>
            </a:bodyPr>
            <a:lstStyle/>
            <a:p>
              <a:pPr marL="0" lvl="0" indent="0" algn="l">
                <a:lnSpc>
                  <a:spcPts val="2800"/>
                </a:lnSpc>
                <a:spcBef>
                  <a:spcPct val="0"/>
                </a:spcBef>
              </a:pPr>
              <a:r>
                <a:rPr lang="en-US" i="1" spc="40" dirty="0">
                  <a:solidFill>
                    <a:srgbClr val="14110F"/>
                  </a:solidFill>
                  <a:latin typeface="Roboto"/>
                </a:rPr>
                <a:t>“37BB. (1) The person responsible for paying to a non-resident, not being a company, or to a foreign company, any sum chargeable under the provisions of the Act, shall furnish the following, namely:—</a:t>
              </a:r>
            </a:p>
            <a:p>
              <a:pPr lvl="1">
                <a:lnSpc>
                  <a:spcPts val="2800"/>
                </a:lnSpc>
                <a:spcBef>
                  <a:spcPct val="0"/>
                </a:spcBef>
              </a:pPr>
              <a:r>
                <a:rPr lang="en-US" i="1" spc="40" dirty="0">
                  <a:solidFill>
                    <a:srgbClr val="14110F"/>
                  </a:solidFill>
                  <a:latin typeface="Roboto"/>
                </a:rPr>
                <a:t>(</a:t>
              </a:r>
              <a:r>
                <a:rPr lang="en-US" i="1" spc="40" dirty="0" err="1">
                  <a:solidFill>
                    <a:srgbClr val="14110F"/>
                  </a:solidFill>
                  <a:latin typeface="Roboto"/>
                </a:rPr>
                <a:t>i</a:t>
              </a:r>
              <a:r>
                <a:rPr lang="en-US" i="1" spc="40" dirty="0">
                  <a:solidFill>
                    <a:srgbClr val="14110F"/>
                  </a:solidFill>
                  <a:latin typeface="Roboto"/>
                </a:rPr>
                <a:t>) the information in Part A of Form No. 15CA, if the amount of payment or the aggregate of such payments, as the case may be, made during the </a:t>
              </a:r>
              <a:r>
                <a:rPr lang="en-US" b="1" i="1" spc="40" dirty="0">
                  <a:solidFill>
                    <a:srgbClr val="14110F"/>
                  </a:solidFill>
                  <a:latin typeface="Roboto"/>
                </a:rPr>
                <a:t>financial year does not exceed five lakh rupees</a:t>
              </a:r>
              <a:r>
                <a:rPr lang="en-US" i="1" spc="40" dirty="0">
                  <a:solidFill>
                    <a:srgbClr val="14110F"/>
                  </a:solidFill>
                  <a:latin typeface="Roboto"/>
                </a:rPr>
                <a:t>;</a:t>
              </a:r>
            </a:p>
            <a:p>
              <a:pPr lvl="1">
                <a:lnSpc>
                  <a:spcPts val="2800"/>
                </a:lnSpc>
                <a:spcBef>
                  <a:spcPct val="0"/>
                </a:spcBef>
              </a:pPr>
              <a:r>
                <a:rPr lang="en-US" i="1" spc="40" dirty="0">
                  <a:solidFill>
                    <a:srgbClr val="14110F"/>
                  </a:solidFill>
                  <a:latin typeface="Roboto"/>
                </a:rPr>
                <a:t>(ii) for payments other than the payments referred in clause (</a:t>
              </a:r>
              <a:r>
                <a:rPr lang="en-US" i="1" spc="40" dirty="0" err="1">
                  <a:solidFill>
                    <a:srgbClr val="14110F"/>
                  </a:solidFill>
                  <a:latin typeface="Roboto"/>
                </a:rPr>
                <a:t>i</a:t>
              </a:r>
              <a:r>
                <a:rPr lang="en-US" i="1" spc="40" dirty="0">
                  <a:solidFill>
                    <a:srgbClr val="14110F"/>
                  </a:solidFill>
                  <a:latin typeface="Roboto"/>
                </a:rPr>
                <a:t>), the information,—</a:t>
              </a:r>
            </a:p>
            <a:p>
              <a:pPr lvl="1">
                <a:lnSpc>
                  <a:spcPts val="2800"/>
                </a:lnSpc>
                <a:spcBef>
                  <a:spcPct val="0"/>
                </a:spcBef>
              </a:pPr>
              <a:r>
                <a:rPr lang="en-US" i="1" spc="40" dirty="0">
                  <a:solidFill>
                    <a:srgbClr val="14110F"/>
                  </a:solidFill>
                  <a:latin typeface="Roboto"/>
                </a:rPr>
                <a:t>  (a) in Part B of Form No. 15CA after obtaining,—</a:t>
              </a:r>
            </a:p>
            <a:p>
              <a:pPr lvl="1">
                <a:lnSpc>
                  <a:spcPts val="2800"/>
                </a:lnSpc>
                <a:spcBef>
                  <a:spcPct val="0"/>
                </a:spcBef>
              </a:pPr>
              <a:r>
                <a:rPr lang="en-US" i="1" spc="40" dirty="0">
                  <a:solidFill>
                    <a:srgbClr val="14110F"/>
                  </a:solidFill>
                  <a:latin typeface="Roboto"/>
                </a:rPr>
                <a:t>	(I) a certificate from the Assessing Officer under section 197; or</a:t>
              </a:r>
            </a:p>
            <a:p>
              <a:pPr lvl="1">
                <a:lnSpc>
                  <a:spcPts val="2800"/>
                </a:lnSpc>
                <a:spcBef>
                  <a:spcPct val="0"/>
                </a:spcBef>
              </a:pPr>
              <a:r>
                <a:rPr lang="en-US" i="1" spc="40" dirty="0">
                  <a:solidFill>
                    <a:srgbClr val="14110F"/>
                  </a:solidFill>
                  <a:latin typeface="Roboto"/>
                </a:rPr>
                <a:t>	(II) an order from the Assessing Officer under sub-section (2) or sub-section (3) of section 195;</a:t>
              </a:r>
            </a:p>
            <a:p>
              <a:pPr lvl="1">
                <a:lnSpc>
                  <a:spcPts val="2800"/>
                </a:lnSpc>
                <a:spcBef>
                  <a:spcPct val="0"/>
                </a:spcBef>
              </a:pPr>
              <a:r>
                <a:rPr lang="en-US" i="1" spc="40" dirty="0">
                  <a:solidFill>
                    <a:srgbClr val="14110F"/>
                  </a:solidFill>
                  <a:latin typeface="Roboto"/>
                </a:rPr>
                <a:t>  (b)in Part C of Form No. 15CA after obtaining a certificate in Form No. 15CB from an accountant as defined in the Explanation below sub-section (2) of section 288.</a:t>
              </a:r>
            </a:p>
            <a:p>
              <a:pPr marL="0" lvl="0" indent="0" algn="l">
                <a:lnSpc>
                  <a:spcPts val="2800"/>
                </a:lnSpc>
                <a:spcBef>
                  <a:spcPct val="0"/>
                </a:spcBef>
              </a:pPr>
              <a:r>
                <a:rPr lang="en-US" i="1" spc="40" dirty="0">
                  <a:solidFill>
                    <a:srgbClr val="14110F"/>
                  </a:solidFill>
                  <a:latin typeface="Roboto"/>
                </a:rPr>
                <a:t>(2) The person responsible for paying to a non-resident, not being a company, or to a foreign company, any sum which is not chargeable under the provisions of the Act, shall furnish the information in Part D of Form No. 15CA.</a:t>
              </a:r>
            </a:p>
            <a:p>
              <a:pPr marL="0" lvl="0" indent="0" algn="l">
                <a:lnSpc>
                  <a:spcPts val="2800"/>
                </a:lnSpc>
                <a:spcBef>
                  <a:spcPct val="0"/>
                </a:spcBef>
              </a:pPr>
              <a:r>
                <a:rPr lang="en-US" i="1" spc="40" dirty="0">
                  <a:solidFill>
                    <a:srgbClr val="14110F"/>
                  </a:solidFill>
                  <a:latin typeface="Roboto"/>
                </a:rPr>
                <a:t>(3) Notwithstanding anything contained in sub-rule (2), no information is required to be furnished for any sum which is not chargeable under the provisions of the Act, if,—</a:t>
              </a:r>
            </a:p>
            <a:p>
              <a:pPr lvl="1">
                <a:lnSpc>
                  <a:spcPts val="2800"/>
                </a:lnSpc>
                <a:spcBef>
                  <a:spcPct val="0"/>
                </a:spcBef>
              </a:pPr>
              <a:r>
                <a:rPr lang="en-US" i="1" spc="40" dirty="0">
                  <a:solidFill>
                    <a:srgbClr val="14110F"/>
                  </a:solidFill>
                  <a:latin typeface="Roboto"/>
                </a:rPr>
                <a:t>(</a:t>
              </a:r>
              <a:r>
                <a:rPr lang="en-US" i="1" spc="40" dirty="0" err="1">
                  <a:solidFill>
                    <a:srgbClr val="14110F"/>
                  </a:solidFill>
                  <a:latin typeface="Roboto"/>
                </a:rPr>
                <a:t>i</a:t>
              </a:r>
              <a:r>
                <a:rPr lang="en-US" i="1" spc="40" dirty="0">
                  <a:solidFill>
                    <a:srgbClr val="14110F"/>
                  </a:solidFill>
                  <a:latin typeface="Roboto"/>
                </a:rPr>
                <a:t>) the remittance is made by an </a:t>
              </a:r>
              <a:r>
                <a:rPr lang="en-US" b="1" i="1" spc="40" dirty="0">
                  <a:solidFill>
                    <a:srgbClr val="14110F"/>
                  </a:solidFill>
                  <a:latin typeface="Roboto"/>
                </a:rPr>
                <a:t>individual </a:t>
              </a:r>
              <a:r>
                <a:rPr lang="en-US" i="1" spc="40" dirty="0">
                  <a:solidFill>
                    <a:srgbClr val="14110F"/>
                  </a:solidFill>
                  <a:latin typeface="Roboto"/>
                </a:rPr>
                <a:t>and it does not require prior approval of Reserve Bank of India as per the provisions of section 5 of the Foreign Exchange Management Act, 1999 (42 of 1999) read with Schedule III to the Foreign Exchange (Current Account Transaction) Rules, 2000; or ……</a:t>
              </a:r>
            </a:p>
            <a:p>
              <a:pPr lvl="1">
                <a:lnSpc>
                  <a:spcPts val="2800"/>
                </a:lnSpc>
                <a:spcBef>
                  <a:spcPct val="0"/>
                </a:spcBef>
              </a:pPr>
              <a:r>
                <a:rPr lang="en-US" i="1" spc="40" dirty="0">
                  <a:solidFill>
                    <a:srgbClr val="14110F"/>
                  </a:solidFill>
                  <a:latin typeface="Roboto"/>
                </a:rPr>
                <a:t>(ii) the remittance is of the nature specified in column (3) of the specified list”</a:t>
              </a:r>
            </a:p>
          </p:txBody>
        </p:sp>
      </p:grpSp>
    </p:spTree>
    <p:extLst>
      <p:ext uri="{BB962C8B-B14F-4D97-AF65-F5344CB8AC3E}">
        <p14:creationId xmlns:p14="http://schemas.microsoft.com/office/powerpoint/2010/main" val="436082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09600" y="495300"/>
            <a:ext cx="16764000" cy="1828800"/>
            <a:chOff x="0" y="-288400"/>
            <a:chExt cx="16435289" cy="2681231"/>
          </a:xfrm>
        </p:grpSpPr>
        <p:grpSp>
          <p:nvGrpSpPr>
            <p:cNvPr id="6" name="Group 6"/>
            <p:cNvGrpSpPr/>
            <p:nvPr/>
          </p:nvGrpSpPr>
          <p:grpSpPr>
            <a:xfrm>
              <a:off x="0" y="-288400"/>
              <a:ext cx="16435289" cy="2681231"/>
              <a:chOff x="0" y="-73168"/>
              <a:chExt cx="4169694" cy="680238"/>
            </a:xfrm>
          </p:grpSpPr>
          <p:sp>
            <p:nvSpPr>
              <p:cNvPr id="7" name="Freeform 7"/>
              <p:cNvSpPr/>
              <p:nvPr/>
            </p:nvSpPr>
            <p:spPr>
              <a:xfrm>
                <a:off x="0" y="-73168"/>
                <a:ext cx="4169694" cy="680238"/>
              </a:xfrm>
              <a:custGeom>
                <a:avLst/>
                <a:gdLst/>
                <a:ahLst/>
                <a:cxnLst/>
                <a:rect l="l" t="t" r="r" b="b"/>
                <a:pathLst>
                  <a:path w="4169694" h="1058147">
                    <a:moveTo>
                      <a:pt x="4045234" y="1058146"/>
                    </a:moveTo>
                    <a:lnTo>
                      <a:pt x="124460" y="1058146"/>
                    </a:lnTo>
                    <a:cubicBezTo>
                      <a:pt x="55880" y="1058146"/>
                      <a:pt x="0" y="1002266"/>
                      <a:pt x="0" y="933686"/>
                    </a:cubicBezTo>
                    <a:lnTo>
                      <a:pt x="0" y="124460"/>
                    </a:lnTo>
                    <a:cubicBezTo>
                      <a:pt x="0" y="55880"/>
                      <a:pt x="55880" y="0"/>
                      <a:pt x="124460" y="0"/>
                    </a:cubicBezTo>
                    <a:lnTo>
                      <a:pt x="4045234" y="0"/>
                    </a:lnTo>
                    <a:cubicBezTo>
                      <a:pt x="4113814" y="0"/>
                      <a:pt x="4169694" y="55880"/>
                      <a:pt x="4169694" y="124460"/>
                    </a:cubicBezTo>
                    <a:lnTo>
                      <a:pt x="4169694" y="933687"/>
                    </a:lnTo>
                    <a:cubicBezTo>
                      <a:pt x="4169694" y="1002267"/>
                      <a:pt x="4113814" y="1058147"/>
                      <a:pt x="4045234" y="1058147"/>
                    </a:cubicBezTo>
                    <a:close/>
                  </a:path>
                </a:pathLst>
              </a:custGeom>
              <a:solidFill>
                <a:srgbClr val="FFFFFF"/>
              </a:solidFill>
            </p:spPr>
            <p:txBody>
              <a:bodyPr/>
              <a:lstStyle/>
              <a:p>
                <a:endParaRPr lang="en-US"/>
              </a:p>
            </p:txBody>
          </p:sp>
        </p:grpSp>
        <p:sp>
          <p:nvSpPr>
            <p:cNvPr id="8" name="TextBox 8"/>
            <p:cNvSpPr txBox="1"/>
            <p:nvPr/>
          </p:nvSpPr>
          <p:spPr>
            <a:xfrm>
              <a:off x="638858" y="1004895"/>
              <a:ext cx="15209480" cy="488839"/>
            </a:xfrm>
            <a:prstGeom prst="rect">
              <a:avLst/>
            </a:prstGeom>
          </p:spPr>
          <p:txBody>
            <a:bodyPr wrap="square" lIns="0" tIns="0" rIns="0" bIns="0" rtlCol="0" anchor="t">
              <a:spAutoFit/>
            </a:bodyPr>
            <a:lstStyle/>
            <a:p>
              <a:pPr marL="0" lvl="0" indent="0" algn="l">
                <a:lnSpc>
                  <a:spcPts val="2800"/>
                </a:lnSpc>
                <a:spcBef>
                  <a:spcPct val="0"/>
                </a:spcBef>
              </a:pPr>
              <a:r>
                <a:rPr lang="en-US" sz="2000" b="1" spc="40" dirty="0">
                  <a:solidFill>
                    <a:srgbClr val="14110F"/>
                  </a:solidFill>
                  <a:latin typeface="Roboto"/>
                </a:rPr>
                <a:t>Applicability of Rule 37BB on payment made by the customer through Debit/Credit card in foreign currency?</a:t>
              </a:r>
              <a:endParaRPr lang="en-US" sz="2000" spc="40" dirty="0">
                <a:solidFill>
                  <a:srgbClr val="14110F"/>
                </a:solidFill>
                <a:latin typeface="Roboto"/>
              </a:endParaRPr>
            </a:p>
          </p:txBody>
        </p:sp>
        <p:sp>
          <p:nvSpPr>
            <p:cNvPr id="9" name="TextBox 9"/>
            <p:cNvSpPr txBox="1"/>
            <p:nvPr/>
          </p:nvSpPr>
          <p:spPr>
            <a:xfrm>
              <a:off x="638858" y="-52125"/>
              <a:ext cx="14389993" cy="629849"/>
            </a:xfrm>
            <a:prstGeom prst="rect">
              <a:avLst/>
            </a:prstGeom>
          </p:spPr>
          <p:txBody>
            <a:bodyPr lIns="0" tIns="0" rIns="0" bIns="0" rtlCol="0" anchor="t">
              <a:spAutoFit/>
            </a:bodyPr>
            <a:lstStyle/>
            <a:p>
              <a:pPr marL="0" lvl="0" indent="0" algn="l">
                <a:lnSpc>
                  <a:spcPts val="5460"/>
                </a:lnSpc>
                <a:spcBef>
                  <a:spcPct val="0"/>
                </a:spcBef>
              </a:pPr>
              <a:r>
                <a:rPr lang="en-US" sz="3600" spc="-42" dirty="0">
                  <a:solidFill>
                    <a:srgbClr val="14110F"/>
                  </a:solidFill>
                  <a:latin typeface="Roboto"/>
                </a:rPr>
                <a:t>Case Study</a:t>
              </a:r>
            </a:p>
          </p:txBody>
        </p:sp>
      </p:grpSp>
      <p:grpSp>
        <p:nvGrpSpPr>
          <p:cNvPr id="10" name="Group 10"/>
          <p:cNvGrpSpPr/>
          <p:nvPr/>
        </p:nvGrpSpPr>
        <p:grpSpPr>
          <a:xfrm>
            <a:off x="609600" y="3148576"/>
            <a:ext cx="16764000" cy="6790319"/>
            <a:chOff x="0" y="0"/>
            <a:chExt cx="16435289" cy="6357028"/>
          </a:xfrm>
        </p:grpSpPr>
        <p:grpSp>
          <p:nvGrpSpPr>
            <p:cNvPr id="11" name="Group 11"/>
            <p:cNvGrpSpPr/>
            <p:nvPr/>
          </p:nvGrpSpPr>
          <p:grpSpPr>
            <a:xfrm>
              <a:off x="0" y="0"/>
              <a:ext cx="16435289" cy="6357028"/>
              <a:chOff x="0" y="0"/>
              <a:chExt cx="4169694" cy="1612802"/>
            </a:xfrm>
          </p:grpSpPr>
          <p:sp>
            <p:nvSpPr>
              <p:cNvPr id="12" name="Freeform 12"/>
              <p:cNvSpPr/>
              <p:nvPr/>
            </p:nvSpPr>
            <p:spPr>
              <a:xfrm>
                <a:off x="0" y="0"/>
                <a:ext cx="4169694" cy="1612802"/>
              </a:xfrm>
              <a:custGeom>
                <a:avLst/>
                <a:gdLst/>
                <a:ahLst/>
                <a:cxnLst/>
                <a:rect l="l" t="t" r="r" b="b"/>
                <a:pathLst>
                  <a:path w="4169694" h="1177362">
                    <a:moveTo>
                      <a:pt x="4045234" y="1177362"/>
                    </a:moveTo>
                    <a:lnTo>
                      <a:pt x="124460" y="1177362"/>
                    </a:lnTo>
                    <a:cubicBezTo>
                      <a:pt x="55880" y="1177362"/>
                      <a:pt x="0" y="1121482"/>
                      <a:pt x="0" y="1052902"/>
                    </a:cubicBezTo>
                    <a:lnTo>
                      <a:pt x="0" y="124460"/>
                    </a:lnTo>
                    <a:cubicBezTo>
                      <a:pt x="0" y="55880"/>
                      <a:pt x="55880" y="0"/>
                      <a:pt x="124460" y="0"/>
                    </a:cubicBezTo>
                    <a:lnTo>
                      <a:pt x="4045234" y="0"/>
                    </a:lnTo>
                    <a:cubicBezTo>
                      <a:pt x="4113814" y="0"/>
                      <a:pt x="4169694" y="55880"/>
                      <a:pt x="4169694" y="124460"/>
                    </a:cubicBezTo>
                    <a:lnTo>
                      <a:pt x="4169694" y="1052902"/>
                    </a:lnTo>
                    <a:cubicBezTo>
                      <a:pt x="4169694" y="1121482"/>
                      <a:pt x="4113814" y="1177362"/>
                      <a:pt x="4045234" y="1177362"/>
                    </a:cubicBezTo>
                    <a:close/>
                  </a:path>
                </a:pathLst>
              </a:custGeom>
              <a:solidFill>
                <a:srgbClr val="FFFFFF"/>
              </a:solidFill>
            </p:spPr>
            <p:txBody>
              <a:bodyPr/>
              <a:lstStyle/>
              <a:p>
                <a:endParaRPr lang="en-US"/>
              </a:p>
            </p:txBody>
          </p:sp>
        </p:grpSp>
        <p:sp>
          <p:nvSpPr>
            <p:cNvPr id="13" name="TextBox 13"/>
            <p:cNvSpPr txBox="1"/>
            <p:nvPr/>
          </p:nvSpPr>
          <p:spPr>
            <a:xfrm>
              <a:off x="612904" y="654887"/>
              <a:ext cx="15209482" cy="1992950"/>
            </a:xfrm>
            <a:prstGeom prst="rect">
              <a:avLst/>
            </a:prstGeom>
          </p:spPr>
          <p:txBody>
            <a:bodyPr wrap="square" lIns="0" tIns="0" rIns="0" bIns="0" rtlCol="0" anchor="t">
              <a:spAutoFit/>
            </a:bodyPr>
            <a:lstStyle/>
            <a:p>
              <a:pPr marL="0" lvl="0" indent="0" algn="l">
                <a:lnSpc>
                  <a:spcPts val="2800"/>
                </a:lnSpc>
                <a:spcBef>
                  <a:spcPct val="0"/>
                </a:spcBef>
              </a:pPr>
              <a:r>
                <a:rPr lang="en-US" sz="2000" spc="40" dirty="0">
                  <a:solidFill>
                    <a:srgbClr val="14110F"/>
                  </a:solidFill>
                  <a:latin typeface="Roboto"/>
                </a:rPr>
                <a:t>If the payments made by customer through Debit/Credit card in foreign currency is covered by Liberalised Remittance Scheme, there is no reporting requirement as per Rule 37BB(3)(</a:t>
              </a:r>
              <a:r>
                <a:rPr lang="en-US" sz="2000" spc="40" dirty="0" err="1">
                  <a:solidFill>
                    <a:srgbClr val="14110F"/>
                  </a:solidFill>
                  <a:latin typeface="Roboto"/>
                </a:rPr>
                <a:t>i</a:t>
              </a:r>
              <a:r>
                <a:rPr lang="en-US" sz="2000" spc="40" dirty="0">
                  <a:solidFill>
                    <a:srgbClr val="14110F"/>
                  </a:solidFill>
                  <a:latin typeface="Roboto"/>
                </a:rPr>
                <a:t>).</a:t>
              </a:r>
            </a:p>
            <a:p>
              <a:pPr marL="0" lvl="0" indent="0" algn="l">
                <a:lnSpc>
                  <a:spcPts val="2800"/>
                </a:lnSpc>
                <a:spcBef>
                  <a:spcPct val="0"/>
                </a:spcBef>
              </a:pPr>
              <a:endParaRPr lang="en-US" sz="2000" spc="40" dirty="0">
                <a:solidFill>
                  <a:srgbClr val="14110F"/>
                </a:solidFill>
                <a:latin typeface="Roboto"/>
              </a:endParaRPr>
            </a:p>
            <a:p>
              <a:pPr marL="0" lvl="0" indent="0" algn="l">
                <a:lnSpc>
                  <a:spcPts val="2800"/>
                </a:lnSpc>
                <a:spcBef>
                  <a:spcPct val="0"/>
                </a:spcBef>
              </a:pPr>
              <a:r>
                <a:rPr lang="en-US" sz="2000" spc="40" dirty="0">
                  <a:solidFill>
                    <a:srgbClr val="14110F"/>
                  </a:solidFill>
                  <a:latin typeface="Roboto"/>
                </a:rPr>
                <a:t>Reporting requirement will apply only if (a) the payments are chargeable to tax in India or (b) the payments are not covered by</a:t>
              </a:r>
            </a:p>
            <a:p>
              <a:pPr marL="0" lvl="0" indent="0" algn="l">
                <a:lnSpc>
                  <a:spcPts val="2800"/>
                </a:lnSpc>
                <a:spcBef>
                  <a:spcPct val="0"/>
                </a:spcBef>
              </a:pPr>
              <a:r>
                <a:rPr lang="en-US" sz="2000" spc="40" dirty="0">
                  <a:solidFill>
                    <a:srgbClr val="14110F"/>
                  </a:solidFill>
                  <a:latin typeface="Roboto"/>
                </a:rPr>
                <a:t>Liberalised Remittance Scheme and Specified list of 33 exempted payments. In such case, mode of payment whether by way of bank remittance or through International Credit/Debit card may not be relevant.</a:t>
              </a:r>
            </a:p>
          </p:txBody>
        </p:sp>
      </p:grpSp>
    </p:spTree>
    <p:extLst>
      <p:ext uri="{BB962C8B-B14F-4D97-AF65-F5344CB8AC3E}">
        <p14:creationId xmlns:p14="http://schemas.microsoft.com/office/powerpoint/2010/main" val="19783363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09600" y="495300"/>
            <a:ext cx="16764000" cy="1828800"/>
            <a:chOff x="0" y="-288400"/>
            <a:chExt cx="16435289" cy="2681231"/>
          </a:xfrm>
        </p:grpSpPr>
        <p:grpSp>
          <p:nvGrpSpPr>
            <p:cNvPr id="6" name="Group 6"/>
            <p:cNvGrpSpPr/>
            <p:nvPr/>
          </p:nvGrpSpPr>
          <p:grpSpPr>
            <a:xfrm>
              <a:off x="0" y="-288400"/>
              <a:ext cx="16435289" cy="2681231"/>
              <a:chOff x="0" y="-73168"/>
              <a:chExt cx="4169694" cy="680238"/>
            </a:xfrm>
          </p:grpSpPr>
          <p:sp>
            <p:nvSpPr>
              <p:cNvPr id="7" name="Freeform 7"/>
              <p:cNvSpPr/>
              <p:nvPr/>
            </p:nvSpPr>
            <p:spPr>
              <a:xfrm>
                <a:off x="0" y="-73168"/>
                <a:ext cx="4169694" cy="680238"/>
              </a:xfrm>
              <a:custGeom>
                <a:avLst/>
                <a:gdLst/>
                <a:ahLst/>
                <a:cxnLst/>
                <a:rect l="l" t="t" r="r" b="b"/>
                <a:pathLst>
                  <a:path w="4169694" h="1058147">
                    <a:moveTo>
                      <a:pt x="4045234" y="1058146"/>
                    </a:moveTo>
                    <a:lnTo>
                      <a:pt x="124460" y="1058146"/>
                    </a:lnTo>
                    <a:cubicBezTo>
                      <a:pt x="55880" y="1058146"/>
                      <a:pt x="0" y="1002266"/>
                      <a:pt x="0" y="933686"/>
                    </a:cubicBezTo>
                    <a:lnTo>
                      <a:pt x="0" y="124460"/>
                    </a:lnTo>
                    <a:cubicBezTo>
                      <a:pt x="0" y="55880"/>
                      <a:pt x="55880" y="0"/>
                      <a:pt x="124460" y="0"/>
                    </a:cubicBezTo>
                    <a:lnTo>
                      <a:pt x="4045234" y="0"/>
                    </a:lnTo>
                    <a:cubicBezTo>
                      <a:pt x="4113814" y="0"/>
                      <a:pt x="4169694" y="55880"/>
                      <a:pt x="4169694" y="124460"/>
                    </a:cubicBezTo>
                    <a:lnTo>
                      <a:pt x="4169694" y="933687"/>
                    </a:lnTo>
                    <a:cubicBezTo>
                      <a:pt x="4169694" y="1002267"/>
                      <a:pt x="4113814" y="1058147"/>
                      <a:pt x="4045234" y="1058147"/>
                    </a:cubicBezTo>
                    <a:close/>
                  </a:path>
                </a:pathLst>
              </a:custGeom>
              <a:solidFill>
                <a:srgbClr val="FFFFFF"/>
              </a:solidFill>
            </p:spPr>
            <p:txBody>
              <a:bodyPr/>
              <a:lstStyle/>
              <a:p>
                <a:endParaRPr lang="en-US"/>
              </a:p>
            </p:txBody>
          </p:sp>
        </p:grpSp>
        <p:sp>
          <p:nvSpPr>
            <p:cNvPr id="8" name="TextBox 8"/>
            <p:cNvSpPr txBox="1"/>
            <p:nvPr/>
          </p:nvSpPr>
          <p:spPr>
            <a:xfrm>
              <a:off x="638858" y="1004895"/>
              <a:ext cx="15209480" cy="488839"/>
            </a:xfrm>
            <a:prstGeom prst="rect">
              <a:avLst/>
            </a:prstGeom>
          </p:spPr>
          <p:txBody>
            <a:bodyPr wrap="square" lIns="0" tIns="0" rIns="0" bIns="0" rtlCol="0" anchor="t">
              <a:spAutoFit/>
            </a:bodyPr>
            <a:lstStyle/>
            <a:p>
              <a:pPr marL="0" lvl="0" indent="0" algn="l">
                <a:lnSpc>
                  <a:spcPts val="2800"/>
                </a:lnSpc>
                <a:spcBef>
                  <a:spcPct val="0"/>
                </a:spcBef>
              </a:pPr>
              <a:r>
                <a:rPr lang="en-US" sz="2000" b="1" spc="40" dirty="0">
                  <a:solidFill>
                    <a:srgbClr val="14110F"/>
                  </a:solidFill>
                  <a:latin typeface="Roboto"/>
                </a:rPr>
                <a:t>Applicability of Form No. 15CA and Form No. 15CB for remittance from NRO account by NRI ?</a:t>
              </a:r>
              <a:endParaRPr lang="en-US" sz="2000" spc="40" dirty="0">
                <a:solidFill>
                  <a:srgbClr val="14110F"/>
                </a:solidFill>
                <a:latin typeface="Roboto"/>
              </a:endParaRPr>
            </a:p>
          </p:txBody>
        </p:sp>
        <p:sp>
          <p:nvSpPr>
            <p:cNvPr id="9" name="TextBox 9"/>
            <p:cNvSpPr txBox="1"/>
            <p:nvPr/>
          </p:nvSpPr>
          <p:spPr>
            <a:xfrm>
              <a:off x="638858" y="-52125"/>
              <a:ext cx="14389993" cy="629849"/>
            </a:xfrm>
            <a:prstGeom prst="rect">
              <a:avLst/>
            </a:prstGeom>
          </p:spPr>
          <p:txBody>
            <a:bodyPr lIns="0" tIns="0" rIns="0" bIns="0" rtlCol="0" anchor="t">
              <a:spAutoFit/>
            </a:bodyPr>
            <a:lstStyle/>
            <a:p>
              <a:pPr marL="0" lvl="0" indent="0" algn="l">
                <a:lnSpc>
                  <a:spcPts val="5460"/>
                </a:lnSpc>
                <a:spcBef>
                  <a:spcPct val="0"/>
                </a:spcBef>
              </a:pPr>
              <a:r>
                <a:rPr lang="en-US" sz="3600" spc="-42" dirty="0">
                  <a:solidFill>
                    <a:srgbClr val="14110F"/>
                  </a:solidFill>
                  <a:latin typeface="Roboto"/>
                </a:rPr>
                <a:t>Case Study</a:t>
              </a:r>
            </a:p>
          </p:txBody>
        </p:sp>
      </p:grpSp>
      <p:grpSp>
        <p:nvGrpSpPr>
          <p:cNvPr id="10" name="Group 10"/>
          <p:cNvGrpSpPr/>
          <p:nvPr/>
        </p:nvGrpSpPr>
        <p:grpSpPr>
          <a:xfrm>
            <a:off x="609600" y="3148576"/>
            <a:ext cx="16764000" cy="6790319"/>
            <a:chOff x="0" y="0"/>
            <a:chExt cx="16435289" cy="6357028"/>
          </a:xfrm>
        </p:grpSpPr>
        <p:grpSp>
          <p:nvGrpSpPr>
            <p:cNvPr id="11" name="Group 11"/>
            <p:cNvGrpSpPr/>
            <p:nvPr/>
          </p:nvGrpSpPr>
          <p:grpSpPr>
            <a:xfrm>
              <a:off x="0" y="0"/>
              <a:ext cx="16435289" cy="6357028"/>
              <a:chOff x="0" y="0"/>
              <a:chExt cx="4169694" cy="1612802"/>
            </a:xfrm>
          </p:grpSpPr>
          <p:sp>
            <p:nvSpPr>
              <p:cNvPr id="12" name="Freeform 12"/>
              <p:cNvSpPr/>
              <p:nvPr/>
            </p:nvSpPr>
            <p:spPr>
              <a:xfrm>
                <a:off x="0" y="0"/>
                <a:ext cx="4169694" cy="1612802"/>
              </a:xfrm>
              <a:custGeom>
                <a:avLst/>
                <a:gdLst/>
                <a:ahLst/>
                <a:cxnLst/>
                <a:rect l="l" t="t" r="r" b="b"/>
                <a:pathLst>
                  <a:path w="4169694" h="1177362">
                    <a:moveTo>
                      <a:pt x="4045234" y="1177362"/>
                    </a:moveTo>
                    <a:lnTo>
                      <a:pt x="124460" y="1177362"/>
                    </a:lnTo>
                    <a:cubicBezTo>
                      <a:pt x="55880" y="1177362"/>
                      <a:pt x="0" y="1121482"/>
                      <a:pt x="0" y="1052902"/>
                    </a:cubicBezTo>
                    <a:lnTo>
                      <a:pt x="0" y="124460"/>
                    </a:lnTo>
                    <a:cubicBezTo>
                      <a:pt x="0" y="55880"/>
                      <a:pt x="55880" y="0"/>
                      <a:pt x="124460" y="0"/>
                    </a:cubicBezTo>
                    <a:lnTo>
                      <a:pt x="4045234" y="0"/>
                    </a:lnTo>
                    <a:cubicBezTo>
                      <a:pt x="4113814" y="0"/>
                      <a:pt x="4169694" y="55880"/>
                      <a:pt x="4169694" y="124460"/>
                    </a:cubicBezTo>
                    <a:lnTo>
                      <a:pt x="4169694" y="1052902"/>
                    </a:lnTo>
                    <a:cubicBezTo>
                      <a:pt x="4169694" y="1121482"/>
                      <a:pt x="4113814" y="1177362"/>
                      <a:pt x="4045234" y="1177362"/>
                    </a:cubicBezTo>
                    <a:close/>
                  </a:path>
                </a:pathLst>
              </a:custGeom>
              <a:solidFill>
                <a:srgbClr val="FFFFFF"/>
              </a:solidFill>
            </p:spPr>
            <p:txBody>
              <a:bodyPr/>
              <a:lstStyle/>
              <a:p>
                <a:endParaRPr lang="en-US"/>
              </a:p>
            </p:txBody>
          </p:sp>
        </p:grpSp>
        <p:sp>
          <p:nvSpPr>
            <p:cNvPr id="13" name="TextBox 13"/>
            <p:cNvSpPr txBox="1"/>
            <p:nvPr/>
          </p:nvSpPr>
          <p:spPr>
            <a:xfrm>
              <a:off x="612904" y="393629"/>
              <a:ext cx="15209482" cy="5690712"/>
            </a:xfrm>
            <a:prstGeom prst="rect">
              <a:avLst/>
            </a:prstGeom>
          </p:spPr>
          <p:txBody>
            <a:bodyPr wrap="square" lIns="0" tIns="0" rIns="0" bIns="0" rtlCol="0" anchor="t">
              <a:spAutoFit/>
            </a:bodyPr>
            <a:lstStyle/>
            <a:p>
              <a:pPr marL="0" lvl="0" indent="0" algn="l">
                <a:lnSpc>
                  <a:spcPts val="2800"/>
                </a:lnSpc>
                <a:spcBef>
                  <a:spcPct val="0"/>
                </a:spcBef>
              </a:pPr>
              <a:r>
                <a:rPr lang="en-US" sz="2000" spc="40" dirty="0">
                  <a:solidFill>
                    <a:srgbClr val="14110F"/>
                  </a:solidFill>
                  <a:latin typeface="Roboto"/>
                </a:rPr>
                <a:t>Non-resident who earns income in India from interest income from Indian investments or rental income from his house property in India or sale proceeds of immovable properties in India or any other income and the same has been credited  to his NRO account and the nonresident wants to transfer such amount from NRO account to NRE account.   </a:t>
              </a:r>
            </a:p>
            <a:p>
              <a:pPr marL="0" lvl="0" indent="0" algn="l">
                <a:lnSpc>
                  <a:spcPts val="2800"/>
                </a:lnSpc>
                <a:spcBef>
                  <a:spcPct val="0"/>
                </a:spcBef>
              </a:pPr>
              <a:endParaRPr lang="en-US" sz="2000" spc="40" dirty="0">
                <a:solidFill>
                  <a:srgbClr val="14110F"/>
                </a:solidFill>
                <a:latin typeface="Roboto"/>
              </a:endParaRPr>
            </a:p>
            <a:p>
              <a:pPr marL="0" lvl="0" indent="0" algn="l">
                <a:lnSpc>
                  <a:spcPts val="2800"/>
                </a:lnSpc>
                <a:spcBef>
                  <a:spcPct val="0"/>
                </a:spcBef>
              </a:pPr>
              <a:r>
                <a:rPr lang="en-US" sz="2000" spc="40" dirty="0">
                  <a:solidFill>
                    <a:srgbClr val="14110F"/>
                  </a:solidFill>
                  <a:latin typeface="Roboto"/>
                </a:rPr>
                <a:t>Before transferring the same from NRO to NRE Account, the nonresident has to electronically furnish information in Form 15CA on the e-filing portal of the income tax department. Almost in all cases, banks ask for a copy of furnished Form 15CA with the income tax department and also, he has to obtain a certificate from a Chartered Accountant in Form 15CB.   </a:t>
              </a:r>
            </a:p>
            <a:p>
              <a:pPr marL="0" lvl="0" indent="0" algn="l">
                <a:lnSpc>
                  <a:spcPts val="2800"/>
                </a:lnSpc>
                <a:spcBef>
                  <a:spcPct val="0"/>
                </a:spcBef>
              </a:pPr>
              <a:endParaRPr lang="en-US" sz="2000" spc="40" dirty="0">
                <a:solidFill>
                  <a:srgbClr val="14110F"/>
                </a:solidFill>
                <a:latin typeface="Roboto"/>
              </a:endParaRPr>
            </a:p>
            <a:p>
              <a:pPr marL="0" lvl="0" indent="0" algn="l">
                <a:lnSpc>
                  <a:spcPts val="2800"/>
                </a:lnSpc>
                <a:spcBef>
                  <a:spcPct val="0"/>
                </a:spcBef>
              </a:pPr>
              <a:r>
                <a:rPr lang="en-US" sz="2000" spc="40" dirty="0">
                  <a:solidFill>
                    <a:srgbClr val="14110F"/>
                  </a:solidFill>
                  <a:latin typeface="Roboto"/>
                </a:rPr>
                <a:t>Further, where the nature of payment is covered in the </a:t>
              </a:r>
              <a:r>
                <a:rPr lang="en-US" sz="2000" b="1" u="sng" spc="40" dirty="0">
                  <a:solidFill>
                    <a:srgbClr val="14110F"/>
                  </a:solidFill>
                  <a:latin typeface="Roboto"/>
                </a:rPr>
                <a:t>Specified List</a:t>
              </a:r>
              <a:r>
                <a:rPr lang="en-US" sz="2000" spc="40" dirty="0">
                  <a:solidFill>
                    <a:srgbClr val="14110F"/>
                  </a:solidFill>
                  <a:latin typeface="Roboto"/>
                </a:rPr>
                <a:t>,  no Form 15CA or Form 15CB is required. For example, in case of remittance by non-residents out of their  savings or income in India towards family maintenance and savings (S1301) or remittance towards personal gifts and donations (S1302) is covered in the specified list and hence, there is no requirement to furnish Form 15CA or Form 15CB in terms of exemption granted under Rule 37BB(3)(ii) of Income Tax Rules 1962. </a:t>
              </a:r>
            </a:p>
            <a:p>
              <a:pPr marL="0" lvl="0" indent="0" algn="l">
                <a:lnSpc>
                  <a:spcPts val="2800"/>
                </a:lnSpc>
                <a:spcBef>
                  <a:spcPct val="0"/>
                </a:spcBef>
              </a:pPr>
              <a:endParaRPr lang="en-US" sz="2000" spc="40" dirty="0">
                <a:solidFill>
                  <a:srgbClr val="14110F"/>
                </a:solidFill>
                <a:latin typeface="Roboto"/>
              </a:endParaRPr>
            </a:p>
            <a:p>
              <a:pPr marL="0" lvl="0" indent="0" algn="l">
                <a:lnSpc>
                  <a:spcPts val="2800"/>
                </a:lnSpc>
                <a:spcBef>
                  <a:spcPct val="0"/>
                </a:spcBef>
              </a:pPr>
              <a:r>
                <a:rPr lang="en-US" sz="2000" spc="40" dirty="0">
                  <a:solidFill>
                    <a:srgbClr val="14110F"/>
                  </a:solidFill>
                  <a:latin typeface="Roboto"/>
                </a:rPr>
                <a:t>Language of section 195(6) </a:t>
              </a:r>
              <a:r>
                <a:rPr lang="en-US" sz="2000" spc="40" dirty="0" err="1">
                  <a:solidFill>
                    <a:srgbClr val="14110F"/>
                  </a:solidFill>
                  <a:latin typeface="Roboto"/>
                </a:rPr>
                <a:t>r.w</a:t>
              </a:r>
              <a:r>
                <a:rPr lang="en-US" sz="2000" spc="40" dirty="0">
                  <a:solidFill>
                    <a:srgbClr val="14110F"/>
                  </a:solidFill>
                  <a:latin typeface="Roboto"/>
                </a:rPr>
                <a:t> Rule 37BB which reads as follows: “</a:t>
              </a:r>
              <a:r>
                <a:rPr lang="en-US" sz="2000" u="sng" spc="40" dirty="0">
                  <a:solidFill>
                    <a:srgbClr val="14110F"/>
                  </a:solidFill>
                  <a:latin typeface="Roboto"/>
                </a:rPr>
                <a:t>The person responsible for paying to a non-resident, not being a company, or to a foreign company………</a:t>
              </a:r>
              <a:r>
                <a:rPr lang="en-US" sz="2000" spc="40" dirty="0">
                  <a:solidFill>
                    <a:srgbClr val="14110F"/>
                  </a:solidFill>
                  <a:latin typeface="Roboto"/>
                </a:rPr>
                <a:t>” supports that the compliance is arguably attracted when payment </a:t>
              </a:r>
              <a:r>
                <a:rPr lang="en-US" sz="2000" u="sng" spc="40" dirty="0">
                  <a:solidFill>
                    <a:srgbClr val="14110F"/>
                  </a:solidFill>
                  <a:latin typeface="Roboto"/>
                </a:rPr>
                <a:t>is made by one person to another</a:t>
              </a:r>
              <a:r>
                <a:rPr lang="en-US" sz="2000" spc="40" dirty="0">
                  <a:solidFill>
                    <a:srgbClr val="14110F"/>
                  </a:solidFill>
                  <a:latin typeface="Roboto"/>
                </a:rPr>
                <a:t>. Consequently, it is not attracted when there is remittance from one account of individual to another account outside India of the same individual.</a:t>
              </a:r>
            </a:p>
          </p:txBody>
        </p:sp>
      </p:grpSp>
    </p:spTree>
    <p:extLst>
      <p:ext uri="{BB962C8B-B14F-4D97-AF65-F5344CB8AC3E}">
        <p14:creationId xmlns:p14="http://schemas.microsoft.com/office/powerpoint/2010/main" val="25768565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09600" y="495300"/>
            <a:ext cx="16764000" cy="1828800"/>
            <a:chOff x="0" y="-288400"/>
            <a:chExt cx="16435289" cy="2681231"/>
          </a:xfrm>
        </p:grpSpPr>
        <p:grpSp>
          <p:nvGrpSpPr>
            <p:cNvPr id="6" name="Group 6"/>
            <p:cNvGrpSpPr/>
            <p:nvPr/>
          </p:nvGrpSpPr>
          <p:grpSpPr>
            <a:xfrm>
              <a:off x="0" y="-288400"/>
              <a:ext cx="16435289" cy="2681231"/>
              <a:chOff x="0" y="-73168"/>
              <a:chExt cx="4169694" cy="680238"/>
            </a:xfrm>
          </p:grpSpPr>
          <p:sp>
            <p:nvSpPr>
              <p:cNvPr id="7" name="Freeform 7"/>
              <p:cNvSpPr/>
              <p:nvPr/>
            </p:nvSpPr>
            <p:spPr>
              <a:xfrm>
                <a:off x="0" y="-73168"/>
                <a:ext cx="4169694" cy="680238"/>
              </a:xfrm>
              <a:custGeom>
                <a:avLst/>
                <a:gdLst/>
                <a:ahLst/>
                <a:cxnLst/>
                <a:rect l="l" t="t" r="r" b="b"/>
                <a:pathLst>
                  <a:path w="4169694" h="1058147">
                    <a:moveTo>
                      <a:pt x="4045234" y="1058146"/>
                    </a:moveTo>
                    <a:lnTo>
                      <a:pt x="124460" y="1058146"/>
                    </a:lnTo>
                    <a:cubicBezTo>
                      <a:pt x="55880" y="1058146"/>
                      <a:pt x="0" y="1002266"/>
                      <a:pt x="0" y="933686"/>
                    </a:cubicBezTo>
                    <a:lnTo>
                      <a:pt x="0" y="124460"/>
                    </a:lnTo>
                    <a:cubicBezTo>
                      <a:pt x="0" y="55880"/>
                      <a:pt x="55880" y="0"/>
                      <a:pt x="124460" y="0"/>
                    </a:cubicBezTo>
                    <a:lnTo>
                      <a:pt x="4045234" y="0"/>
                    </a:lnTo>
                    <a:cubicBezTo>
                      <a:pt x="4113814" y="0"/>
                      <a:pt x="4169694" y="55880"/>
                      <a:pt x="4169694" y="124460"/>
                    </a:cubicBezTo>
                    <a:lnTo>
                      <a:pt x="4169694" y="933687"/>
                    </a:lnTo>
                    <a:cubicBezTo>
                      <a:pt x="4169694" y="1002267"/>
                      <a:pt x="4113814" y="1058147"/>
                      <a:pt x="4045234" y="1058147"/>
                    </a:cubicBezTo>
                    <a:close/>
                  </a:path>
                </a:pathLst>
              </a:custGeom>
              <a:solidFill>
                <a:srgbClr val="FFFFFF"/>
              </a:solidFill>
            </p:spPr>
            <p:txBody>
              <a:bodyPr/>
              <a:lstStyle/>
              <a:p>
                <a:endParaRPr lang="en-US"/>
              </a:p>
            </p:txBody>
          </p:sp>
        </p:grpSp>
        <p:sp>
          <p:nvSpPr>
            <p:cNvPr id="8" name="TextBox 8"/>
            <p:cNvSpPr txBox="1"/>
            <p:nvPr/>
          </p:nvSpPr>
          <p:spPr>
            <a:xfrm>
              <a:off x="638858" y="1004895"/>
              <a:ext cx="15209480" cy="488839"/>
            </a:xfrm>
            <a:prstGeom prst="rect">
              <a:avLst/>
            </a:prstGeom>
          </p:spPr>
          <p:txBody>
            <a:bodyPr wrap="square" lIns="0" tIns="0" rIns="0" bIns="0" rtlCol="0" anchor="t">
              <a:spAutoFit/>
            </a:bodyPr>
            <a:lstStyle/>
            <a:p>
              <a:pPr marL="0" lvl="0" indent="0" algn="l">
                <a:lnSpc>
                  <a:spcPts val="2800"/>
                </a:lnSpc>
                <a:spcBef>
                  <a:spcPct val="0"/>
                </a:spcBef>
              </a:pPr>
              <a:r>
                <a:rPr lang="en-US" sz="2000" b="1" spc="40" dirty="0">
                  <a:solidFill>
                    <a:srgbClr val="14110F"/>
                  </a:solidFill>
                  <a:latin typeface="Roboto"/>
                </a:rPr>
                <a:t>Whether Form 15CA/CB is applicable on remittance made using corporate credit card to a foreign company?</a:t>
              </a:r>
              <a:endParaRPr lang="en-US" sz="2000" spc="40" dirty="0">
                <a:solidFill>
                  <a:srgbClr val="14110F"/>
                </a:solidFill>
                <a:latin typeface="Roboto"/>
              </a:endParaRPr>
            </a:p>
          </p:txBody>
        </p:sp>
        <p:sp>
          <p:nvSpPr>
            <p:cNvPr id="9" name="TextBox 9"/>
            <p:cNvSpPr txBox="1"/>
            <p:nvPr/>
          </p:nvSpPr>
          <p:spPr>
            <a:xfrm>
              <a:off x="638858" y="-52125"/>
              <a:ext cx="14389993" cy="629849"/>
            </a:xfrm>
            <a:prstGeom prst="rect">
              <a:avLst/>
            </a:prstGeom>
          </p:spPr>
          <p:txBody>
            <a:bodyPr lIns="0" tIns="0" rIns="0" bIns="0" rtlCol="0" anchor="t">
              <a:spAutoFit/>
            </a:bodyPr>
            <a:lstStyle/>
            <a:p>
              <a:pPr marL="0" lvl="0" indent="0" algn="l">
                <a:lnSpc>
                  <a:spcPts val="5460"/>
                </a:lnSpc>
                <a:spcBef>
                  <a:spcPct val="0"/>
                </a:spcBef>
              </a:pPr>
              <a:r>
                <a:rPr lang="en-US" sz="3600" spc="-42" dirty="0">
                  <a:solidFill>
                    <a:srgbClr val="14110F"/>
                  </a:solidFill>
                  <a:latin typeface="Roboto"/>
                </a:rPr>
                <a:t>Case Study</a:t>
              </a:r>
            </a:p>
          </p:txBody>
        </p:sp>
      </p:grpSp>
      <p:grpSp>
        <p:nvGrpSpPr>
          <p:cNvPr id="10" name="Group 10"/>
          <p:cNvGrpSpPr/>
          <p:nvPr/>
        </p:nvGrpSpPr>
        <p:grpSpPr>
          <a:xfrm>
            <a:off x="604345" y="2666698"/>
            <a:ext cx="16764000" cy="1994923"/>
            <a:chOff x="-5152" y="-451129"/>
            <a:chExt cx="16435289" cy="1867627"/>
          </a:xfrm>
        </p:grpSpPr>
        <p:grpSp>
          <p:nvGrpSpPr>
            <p:cNvPr id="11" name="Group 11"/>
            <p:cNvGrpSpPr/>
            <p:nvPr/>
          </p:nvGrpSpPr>
          <p:grpSpPr>
            <a:xfrm>
              <a:off x="-5152" y="-451129"/>
              <a:ext cx="16435289" cy="1867627"/>
              <a:chOff x="-1307" y="-114453"/>
              <a:chExt cx="4169694" cy="473824"/>
            </a:xfrm>
          </p:grpSpPr>
          <p:sp>
            <p:nvSpPr>
              <p:cNvPr id="12" name="Freeform 12"/>
              <p:cNvSpPr/>
              <p:nvPr/>
            </p:nvSpPr>
            <p:spPr>
              <a:xfrm>
                <a:off x="-1307" y="-114453"/>
                <a:ext cx="4169694" cy="473824"/>
              </a:xfrm>
              <a:custGeom>
                <a:avLst/>
                <a:gdLst/>
                <a:ahLst/>
                <a:cxnLst/>
                <a:rect l="l" t="t" r="r" b="b"/>
                <a:pathLst>
                  <a:path w="4169694" h="1177362">
                    <a:moveTo>
                      <a:pt x="4045234" y="1177362"/>
                    </a:moveTo>
                    <a:lnTo>
                      <a:pt x="124460" y="1177362"/>
                    </a:lnTo>
                    <a:cubicBezTo>
                      <a:pt x="55880" y="1177362"/>
                      <a:pt x="0" y="1121482"/>
                      <a:pt x="0" y="1052902"/>
                    </a:cubicBezTo>
                    <a:lnTo>
                      <a:pt x="0" y="124460"/>
                    </a:lnTo>
                    <a:cubicBezTo>
                      <a:pt x="0" y="55880"/>
                      <a:pt x="55880" y="0"/>
                      <a:pt x="124460" y="0"/>
                    </a:cubicBezTo>
                    <a:lnTo>
                      <a:pt x="4045234" y="0"/>
                    </a:lnTo>
                    <a:cubicBezTo>
                      <a:pt x="4113814" y="0"/>
                      <a:pt x="4169694" y="55880"/>
                      <a:pt x="4169694" y="124460"/>
                    </a:cubicBezTo>
                    <a:lnTo>
                      <a:pt x="4169694" y="1052902"/>
                    </a:lnTo>
                    <a:cubicBezTo>
                      <a:pt x="4169694" y="1121482"/>
                      <a:pt x="4113814" y="1177362"/>
                      <a:pt x="4045234" y="1177362"/>
                    </a:cubicBezTo>
                    <a:close/>
                  </a:path>
                </a:pathLst>
              </a:custGeom>
              <a:solidFill>
                <a:srgbClr val="FFFFFF"/>
              </a:solidFill>
            </p:spPr>
            <p:txBody>
              <a:bodyPr/>
              <a:lstStyle/>
              <a:p>
                <a:endParaRPr lang="en-US"/>
              </a:p>
            </p:txBody>
          </p:sp>
        </p:grpSp>
        <p:sp>
          <p:nvSpPr>
            <p:cNvPr id="13" name="TextBox 13"/>
            <p:cNvSpPr txBox="1"/>
            <p:nvPr/>
          </p:nvSpPr>
          <p:spPr>
            <a:xfrm>
              <a:off x="607752" y="158529"/>
              <a:ext cx="15209482" cy="648309"/>
            </a:xfrm>
            <a:prstGeom prst="rect">
              <a:avLst/>
            </a:prstGeom>
          </p:spPr>
          <p:txBody>
            <a:bodyPr wrap="square" lIns="0" tIns="0" rIns="0" bIns="0" rtlCol="0" anchor="t">
              <a:spAutoFit/>
            </a:bodyPr>
            <a:lstStyle/>
            <a:p>
              <a:pPr marL="0" lvl="0" indent="0" algn="l">
                <a:lnSpc>
                  <a:spcPts val="2800"/>
                </a:lnSpc>
                <a:spcBef>
                  <a:spcPct val="0"/>
                </a:spcBef>
              </a:pPr>
              <a:r>
                <a:rPr lang="en-US" sz="2000" spc="40" dirty="0">
                  <a:solidFill>
                    <a:srgbClr val="14110F"/>
                  </a:solidFill>
                  <a:latin typeface="Roboto"/>
                </a:rPr>
                <a:t>Form 15CA/CB is required even if remittance has been made using corporate credit card for purchase of data base from foreign company. </a:t>
              </a:r>
            </a:p>
          </p:txBody>
        </p:sp>
      </p:grpSp>
      <p:grpSp>
        <p:nvGrpSpPr>
          <p:cNvPr id="20" name="Group 5">
            <a:extLst>
              <a:ext uri="{FF2B5EF4-FFF2-40B4-BE49-F238E27FC236}">
                <a16:creationId xmlns:a16="http://schemas.microsoft.com/office/drawing/2014/main" id="{0DE09055-18B5-CA35-314F-52029D0A9EA7}"/>
              </a:ext>
            </a:extLst>
          </p:cNvPr>
          <p:cNvGrpSpPr/>
          <p:nvPr/>
        </p:nvGrpSpPr>
        <p:grpSpPr>
          <a:xfrm>
            <a:off x="604345" y="5143500"/>
            <a:ext cx="16764000" cy="1828800"/>
            <a:chOff x="0" y="-288400"/>
            <a:chExt cx="16435289" cy="2681231"/>
          </a:xfrm>
        </p:grpSpPr>
        <p:grpSp>
          <p:nvGrpSpPr>
            <p:cNvPr id="21" name="Group 6">
              <a:extLst>
                <a:ext uri="{FF2B5EF4-FFF2-40B4-BE49-F238E27FC236}">
                  <a16:creationId xmlns:a16="http://schemas.microsoft.com/office/drawing/2014/main" id="{F5BF5F63-3CD6-428C-DA45-ED5B7EED3E9A}"/>
                </a:ext>
              </a:extLst>
            </p:cNvPr>
            <p:cNvGrpSpPr/>
            <p:nvPr/>
          </p:nvGrpSpPr>
          <p:grpSpPr>
            <a:xfrm>
              <a:off x="0" y="-288400"/>
              <a:ext cx="16435289" cy="2681231"/>
              <a:chOff x="0" y="-73168"/>
              <a:chExt cx="4169694" cy="680238"/>
            </a:xfrm>
          </p:grpSpPr>
          <p:sp>
            <p:nvSpPr>
              <p:cNvPr id="24" name="Freeform 7">
                <a:extLst>
                  <a:ext uri="{FF2B5EF4-FFF2-40B4-BE49-F238E27FC236}">
                    <a16:creationId xmlns:a16="http://schemas.microsoft.com/office/drawing/2014/main" id="{24B1EE5A-C0F6-D76D-3CAA-5E24FF7B6A3B}"/>
                  </a:ext>
                </a:extLst>
              </p:cNvPr>
              <p:cNvSpPr/>
              <p:nvPr/>
            </p:nvSpPr>
            <p:spPr>
              <a:xfrm>
                <a:off x="0" y="-73168"/>
                <a:ext cx="4169694" cy="680238"/>
              </a:xfrm>
              <a:custGeom>
                <a:avLst/>
                <a:gdLst/>
                <a:ahLst/>
                <a:cxnLst/>
                <a:rect l="l" t="t" r="r" b="b"/>
                <a:pathLst>
                  <a:path w="4169694" h="1058147">
                    <a:moveTo>
                      <a:pt x="4045234" y="1058146"/>
                    </a:moveTo>
                    <a:lnTo>
                      <a:pt x="124460" y="1058146"/>
                    </a:lnTo>
                    <a:cubicBezTo>
                      <a:pt x="55880" y="1058146"/>
                      <a:pt x="0" y="1002266"/>
                      <a:pt x="0" y="933686"/>
                    </a:cubicBezTo>
                    <a:lnTo>
                      <a:pt x="0" y="124460"/>
                    </a:lnTo>
                    <a:cubicBezTo>
                      <a:pt x="0" y="55880"/>
                      <a:pt x="55880" y="0"/>
                      <a:pt x="124460" y="0"/>
                    </a:cubicBezTo>
                    <a:lnTo>
                      <a:pt x="4045234" y="0"/>
                    </a:lnTo>
                    <a:cubicBezTo>
                      <a:pt x="4113814" y="0"/>
                      <a:pt x="4169694" y="55880"/>
                      <a:pt x="4169694" y="124460"/>
                    </a:cubicBezTo>
                    <a:lnTo>
                      <a:pt x="4169694" y="933687"/>
                    </a:lnTo>
                    <a:cubicBezTo>
                      <a:pt x="4169694" y="1002267"/>
                      <a:pt x="4113814" y="1058147"/>
                      <a:pt x="4045234" y="1058147"/>
                    </a:cubicBezTo>
                    <a:close/>
                  </a:path>
                </a:pathLst>
              </a:custGeom>
              <a:solidFill>
                <a:srgbClr val="FFFFFF"/>
              </a:solidFill>
            </p:spPr>
            <p:txBody>
              <a:bodyPr/>
              <a:lstStyle/>
              <a:p>
                <a:endParaRPr lang="en-US"/>
              </a:p>
            </p:txBody>
          </p:sp>
        </p:grpSp>
        <p:sp>
          <p:nvSpPr>
            <p:cNvPr id="22" name="TextBox 8">
              <a:extLst>
                <a:ext uri="{FF2B5EF4-FFF2-40B4-BE49-F238E27FC236}">
                  <a16:creationId xmlns:a16="http://schemas.microsoft.com/office/drawing/2014/main" id="{244C38D5-CFAC-5746-7C22-6BD62D15464C}"/>
                </a:ext>
              </a:extLst>
            </p:cNvPr>
            <p:cNvSpPr txBox="1"/>
            <p:nvPr/>
          </p:nvSpPr>
          <p:spPr>
            <a:xfrm>
              <a:off x="644010" y="442474"/>
              <a:ext cx="15209480" cy="1015280"/>
            </a:xfrm>
            <a:prstGeom prst="rect">
              <a:avLst/>
            </a:prstGeom>
          </p:spPr>
          <p:txBody>
            <a:bodyPr wrap="square" lIns="0" tIns="0" rIns="0" bIns="0" rtlCol="0" anchor="t">
              <a:spAutoFit/>
            </a:bodyPr>
            <a:lstStyle/>
            <a:p>
              <a:pPr marL="0" lvl="0" indent="0" algn="l">
                <a:lnSpc>
                  <a:spcPts val="2800"/>
                </a:lnSpc>
                <a:spcBef>
                  <a:spcPct val="0"/>
                </a:spcBef>
              </a:pPr>
              <a:r>
                <a:rPr lang="en-US" sz="2000" b="1" spc="40" dirty="0">
                  <a:solidFill>
                    <a:srgbClr val="14110F"/>
                  </a:solidFill>
                  <a:latin typeface="Roboto"/>
                </a:rPr>
                <a:t>Person “X” wants to  send gift to his Brother “Y” residing in Canada, will </a:t>
              </a:r>
              <a:r>
                <a:rPr lang="en-US" sz="2000" b="1" spc="40" dirty="0" err="1">
                  <a:solidFill>
                    <a:srgbClr val="14110F"/>
                  </a:solidFill>
                  <a:latin typeface="Roboto"/>
                </a:rPr>
                <a:t>Mr</a:t>
              </a:r>
              <a:r>
                <a:rPr lang="en-US" sz="2000" b="1" spc="40" dirty="0">
                  <a:solidFill>
                    <a:srgbClr val="14110F"/>
                  </a:solidFill>
                  <a:latin typeface="Roboto"/>
                </a:rPr>
                <a:t> X be required to file Form No. 15CA/CB or the remittance can be made merely on the basis of gift deed? ?</a:t>
              </a:r>
              <a:endParaRPr lang="en-US" sz="2000" spc="40" dirty="0">
                <a:solidFill>
                  <a:srgbClr val="14110F"/>
                </a:solidFill>
                <a:latin typeface="Roboto"/>
              </a:endParaRPr>
            </a:p>
          </p:txBody>
        </p:sp>
      </p:grpSp>
      <p:grpSp>
        <p:nvGrpSpPr>
          <p:cNvPr id="25" name="Group 10">
            <a:extLst>
              <a:ext uri="{FF2B5EF4-FFF2-40B4-BE49-F238E27FC236}">
                <a16:creationId xmlns:a16="http://schemas.microsoft.com/office/drawing/2014/main" id="{DE8E8A1F-F71C-963F-422B-66AD21F8034F}"/>
              </a:ext>
            </a:extLst>
          </p:cNvPr>
          <p:cNvGrpSpPr/>
          <p:nvPr/>
        </p:nvGrpSpPr>
        <p:grpSpPr>
          <a:xfrm>
            <a:off x="599090" y="7314898"/>
            <a:ext cx="16764000" cy="1994923"/>
            <a:chOff x="-5152" y="-451129"/>
            <a:chExt cx="16435289" cy="1867627"/>
          </a:xfrm>
        </p:grpSpPr>
        <p:grpSp>
          <p:nvGrpSpPr>
            <p:cNvPr id="26" name="Group 11">
              <a:extLst>
                <a:ext uri="{FF2B5EF4-FFF2-40B4-BE49-F238E27FC236}">
                  <a16:creationId xmlns:a16="http://schemas.microsoft.com/office/drawing/2014/main" id="{7D6BFD2B-0A60-9CE7-22A9-3F85B3D26EA9}"/>
                </a:ext>
              </a:extLst>
            </p:cNvPr>
            <p:cNvGrpSpPr/>
            <p:nvPr/>
          </p:nvGrpSpPr>
          <p:grpSpPr>
            <a:xfrm>
              <a:off x="-5152" y="-451129"/>
              <a:ext cx="16435289" cy="1867627"/>
              <a:chOff x="-1307" y="-114453"/>
              <a:chExt cx="4169694" cy="473824"/>
            </a:xfrm>
          </p:grpSpPr>
          <p:sp>
            <p:nvSpPr>
              <p:cNvPr id="28" name="Freeform 12">
                <a:extLst>
                  <a:ext uri="{FF2B5EF4-FFF2-40B4-BE49-F238E27FC236}">
                    <a16:creationId xmlns:a16="http://schemas.microsoft.com/office/drawing/2014/main" id="{BD175384-D585-15F6-ACCF-06E2F2888027}"/>
                  </a:ext>
                </a:extLst>
              </p:cNvPr>
              <p:cNvSpPr/>
              <p:nvPr/>
            </p:nvSpPr>
            <p:spPr>
              <a:xfrm>
                <a:off x="-1307" y="-114453"/>
                <a:ext cx="4169694" cy="473824"/>
              </a:xfrm>
              <a:custGeom>
                <a:avLst/>
                <a:gdLst/>
                <a:ahLst/>
                <a:cxnLst/>
                <a:rect l="l" t="t" r="r" b="b"/>
                <a:pathLst>
                  <a:path w="4169694" h="1177362">
                    <a:moveTo>
                      <a:pt x="4045234" y="1177362"/>
                    </a:moveTo>
                    <a:lnTo>
                      <a:pt x="124460" y="1177362"/>
                    </a:lnTo>
                    <a:cubicBezTo>
                      <a:pt x="55880" y="1177362"/>
                      <a:pt x="0" y="1121482"/>
                      <a:pt x="0" y="1052902"/>
                    </a:cubicBezTo>
                    <a:lnTo>
                      <a:pt x="0" y="124460"/>
                    </a:lnTo>
                    <a:cubicBezTo>
                      <a:pt x="0" y="55880"/>
                      <a:pt x="55880" y="0"/>
                      <a:pt x="124460" y="0"/>
                    </a:cubicBezTo>
                    <a:lnTo>
                      <a:pt x="4045234" y="0"/>
                    </a:lnTo>
                    <a:cubicBezTo>
                      <a:pt x="4113814" y="0"/>
                      <a:pt x="4169694" y="55880"/>
                      <a:pt x="4169694" y="124460"/>
                    </a:cubicBezTo>
                    <a:lnTo>
                      <a:pt x="4169694" y="1052902"/>
                    </a:lnTo>
                    <a:cubicBezTo>
                      <a:pt x="4169694" y="1121482"/>
                      <a:pt x="4113814" y="1177362"/>
                      <a:pt x="4045234" y="1177362"/>
                    </a:cubicBezTo>
                    <a:close/>
                  </a:path>
                </a:pathLst>
              </a:custGeom>
              <a:solidFill>
                <a:srgbClr val="FFFFFF"/>
              </a:solidFill>
            </p:spPr>
            <p:txBody>
              <a:bodyPr/>
              <a:lstStyle/>
              <a:p>
                <a:endParaRPr lang="en-US"/>
              </a:p>
            </p:txBody>
          </p:sp>
        </p:grpSp>
        <p:sp>
          <p:nvSpPr>
            <p:cNvPr id="27" name="TextBox 13">
              <a:extLst>
                <a:ext uri="{FF2B5EF4-FFF2-40B4-BE49-F238E27FC236}">
                  <a16:creationId xmlns:a16="http://schemas.microsoft.com/office/drawing/2014/main" id="{69470D97-8BC5-A867-B9E5-8B631A1204E1}"/>
                </a:ext>
              </a:extLst>
            </p:cNvPr>
            <p:cNvSpPr txBox="1"/>
            <p:nvPr/>
          </p:nvSpPr>
          <p:spPr>
            <a:xfrm>
              <a:off x="607752" y="158529"/>
              <a:ext cx="15209482" cy="648309"/>
            </a:xfrm>
            <a:prstGeom prst="rect">
              <a:avLst/>
            </a:prstGeom>
          </p:spPr>
          <p:txBody>
            <a:bodyPr wrap="square" lIns="0" tIns="0" rIns="0" bIns="0" rtlCol="0" anchor="t">
              <a:spAutoFit/>
            </a:bodyPr>
            <a:lstStyle/>
            <a:p>
              <a:pPr marL="0" lvl="0" indent="0" algn="l">
                <a:lnSpc>
                  <a:spcPts val="2800"/>
                </a:lnSpc>
                <a:spcBef>
                  <a:spcPct val="0"/>
                </a:spcBef>
              </a:pPr>
              <a:r>
                <a:rPr lang="en-US" sz="2000" spc="40" dirty="0">
                  <a:solidFill>
                    <a:srgbClr val="14110F"/>
                  </a:solidFill>
                  <a:latin typeface="Roboto"/>
                </a:rPr>
                <a:t>Serial No 27 covers the head “Remittance Towards personal gifts and donation”, therefore the same being not subject to tax and covered by the rule have not  to be mentioned under Part D of Form 15CA.</a:t>
              </a:r>
            </a:p>
          </p:txBody>
        </p:sp>
      </p:grpSp>
    </p:spTree>
    <p:extLst>
      <p:ext uri="{BB962C8B-B14F-4D97-AF65-F5344CB8AC3E}">
        <p14:creationId xmlns:p14="http://schemas.microsoft.com/office/powerpoint/2010/main" val="3267719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09600" y="495300"/>
            <a:ext cx="16764000" cy="1828800"/>
            <a:chOff x="0" y="-288400"/>
            <a:chExt cx="16435289" cy="2681231"/>
          </a:xfrm>
        </p:grpSpPr>
        <p:grpSp>
          <p:nvGrpSpPr>
            <p:cNvPr id="6" name="Group 6"/>
            <p:cNvGrpSpPr/>
            <p:nvPr/>
          </p:nvGrpSpPr>
          <p:grpSpPr>
            <a:xfrm>
              <a:off x="0" y="-288400"/>
              <a:ext cx="16435289" cy="2681231"/>
              <a:chOff x="0" y="-73168"/>
              <a:chExt cx="4169694" cy="680238"/>
            </a:xfrm>
          </p:grpSpPr>
          <p:sp>
            <p:nvSpPr>
              <p:cNvPr id="7" name="Freeform 7"/>
              <p:cNvSpPr/>
              <p:nvPr/>
            </p:nvSpPr>
            <p:spPr>
              <a:xfrm>
                <a:off x="0" y="-73168"/>
                <a:ext cx="4169694" cy="680238"/>
              </a:xfrm>
              <a:custGeom>
                <a:avLst/>
                <a:gdLst/>
                <a:ahLst/>
                <a:cxnLst/>
                <a:rect l="l" t="t" r="r" b="b"/>
                <a:pathLst>
                  <a:path w="4169694" h="1058147">
                    <a:moveTo>
                      <a:pt x="4045234" y="1058146"/>
                    </a:moveTo>
                    <a:lnTo>
                      <a:pt x="124460" y="1058146"/>
                    </a:lnTo>
                    <a:cubicBezTo>
                      <a:pt x="55880" y="1058146"/>
                      <a:pt x="0" y="1002266"/>
                      <a:pt x="0" y="933686"/>
                    </a:cubicBezTo>
                    <a:lnTo>
                      <a:pt x="0" y="124460"/>
                    </a:lnTo>
                    <a:cubicBezTo>
                      <a:pt x="0" y="55880"/>
                      <a:pt x="55880" y="0"/>
                      <a:pt x="124460" y="0"/>
                    </a:cubicBezTo>
                    <a:lnTo>
                      <a:pt x="4045234" y="0"/>
                    </a:lnTo>
                    <a:cubicBezTo>
                      <a:pt x="4113814" y="0"/>
                      <a:pt x="4169694" y="55880"/>
                      <a:pt x="4169694" y="124460"/>
                    </a:cubicBezTo>
                    <a:lnTo>
                      <a:pt x="4169694" y="933687"/>
                    </a:lnTo>
                    <a:cubicBezTo>
                      <a:pt x="4169694" y="1002267"/>
                      <a:pt x="4113814" y="1058147"/>
                      <a:pt x="4045234" y="1058147"/>
                    </a:cubicBezTo>
                    <a:close/>
                  </a:path>
                </a:pathLst>
              </a:custGeom>
              <a:solidFill>
                <a:srgbClr val="FFFFFF"/>
              </a:solidFill>
            </p:spPr>
            <p:txBody>
              <a:bodyPr/>
              <a:lstStyle/>
              <a:p>
                <a:endParaRPr lang="en-US"/>
              </a:p>
            </p:txBody>
          </p:sp>
        </p:grpSp>
        <p:sp>
          <p:nvSpPr>
            <p:cNvPr id="8" name="TextBox 8"/>
            <p:cNvSpPr txBox="1"/>
            <p:nvPr/>
          </p:nvSpPr>
          <p:spPr>
            <a:xfrm>
              <a:off x="638858" y="1004895"/>
              <a:ext cx="15209480" cy="488839"/>
            </a:xfrm>
            <a:prstGeom prst="rect">
              <a:avLst/>
            </a:prstGeom>
          </p:spPr>
          <p:txBody>
            <a:bodyPr wrap="square" lIns="0" tIns="0" rIns="0" bIns="0" rtlCol="0" anchor="t">
              <a:spAutoFit/>
            </a:bodyPr>
            <a:lstStyle/>
            <a:p>
              <a:pPr marL="0" lvl="0" indent="0" algn="l">
                <a:lnSpc>
                  <a:spcPts val="2800"/>
                </a:lnSpc>
                <a:spcBef>
                  <a:spcPct val="0"/>
                </a:spcBef>
              </a:pPr>
              <a:r>
                <a:rPr lang="en-US" sz="2000" b="1" spc="40" dirty="0">
                  <a:solidFill>
                    <a:srgbClr val="14110F"/>
                  </a:solidFill>
                  <a:latin typeface="Roboto"/>
                </a:rPr>
                <a:t>Payment of Dividend is made to NRI to its NRO Account?</a:t>
              </a:r>
              <a:endParaRPr lang="en-US" sz="2000" spc="40" dirty="0">
                <a:solidFill>
                  <a:srgbClr val="14110F"/>
                </a:solidFill>
                <a:latin typeface="Roboto"/>
              </a:endParaRPr>
            </a:p>
          </p:txBody>
        </p:sp>
        <p:sp>
          <p:nvSpPr>
            <p:cNvPr id="9" name="TextBox 9"/>
            <p:cNvSpPr txBox="1"/>
            <p:nvPr/>
          </p:nvSpPr>
          <p:spPr>
            <a:xfrm>
              <a:off x="638858" y="-52125"/>
              <a:ext cx="14389993" cy="629849"/>
            </a:xfrm>
            <a:prstGeom prst="rect">
              <a:avLst/>
            </a:prstGeom>
          </p:spPr>
          <p:txBody>
            <a:bodyPr lIns="0" tIns="0" rIns="0" bIns="0" rtlCol="0" anchor="t">
              <a:spAutoFit/>
            </a:bodyPr>
            <a:lstStyle/>
            <a:p>
              <a:pPr marL="0" lvl="0" indent="0" algn="l">
                <a:lnSpc>
                  <a:spcPts val="5460"/>
                </a:lnSpc>
                <a:spcBef>
                  <a:spcPct val="0"/>
                </a:spcBef>
              </a:pPr>
              <a:r>
                <a:rPr lang="en-US" sz="3600" spc="-42" dirty="0">
                  <a:solidFill>
                    <a:srgbClr val="14110F"/>
                  </a:solidFill>
                  <a:latin typeface="Roboto"/>
                </a:rPr>
                <a:t>Case Study</a:t>
              </a:r>
            </a:p>
          </p:txBody>
        </p:sp>
      </p:grpSp>
      <p:grpSp>
        <p:nvGrpSpPr>
          <p:cNvPr id="10" name="Group 10"/>
          <p:cNvGrpSpPr/>
          <p:nvPr/>
        </p:nvGrpSpPr>
        <p:grpSpPr>
          <a:xfrm>
            <a:off x="604345" y="2666698"/>
            <a:ext cx="16764000" cy="1994923"/>
            <a:chOff x="-5152" y="-451129"/>
            <a:chExt cx="16435289" cy="1867627"/>
          </a:xfrm>
        </p:grpSpPr>
        <p:grpSp>
          <p:nvGrpSpPr>
            <p:cNvPr id="11" name="Group 11"/>
            <p:cNvGrpSpPr/>
            <p:nvPr/>
          </p:nvGrpSpPr>
          <p:grpSpPr>
            <a:xfrm>
              <a:off x="-5152" y="-451129"/>
              <a:ext cx="16435289" cy="1867627"/>
              <a:chOff x="-1307" y="-114453"/>
              <a:chExt cx="4169694" cy="473824"/>
            </a:xfrm>
          </p:grpSpPr>
          <p:sp>
            <p:nvSpPr>
              <p:cNvPr id="12" name="Freeform 12"/>
              <p:cNvSpPr/>
              <p:nvPr/>
            </p:nvSpPr>
            <p:spPr>
              <a:xfrm>
                <a:off x="-1307" y="-114453"/>
                <a:ext cx="4169694" cy="473824"/>
              </a:xfrm>
              <a:custGeom>
                <a:avLst/>
                <a:gdLst/>
                <a:ahLst/>
                <a:cxnLst/>
                <a:rect l="l" t="t" r="r" b="b"/>
                <a:pathLst>
                  <a:path w="4169694" h="1177362">
                    <a:moveTo>
                      <a:pt x="4045234" y="1177362"/>
                    </a:moveTo>
                    <a:lnTo>
                      <a:pt x="124460" y="1177362"/>
                    </a:lnTo>
                    <a:cubicBezTo>
                      <a:pt x="55880" y="1177362"/>
                      <a:pt x="0" y="1121482"/>
                      <a:pt x="0" y="1052902"/>
                    </a:cubicBezTo>
                    <a:lnTo>
                      <a:pt x="0" y="124460"/>
                    </a:lnTo>
                    <a:cubicBezTo>
                      <a:pt x="0" y="55880"/>
                      <a:pt x="55880" y="0"/>
                      <a:pt x="124460" y="0"/>
                    </a:cubicBezTo>
                    <a:lnTo>
                      <a:pt x="4045234" y="0"/>
                    </a:lnTo>
                    <a:cubicBezTo>
                      <a:pt x="4113814" y="0"/>
                      <a:pt x="4169694" y="55880"/>
                      <a:pt x="4169694" y="124460"/>
                    </a:cubicBezTo>
                    <a:lnTo>
                      <a:pt x="4169694" y="1052902"/>
                    </a:lnTo>
                    <a:cubicBezTo>
                      <a:pt x="4169694" y="1121482"/>
                      <a:pt x="4113814" y="1177362"/>
                      <a:pt x="4045234" y="1177362"/>
                    </a:cubicBezTo>
                    <a:close/>
                  </a:path>
                </a:pathLst>
              </a:custGeom>
              <a:solidFill>
                <a:srgbClr val="FFFFFF"/>
              </a:solidFill>
            </p:spPr>
            <p:txBody>
              <a:bodyPr/>
              <a:lstStyle/>
              <a:p>
                <a:endParaRPr lang="en-US"/>
              </a:p>
            </p:txBody>
          </p:sp>
        </p:grpSp>
        <p:sp>
          <p:nvSpPr>
            <p:cNvPr id="13" name="TextBox 13"/>
            <p:cNvSpPr txBox="1"/>
            <p:nvPr/>
          </p:nvSpPr>
          <p:spPr>
            <a:xfrm>
              <a:off x="607752" y="158529"/>
              <a:ext cx="15209482" cy="312149"/>
            </a:xfrm>
            <a:prstGeom prst="rect">
              <a:avLst/>
            </a:prstGeom>
          </p:spPr>
          <p:txBody>
            <a:bodyPr wrap="square" lIns="0" tIns="0" rIns="0" bIns="0" rtlCol="0" anchor="t">
              <a:spAutoFit/>
            </a:bodyPr>
            <a:lstStyle/>
            <a:p>
              <a:pPr marL="0" lvl="0" indent="0" algn="l">
                <a:lnSpc>
                  <a:spcPts val="2800"/>
                </a:lnSpc>
                <a:spcBef>
                  <a:spcPct val="0"/>
                </a:spcBef>
              </a:pPr>
              <a:r>
                <a:rPr lang="en-US" sz="2000" spc="40" dirty="0">
                  <a:solidFill>
                    <a:srgbClr val="14110F"/>
                  </a:solidFill>
                  <a:latin typeface="Roboto"/>
                </a:rPr>
                <a:t>Payment made to Non Resident is subject to 195 (6) hence 15CA/CB is required, subject to Rule 37BB</a:t>
              </a:r>
            </a:p>
          </p:txBody>
        </p:sp>
      </p:grpSp>
      <p:grpSp>
        <p:nvGrpSpPr>
          <p:cNvPr id="21" name="Group 6">
            <a:extLst>
              <a:ext uri="{FF2B5EF4-FFF2-40B4-BE49-F238E27FC236}">
                <a16:creationId xmlns:a16="http://schemas.microsoft.com/office/drawing/2014/main" id="{F5BF5F63-3CD6-428C-DA45-ED5B7EED3E9A}"/>
              </a:ext>
            </a:extLst>
          </p:cNvPr>
          <p:cNvGrpSpPr/>
          <p:nvPr/>
        </p:nvGrpSpPr>
        <p:grpSpPr>
          <a:xfrm>
            <a:off x="604345" y="5143500"/>
            <a:ext cx="16764000" cy="1828800"/>
            <a:chOff x="0" y="-73168"/>
            <a:chExt cx="4169694" cy="680238"/>
          </a:xfrm>
        </p:grpSpPr>
        <p:sp>
          <p:nvSpPr>
            <p:cNvPr id="24" name="Freeform 7">
              <a:extLst>
                <a:ext uri="{FF2B5EF4-FFF2-40B4-BE49-F238E27FC236}">
                  <a16:creationId xmlns:a16="http://schemas.microsoft.com/office/drawing/2014/main" id="{24B1EE5A-C0F6-D76D-3CAA-5E24FF7B6A3B}"/>
                </a:ext>
              </a:extLst>
            </p:cNvPr>
            <p:cNvSpPr/>
            <p:nvPr/>
          </p:nvSpPr>
          <p:spPr>
            <a:xfrm>
              <a:off x="0" y="-73168"/>
              <a:ext cx="4169694" cy="680238"/>
            </a:xfrm>
            <a:custGeom>
              <a:avLst/>
              <a:gdLst/>
              <a:ahLst/>
              <a:cxnLst/>
              <a:rect l="l" t="t" r="r" b="b"/>
              <a:pathLst>
                <a:path w="4169694" h="1058147">
                  <a:moveTo>
                    <a:pt x="4045234" y="1058146"/>
                  </a:moveTo>
                  <a:lnTo>
                    <a:pt x="124460" y="1058146"/>
                  </a:lnTo>
                  <a:cubicBezTo>
                    <a:pt x="55880" y="1058146"/>
                    <a:pt x="0" y="1002266"/>
                    <a:pt x="0" y="933686"/>
                  </a:cubicBezTo>
                  <a:lnTo>
                    <a:pt x="0" y="124460"/>
                  </a:lnTo>
                  <a:cubicBezTo>
                    <a:pt x="0" y="55880"/>
                    <a:pt x="55880" y="0"/>
                    <a:pt x="124460" y="0"/>
                  </a:cubicBezTo>
                  <a:lnTo>
                    <a:pt x="4045234" y="0"/>
                  </a:lnTo>
                  <a:cubicBezTo>
                    <a:pt x="4113814" y="0"/>
                    <a:pt x="4169694" y="55880"/>
                    <a:pt x="4169694" y="124460"/>
                  </a:cubicBezTo>
                  <a:lnTo>
                    <a:pt x="4169694" y="933687"/>
                  </a:lnTo>
                  <a:cubicBezTo>
                    <a:pt x="4169694" y="1002267"/>
                    <a:pt x="4113814" y="1058147"/>
                    <a:pt x="4045234" y="1058147"/>
                  </a:cubicBezTo>
                  <a:close/>
                </a:path>
              </a:pathLst>
            </a:custGeom>
            <a:solidFill>
              <a:srgbClr val="FFFFFF"/>
            </a:solidFill>
          </p:spPr>
          <p:txBody>
            <a:bodyPr/>
            <a:lstStyle/>
            <a:p>
              <a:endParaRPr lang="en-US"/>
            </a:p>
          </p:txBody>
        </p:sp>
      </p:grpSp>
      <p:grpSp>
        <p:nvGrpSpPr>
          <p:cNvPr id="26" name="Group 11">
            <a:extLst>
              <a:ext uri="{FF2B5EF4-FFF2-40B4-BE49-F238E27FC236}">
                <a16:creationId xmlns:a16="http://schemas.microsoft.com/office/drawing/2014/main" id="{7D6BFD2B-0A60-9CE7-22A9-3F85B3D26EA9}"/>
              </a:ext>
            </a:extLst>
          </p:cNvPr>
          <p:cNvGrpSpPr/>
          <p:nvPr/>
        </p:nvGrpSpPr>
        <p:grpSpPr>
          <a:xfrm>
            <a:off x="599090" y="7314898"/>
            <a:ext cx="16764000" cy="1994923"/>
            <a:chOff x="-1307" y="-114453"/>
            <a:chExt cx="4169694" cy="473824"/>
          </a:xfrm>
        </p:grpSpPr>
        <p:sp>
          <p:nvSpPr>
            <p:cNvPr id="28" name="Freeform 12">
              <a:extLst>
                <a:ext uri="{FF2B5EF4-FFF2-40B4-BE49-F238E27FC236}">
                  <a16:creationId xmlns:a16="http://schemas.microsoft.com/office/drawing/2014/main" id="{BD175384-D585-15F6-ACCF-06E2F2888027}"/>
                </a:ext>
              </a:extLst>
            </p:cNvPr>
            <p:cNvSpPr/>
            <p:nvPr/>
          </p:nvSpPr>
          <p:spPr>
            <a:xfrm>
              <a:off x="-1307" y="-114453"/>
              <a:ext cx="4169694" cy="473824"/>
            </a:xfrm>
            <a:custGeom>
              <a:avLst/>
              <a:gdLst/>
              <a:ahLst/>
              <a:cxnLst/>
              <a:rect l="l" t="t" r="r" b="b"/>
              <a:pathLst>
                <a:path w="4169694" h="1177362">
                  <a:moveTo>
                    <a:pt x="4045234" y="1177362"/>
                  </a:moveTo>
                  <a:lnTo>
                    <a:pt x="124460" y="1177362"/>
                  </a:lnTo>
                  <a:cubicBezTo>
                    <a:pt x="55880" y="1177362"/>
                    <a:pt x="0" y="1121482"/>
                    <a:pt x="0" y="1052902"/>
                  </a:cubicBezTo>
                  <a:lnTo>
                    <a:pt x="0" y="124460"/>
                  </a:lnTo>
                  <a:cubicBezTo>
                    <a:pt x="0" y="55880"/>
                    <a:pt x="55880" y="0"/>
                    <a:pt x="124460" y="0"/>
                  </a:cubicBezTo>
                  <a:lnTo>
                    <a:pt x="4045234" y="0"/>
                  </a:lnTo>
                  <a:cubicBezTo>
                    <a:pt x="4113814" y="0"/>
                    <a:pt x="4169694" y="55880"/>
                    <a:pt x="4169694" y="124460"/>
                  </a:cubicBezTo>
                  <a:lnTo>
                    <a:pt x="4169694" y="1052902"/>
                  </a:lnTo>
                  <a:cubicBezTo>
                    <a:pt x="4169694" y="1121482"/>
                    <a:pt x="4113814" y="1177362"/>
                    <a:pt x="4045234" y="1177362"/>
                  </a:cubicBezTo>
                  <a:close/>
                </a:path>
              </a:pathLst>
            </a:custGeom>
            <a:solidFill>
              <a:srgbClr val="FFFFFF"/>
            </a:solidFill>
          </p:spPr>
          <p:txBody>
            <a:bodyPr/>
            <a:lstStyle/>
            <a:p>
              <a:endParaRPr lang="en-US"/>
            </a:p>
          </p:txBody>
        </p:sp>
      </p:grpSp>
      <p:sp>
        <p:nvSpPr>
          <p:cNvPr id="2" name="TextBox 8">
            <a:extLst>
              <a:ext uri="{FF2B5EF4-FFF2-40B4-BE49-F238E27FC236}">
                <a16:creationId xmlns:a16="http://schemas.microsoft.com/office/drawing/2014/main" id="{0B09A389-5C9F-6788-46F0-03FBC8B82D6A}"/>
              </a:ext>
            </a:extLst>
          </p:cNvPr>
          <p:cNvSpPr txBox="1"/>
          <p:nvPr/>
        </p:nvSpPr>
        <p:spPr>
          <a:xfrm>
            <a:off x="1213741" y="5762575"/>
            <a:ext cx="15513674" cy="333425"/>
          </a:xfrm>
          <a:prstGeom prst="rect">
            <a:avLst/>
          </a:prstGeom>
        </p:spPr>
        <p:txBody>
          <a:bodyPr wrap="square" lIns="0" tIns="0" rIns="0" bIns="0" rtlCol="0" anchor="t">
            <a:spAutoFit/>
          </a:bodyPr>
          <a:lstStyle/>
          <a:p>
            <a:pPr marL="0" lvl="0" indent="0" algn="l">
              <a:lnSpc>
                <a:spcPts val="2800"/>
              </a:lnSpc>
              <a:spcBef>
                <a:spcPct val="0"/>
              </a:spcBef>
            </a:pPr>
            <a:r>
              <a:rPr lang="en-US" sz="2000" b="1" spc="40" dirty="0">
                <a:solidFill>
                  <a:srgbClr val="14110F"/>
                </a:solidFill>
                <a:latin typeface="Roboto"/>
              </a:rPr>
              <a:t>Payment to Foreign Bank Branch of an Indian Bank? </a:t>
            </a:r>
            <a:endParaRPr lang="en-US" sz="2000" spc="40" dirty="0">
              <a:solidFill>
                <a:srgbClr val="14110F"/>
              </a:solidFill>
              <a:latin typeface="Roboto"/>
            </a:endParaRPr>
          </a:p>
        </p:txBody>
      </p:sp>
      <p:sp>
        <p:nvSpPr>
          <p:cNvPr id="3" name="TextBox 13">
            <a:extLst>
              <a:ext uri="{FF2B5EF4-FFF2-40B4-BE49-F238E27FC236}">
                <a16:creationId xmlns:a16="http://schemas.microsoft.com/office/drawing/2014/main" id="{50E26BC2-BB68-85A9-1F89-C7398771CCE4}"/>
              </a:ext>
            </a:extLst>
          </p:cNvPr>
          <p:cNvSpPr txBox="1"/>
          <p:nvPr/>
        </p:nvSpPr>
        <p:spPr>
          <a:xfrm>
            <a:off x="1213739" y="7978934"/>
            <a:ext cx="15513676" cy="692497"/>
          </a:xfrm>
          <a:prstGeom prst="rect">
            <a:avLst/>
          </a:prstGeom>
        </p:spPr>
        <p:txBody>
          <a:bodyPr wrap="square" lIns="0" tIns="0" rIns="0" bIns="0" rtlCol="0" anchor="t">
            <a:spAutoFit/>
          </a:bodyPr>
          <a:lstStyle/>
          <a:p>
            <a:pPr marL="0" lvl="0" indent="0" algn="l">
              <a:lnSpc>
                <a:spcPts val="2800"/>
              </a:lnSpc>
              <a:spcBef>
                <a:spcPct val="0"/>
              </a:spcBef>
            </a:pPr>
            <a:r>
              <a:rPr lang="en-US" sz="2000" spc="40" dirty="0">
                <a:solidFill>
                  <a:srgbClr val="14110F"/>
                </a:solidFill>
                <a:latin typeface="Roboto"/>
              </a:rPr>
              <a:t>Foreign branch of an Indian Bank is regarded to be an extension of the Indian Bank itself and not a separate foreign entity, Once payment is made to a resident, no compliance under section 195(6) is required</a:t>
            </a:r>
          </a:p>
        </p:txBody>
      </p:sp>
    </p:spTree>
    <p:extLst>
      <p:ext uri="{BB962C8B-B14F-4D97-AF65-F5344CB8AC3E}">
        <p14:creationId xmlns:p14="http://schemas.microsoft.com/office/powerpoint/2010/main" val="2103110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609600" y="495300"/>
            <a:ext cx="16764000" cy="9220200"/>
            <a:chOff x="0" y="-288400"/>
            <a:chExt cx="16435289" cy="2681231"/>
          </a:xfrm>
        </p:grpSpPr>
        <p:grpSp>
          <p:nvGrpSpPr>
            <p:cNvPr id="6" name="Group 6"/>
            <p:cNvGrpSpPr/>
            <p:nvPr/>
          </p:nvGrpSpPr>
          <p:grpSpPr>
            <a:xfrm>
              <a:off x="0" y="-288400"/>
              <a:ext cx="16435289" cy="2681231"/>
              <a:chOff x="0" y="-73168"/>
              <a:chExt cx="4169694" cy="680238"/>
            </a:xfrm>
          </p:grpSpPr>
          <p:sp>
            <p:nvSpPr>
              <p:cNvPr id="7" name="Freeform 7"/>
              <p:cNvSpPr/>
              <p:nvPr/>
            </p:nvSpPr>
            <p:spPr>
              <a:xfrm>
                <a:off x="0" y="-73168"/>
                <a:ext cx="4169694" cy="680238"/>
              </a:xfrm>
              <a:custGeom>
                <a:avLst/>
                <a:gdLst/>
                <a:ahLst/>
                <a:cxnLst/>
                <a:rect l="l" t="t" r="r" b="b"/>
                <a:pathLst>
                  <a:path w="4169694" h="1058147">
                    <a:moveTo>
                      <a:pt x="4045234" y="1058146"/>
                    </a:moveTo>
                    <a:lnTo>
                      <a:pt x="124460" y="1058146"/>
                    </a:lnTo>
                    <a:cubicBezTo>
                      <a:pt x="55880" y="1058146"/>
                      <a:pt x="0" y="1002266"/>
                      <a:pt x="0" y="933686"/>
                    </a:cubicBezTo>
                    <a:lnTo>
                      <a:pt x="0" y="124460"/>
                    </a:lnTo>
                    <a:cubicBezTo>
                      <a:pt x="0" y="55880"/>
                      <a:pt x="55880" y="0"/>
                      <a:pt x="124460" y="0"/>
                    </a:cubicBezTo>
                    <a:lnTo>
                      <a:pt x="4045234" y="0"/>
                    </a:lnTo>
                    <a:cubicBezTo>
                      <a:pt x="4113814" y="0"/>
                      <a:pt x="4169694" y="55880"/>
                      <a:pt x="4169694" y="124460"/>
                    </a:cubicBezTo>
                    <a:lnTo>
                      <a:pt x="4169694" y="933687"/>
                    </a:lnTo>
                    <a:cubicBezTo>
                      <a:pt x="4169694" y="1002267"/>
                      <a:pt x="4113814" y="1058147"/>
                      <a:pt x="4045234" y="1058147"/>
                    </a:cubicBezTo>
                    <a:close/>
                  </a:path>
                </a:pathLst>
              </a:custGeom>
              <a:solidFill>
                <a:srgbClr val="FFFFFF"/>
              </a:solidFill>
            </p:spPr>
            <p:txBody>
              <a:bodyPr/>
              <a:lstStyle/>
              <a:p>
                <a:endParaRPr lang="en-US"/>
              </a:p>
            </p:txBody>
          </p:sp>
        </p:grpSp>
        <p:sp>
          <p:nvSpPr>
            <p:cNvPr id="8" name="TextBox 8"/>
            <p:cNvSpPr txBox="1"/>
            <p:nvPr/>
          </p:nvSpPr>
          <p:spPr>
            <a:xfrm>
              <a:off x="762316" y="-88970"/>
              <a:ext cx="15209480" cy="2080906"/>
            </a:xfrm>
            <a:prstGeom prst="rect">
              <a:avLst/>
            </a:prstGeom>
          </p:spPr>
          <p:txBody>
            <a:bodyPr wrap="square" lIns="0" tIns="0" rIns="0" bIns="0" rtlCol="0" anchor="t">
              <a:spAutoFit/>
            </a:bodyPr>
            <a:lstStyle/>
            <a:p>
              <a:pPr marL="0" lvl="0" indent="0" algn="l">
                <a:lnSpc>
                  <a:spcPts val="2800"/>
                </a:lnSpc>
                <a:spcBef>
                  <a:spcPct val="0"/>
                </a:spcBef>
              </a:pPr>
              <a:r>
                <a:rPr lang="en-US" sz="2000" b="1" spc="40" dirty="0">
                  <a:solidFill>
                    <a:srgbClr val="14110F"/>
                  </a:solidFill>
                  <a:latin typeface="Roboto"/>
                </a:rPr>
                <a:t>Bandwidth charges paid for data communication? - </a:t>
              </a:r>
              <a:r>
                <a:rPr lang="en-US" sz="2000" spc="40" dirty="0">
                  <a:solidFill>
                    <a:srgbClr val="14110F"/>
                  </a:solidFill>
                  <a:latin typeface="Roboto"/>
                </a:rPr>
                <a:t>Then the said payment is not nature of royalty or fee for technical service </a:t>
              </a:r>
              <a:r>
                <a:rPr lang="en-US" sz="2000" spc="40" dirty="0" err="1">
                  <a:solidFill>
                    <a:srgbClr val="14110F"/>
                  </a:solidFill>
                  <a:latin typeface="Roboto"/>
                </a:rPr>
                <a:t>assessee</a:t>
              </a:r>
              <a:r>
                <a:rPr lang="en-US" sz="2000" spc="40" dirty="0">
                  <a:solidFill>
                    <a:srgbClr val="14110F"/>
                  </a:solidFill>
                  <a:latin typeface="Roboto"/>
                </a:rPr>
                <a:t> and thus not liable to deduct tax at source.</a:t>
              </a:r>
              <a:r>
                <a:rPr lang="en-US" sz="2000" u="sng" spc="40" dirty="0">
                  <a:solidFill>
                    <a:srgbClr val="14110F"/>
                  </a:solidFill>
                  <a:latin typeface="Roboto"/>
                </a:rPr>
                <a:t>[ Infosys Technologies Ltd. v. Dy. CIT (2011) 45 SOT 157 : 139 TTJ 18</a:t>
              </a:r>
            </a:p>
            <a:p>
              <a:pPr marL="0" lvl="0" indent="0" algn="l">
                <a:lnSpc>
                  <a:spcPts val="2800"/>
                </a:lnSpc>
                <a:spcBef>
                  <a:spcPct val="0"/>
                </a:spcBef>
              </a:pPr>
              <a:r>
                <a:rPr lang="en-US" sz="2000" u="sng" spc="40" dirty="0">
                  <a:solidFill>
                    <a:srgbClr val="14110F"/>
                  </a:solidFill>
                  <a:latin typeface="Roboto"/>
                </a:rPr>
                <a:t>(UO)(Bang.)(Trib.)]</a:t>
              </a:r>
            </a:p>
            <a:p>
              <a:pPr marL="0" lvl="0" indent="0" algn="l">
                <a:lnSpc>
                  <a:spcPts val="2800"/>
                </a:lnSpc>
                <a:spcBef>
                  <a:spcPct val="0"/>
                </a:spcBef>
              </a:pPr>
              <a:endParaRPr lang="en-US" sz="2000" spc="40" dirty="0">
                <a:solidFill>
                  <a:srgbClr val="14110F"/>
                </a:solidFill>
                <a:latin typeface="Roboto"/>
              </a:endParaRPr>
            </a:p>
            <a:p>
              <a:pPr marL="0" lvl="0" indent="0" algn="l">
                <a:lnSpc>
                  <a:spcPts val="2800"/>
                </a:lnSpc>
                <a:spcBef>
                  <a:spcPct val="0"/>
                </a:spcBef>
              </a:pPr>
              <a:r>
                <a:rPr lang="en-US" sz="2000" b="1" spc="40" dirty="0">
                  <a:solidFill>
                    <a:srgbClr val="14110F"/>
                  </a:solidFill>
                  <a:latin typeface="Roboto"/>
                </a:rPr>
                <a:t>Commission paid outside India? - </a:t>
              </a:r>
              <a:r>
                <a:rPr lang="en-US" sz="2000" spc="40" dirty="0">
                  <a:solidFill>
                    <a:srgbClr val="14110F"/>
                  </a:solidFill>
                  <a:latin typeface="Roboto"/>
                </a:rPr>
                <a:t>It is business profit and not fees for technical service. </a:t>
              </a:r>
              <a:r>
                <a:rPr lang="en-US" sz="2000" u="sng" spc="40" dirty="0">
                  <a:solidFill>
                    <a:srgbClr val="14110F"/>
                  </a:solidFill>
                  <a:latin typeface="Roboto"/>
                </a:rPr>
                <a:t>[Modern Insulator Ltd. (2011) 10 ITR 147 : 140 TTJ 715 : 56 DTR 362(</a:t>
              </a:r>
              <a:r>
                <a:rPr lang="en-US" sz="2000" u="sng" spc="40" dirty="0" err="1">
                  <a:solidFill>
                    <a:srgbClr val="14110F"/>
                  </a:solidFill>
                  <a:latin typeface="Roboto"/>
                </a:rPr>
                <a:t>Jp</a:t>
              </a:r>
              <a:r>
                <a:rPr lang="en-US" sz="2000" u="sng" spc="40" dirty="0">
                  <a:solidFill>
                    <a:srgbClr val="14110F"/>
                  </a:solidFill>
                  <a:latin typeface="Roboto"/>
                </a:rPr>
                <a:t>.) (Trib.)]</a:t>
              </a:r>
            </a:p>
            <a:p>
              <a:pPr marL="0" lvl="0" indent="0" algn="l">
                <a:lnSpc>
                  <a:spcPts val="2800"/>
                </a:lnSpc>
                <a:spcBef>
                  <a:spcPct val="0"/>
                </a:spcBef>
              </a:pPr>
              <a:endParaRPr lang="en-US" sz="2000" spc="40" dirty="0">
                <a:solidFill>
                  <a:srgbClr val="14110F"/>
                </a:solidFill>
                <a:latin typeface="Roboto"/>
              </a:endParaRPr>
            </a:p>
            <a:p>
              <a:pPr marL="0" lvl="0" indent="0" algn="l">
                <a:lnSpc>
                  <a:spcPts val="2800"/>
                </a:lnSpc>
                <a:spcBef>
                  <a:spcPct val="0"/>
                </a:spcBef>
              </a:pPr>
              <a:r>
                <a:rPr lang="en-US" sz="2000" b="1" spc="40" dirty="0">
                  <a:solidFill>
                    <a:srgbClr val="14110F"/>
                  </a:solidFill>
                  <a:latin typeface="Roboto"/>
                </a:rPr>
                <a:t>Training of personnel ? </a:t>
              </a:r>
              <a:r>
                <a:rPr lang="en-US" sz="2000" spc="40" dirty="0" err="1">
                  <a:solidFill>
                    <a:srgbClr val="14110F"/>
                  </a:solidFill>
                  <a:latin typeface="Roboto"/>
                </a:rPr>
                <a:t>Assessee</a:t>
              </a:r>
              <a:r>
                <a:rPr lang="en-US" sz="2000" spc="40" dirty="0">
                  <a:solidFill>
                    <a:srgbClr val="14110F"/>
                  </a:solidFill>
                  <a:latin typeface="Roboto"/>
                </a:rPr>
                <a:t> company during relevant assessment year made payment to non-resident party for training its personnel or customer to explain proposed buyers about the salient features of products imported by </a:t>
              </a:r>
              <a:r>
                <a:rPr lang="en-US" sz="2000" spc="40" dirty="0" err="1">
                  <a:solidFill>
                    <a:srgbClr val="14110F"/>
                  </a:solidFill>
                  <a:latin typeface="Roboto"/>
                </a:rPr>
                <a:t>assessee</a:t>
              </a:r>
              <a:r>
                <a:rPr lang="en-US" sz="2000" spc="40" dirty="0">
                  <a:solidFill>
                    <a:srgbClr val="14110F"/>
                  </a:solidFill>
                  <a:latin typeface="Roboto"/>
                </a:rPr>
                <a:t> in India and to impart training to customer for how to use equipment. The payment made could not be said to be fee for technical services and thus, is not liable for deduction of tax at source. </a:t>
              </a:r>
              <a:r>
                <a:rPr lang="en-US" sz="2000" u="sng" spc="40" dirty="0">
                  <a:solidFill>
                    <a:srgbClr val="14110F"/>
                  </a:solidFill>
                  <a:latin typeface="Roboto"/>
                </a:rPr>
                <a:t>[PCI Ltd. (2011) 46 SOT 183 (Delhi) (</a:t>
              </a:r>
              <a:r>
                <a:rPr lang="en-US" sz="2000" u="sng" spc="40" dirty="0" err="1">
                  <a:solidFill>
                    <a:srgbClr val="14110F"/>
                  </a:solidFill>
                  <a:latin typeface="Roboto"/>
                </a:rPr>
                <a:t>Trib</a:t>
              </a:r>
              <a:r>
                <a:rPr lang="en-US" sz="2000" u="sng" spc="40" dirty="0">
                  <a:solidFill>
                    <a:srgbClr val="14110F"/>
                  </a:solidFill>
                  <a:latin typeface="Roboto"/>
                </a:rPr>
                <a:t>)]</a:t>
              </a:r>
            </a:p>
            <a:p>
              <a:pPr marL="0" lvl="0" indent="0" algn="l">
                <a:lnSpc>
                  <a:spcPts val="2800"/>
                </a:lnSpc>
                <a:spcBef>
                  <a:spcPct val="0"/>
                </a:spcBef>
              </a:pPr>
              <a:endParaRPr lang="en-US" sz="2000" u="sng" spc="40" dirty="0">
                <a:solidFill>
                  <a:srgbClr val="14110F"/>
                </a:solidFill>
                <a:latin typeface="Roboto"/>
              </a:endParaRPr>
            </a:p>
            <a:p>
              <a:pPr marL="0" lvl="0" indent="0" algn="l">
                <a:lnSpc>
                  <a:spcPts val="2800"/>
                </a:lnSpc>
                <a:spcBef>
                  <a:spcPct val="0"/>
                </a:spcBef>
              </a:pPr>
              <a:r>
                <a:rPr lang="en-US" sz="2000" b="1" spc="40" dirty="0">
                  <a:solidFill>
                    <a:srgbClr val="14110F"/>
                  </a:solidFill>
                  <a:latin typeface="Roboto"/>
                </a:rPr>
                <a:t>Payment for Data processing services? </a:t>
              </a:r>
              <a:r>
                <a:rPr lang="en-US" sz="2000" spc="40" dirty="0">
                  <a:solidFill>
                    <a:srgbClr val="14110F"/>
                  </a:solidFill>
                  <a:latin typeface="Roboto"/>
                </a:rPr>
                <a:t>Services involving routine data entry, application sorting, document handling and data capturing service, not involving the use of sophisticated technology services renders non-managerial, technical or consultancy service. Fees based on invoice from non-resident and fees for technical services are not taxable in India. </a:t>
              </a:r>
              <a:r>
                <a:rPr lang="en-US" sz="2000" u="sng" spc="40" dirty="0">
                  <a:solidFill>
                    <a:srgbClr val="14110F"/>
                  </a:solidFill>
                  <a:latin typeface="Roboto"/>
                </a:rPr>
                <a:t>[R. R. Donnelley India Outsource P. Ltd. (2011) 335 ITR 122 : 241 CTR 305 : 199 Taxman 255 / 56 DTR (AAR)]</a:t>
              </a:r>
            </a:p>
            <a:p>
              <a:pPr marL="0" lvl="0" indent="0" algn="l">
                <a:lnSpc>
                  <a:spcPts val="2800"/>
                </a:lnSpc>
                <a:spcBef>
                  <a:spcPct val="0"/>
                </a:spcBef>
              </a:pPr>
              <a:endParaRPr lang="en-US" sz="2000" u="sng" spc="40" dirty="0">
                <a:solidFill>
                  <a:srgbClr val="14110F"/>
                </a:solidFill>
                <a:latin typeface="Roboto"/>
              </a:endParaRPr>
            </a:p>
            <a:p>
              <a:pPr marL="0" lvl="0" indent="0" algn="l">
                <a:lnSpc>
                  <a:spcPts val="2800"/>
                </a:lnSpc>
                <a:spcBef>
                  <a:spcPct val="0"/>
                </a:spcBef>
              </a:pPr>
              <a:r>
                <a:rPr lang="en-US" sz="2000" b="1" spc="40" dirty="0">
                  <a:solidFill>
                    <a:srgbClr val="14110F"/>
                  </a:solidFill>
                  <a:latin typeface="Roboto"/>
                </a:rPr>
                <a:t>Payment by Indian Subsidiary to Holding Co. under an agreement? </a:t>
              </a:r>
              <a:r>
                <a:rPr lang="en-US" sz="2000" spc="40" dirty="0">
                  <a:solidFill>
                    <a:srgbClr val="14110F"/>
                  </a:solidFill>
                  <a:latin typeface="Roboto"/>
                </a:rPr>
                <a:t>Amount paid by Indian subsidiary of US Company for services rendered in US to Indian Subsidiary under an agreement, though not including any profit element as per agreement, will be subject to withholding tax under section 195. </a:t>
              </a:r>
              <a:r>
                <a:rPr lang="en-US" sz="2000" u="sng" spc="40" dirty="0">
                  <a:solidFill>
                    <a:srgbClr val="14110F"/>
                  </a:solidFill>
                  <a:latin typeface="Roboto"/>
                </a:rPr>
                <a:t>Timken India Ltd. In re (2005) 273 ITR 67 :43 Taxman 257 : 193 CTR 610 (AAR)]</a:t>
              </a:r>
            </a:p>
          </p:txBody>
        </p:sp>
      </p:grpSp>
    </p:spTree>
    <p:extLst>
      <p:ext uri="{BB962C8B-B14F-4D97-AF65-F5344CB8AC3E}">
        <p14:creationId xmlns:p14="http://schemas.microsoft.com/office/powerpoint/2010/main" val="3617923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04402" y="908808"/>
            <a:ext cx="10952889" cy="1649617"/>
            <a:chOff x="-1" y="-9525"/>
            <a:chExt cx="14603851" cy="2199489"/>
          </a:xfrm>
        </p:grpSpPr>
        <p:sp>
          <p:nvSpPr>
            <p:cNvPr id="3" name="TextBox 3"/>
            <p:cNvSpPr txBox="1"/>
            <p:nvPr/>
          </p:nvSpPr>
          <p:spPr>
            <a:xfrm>
              <a:off x="0" y="1671804"/>
              <a:ext cx="14603850" cy="518160"/>
            </a:xfrm>
            <a:prstGeom prst="rect">
              <a:avLst/>
            </a:prstGeom>
          </p:spPr>
          <p:txBody>
            <a:bodyPr lIns="0" tIns="0" rIns="0" bIns="0" rtlCol="0" anchor="t">
              <a:spAutoFit/>
            </a:bodyPr>
            <a:lstStyle/>
            <a:p>
              <a:pPr algn="l">
                <a:lnSpc>
                  <a:spcPts val="3119"/>
                </a:lnSpc>
              </a:pPr>
              <a:r>
                <a:rPr lang="en-US" sz="2399" spc="47" dirty="0">
                  <a:solidFill>
                    <a:srgbClr val="14110F"/>
                  </a:solidFill>
                  <a:latin typeface="Roboto"/>
                </a:rPr>
                <a:t>Income deemed to accrue or arise in India</a:t>
              </a:r>
            </a:p>
          </p:txBody>
        </p:sp>
        <p:sp>
          <p:nvSpPr>
            <p:cNvPr id="4" name="TextBox 4"/>
            <p:cNvSpPr txBox="1"/>
            <p:nvPr/>
          </p:nvSpPr>
          <p:spPr>
            <a:xfrm>
              <a:off x="-1" y="-9525"/>
              <a:ext cx="13094395" cy="1470488"/>
            </a:xfrm>
            <a:prstGeom prst="rect">
              <a:avLst/>
            </a:prstGeom>
          </p:spPr>
          <p:txBody>
            <a:bodyPr wrap="square" lIns="0" tIns="0" rIns="0" bIns="0" rtlCol="0" anchor="t">
              <a:spAutoFit/>
            </a:bodyPr>
            <a:lstStyle/>
            <a:p>
              <a:pPr marL="0" lvl="0" indent="0">
                <a:lnSpc>
                  <a:spcPts val="8640"/>
                </a:lnSpc>
              </a:pPr>
              <a:r>
                <a:rPr lang="en-US" sz="7200" spc="-72" dirty="0">
                  <a:solidFill>
                    <a:srgbClr val="14110F"/>
                  </a:solidFill>
                  <a:latin typeface="Roboto"/>
                </a:rPr>
                <a:t>Summary of Section 9</a:t>
              </a:r>
            </a:p>
          </p:txBody>
        </p:sp>
      </p:grpSp>
      <p:grpSp>
        <p:nvGrpSpPr>
          <p:cNvPr id="5" name="Group 5"/>
          <p:cNvGrpSpPr/>
          <p:nvPr/>
        </p:nvGrpSpPr>
        <p:grpSpPr>
          <a:xfrm>
            <a:off x="685800" y="3503528"/>
            <a:ext cx="2514600" cy="4114800"/>
            <a:chOff x="0" y="0"/>
            <a:chExt cx="848641" cy="1176801"/>
          </a:xfrm>
        </p:grpSpPr>
        <p:sp>
          <p:nvSpPr>
            <p:cNvPr id="6" name="Freeform 6"/>
            <p:cNvSpPr/>
            <p:nvPr/>
          </p:nvSpPr>
          <p:spPr>
            <a:xfrm>
              <a:off x="0" y="0"/>
              <a:ext cx="848641" cy="1176801"/>
            </a:xfrm>
            <a:custGeom>
              <a:avLst/>
              <a:gdLst/>
              <a:ahLst/>
              <a:cxnLst/>
              <a:rect l="l" t="t" r="r" b="b"/>
              <a:pathLst>
                <a:path w="848641" h="1176801">
                  <a:moveTo>
                    <a:pt x="724181" y="1176801"/>
                  </a:moveTo>
                  <a:lnTo>
                    <a:pt x="124460" y="1176801"/>
                  </a:lnTo>
                  <a:cubicBezTo>
                    <a:pt x="55880" y="1176801"/>
                    <a:pt x="0" y="1120921"/>
                    <a:pt x="0" y="1052341"/>
                  </a:cubicBezTo>
                  <a:lnTo>
                    <a:pt x="0" y="124460"/>
                  </a:lnTo>
                  <a:cubicBezTo>
                    <a:pt x="0" y="55880"/>
                    <a:pt x="55880" y="0"/>
                    <a:pt x="124460" y="0"/>
                  </a:cubicBezTo>
                  <a:lnTo>
                    <a:pt x="724181" y="0"/>
                  </a:lnTo>
                  <a:cubicBezTo>
                    <a:pt x="792761" y="0"/>
                    <a:pt x="848641" y="55880"/>
                    <a:pt x="848641" y="124460"/>
                  </a:cubicBezTo>
                  <a:lnTo>
                    <a:pt x="848641" y="1052341"/>
                  </a:lnTo>
                  <a:cubicBezTo>
                    <a:pt x="848641" y="1120921"/>
                    <a:pt x="792761" y="1176801"/>
                    <a:pt x="724181" y="1176801"/>
                  </a:cubicBezTo>
                  <a:close/>
                </a:path>
              </a:pathLst>
            </a:custGeom>
            <a:solidFill>
              <a:srgbClr val="FFFFFF"/>
            </a:solidFill>
          </p:spPr>
          <p:txBody>
            <a:bodyPr/>
            <a:lstStyle/>
            <a:p>
              <a:endParaRPr lang="en-US"/>
            </a:p>
          </p:txBody>
        </p:sp>
      </p:grpSp>
      <p:sp>
        <p:nvSpPr>
          <p:cNvPr id="13" name="TextBox 13"/>
          <p:cNvSpPr txBox="1"/>
          <p:nvPr/>
        </p:nvSpPr>
        <p:spPr>
          <a:xfrm>
            <a:off x="919437" y="3753867"/>
            <a:ext cx="2047327" cy="269304"/>
          </a:xfrm>
          <a:prstGeom prst="rect">
            <a:avLst/>
          </a:prstGeom>
        </p:spPr>
        <p:txBody>
          <a:bodyPr wrap="square" lIns="0" tIns="0" rIns="0" bIns="0" rtlCol="0" anchor="t">
            <a:spAutoFit/>
          </a:bodyPr>
          <a:lstStyle/>
          <a:p>
            <a:pPr marL="0" lvl="0" indent="0">
              <a:lnSpc>
                <a:spcPts val="2240"/>
              </a:lnSpc>
              <a:spcBef>
                <a:spcPct val="0"/>
              </a:spcBef>
            </a:pPr>
            <a:r>
              <a:rPr lang="en-US" spc="32" dirty="0">
                <a:solidFill>
                  <a:srgbClr val="14110F"/>
                </a:solidFill>
                <a:latin typeface="Roboto Bold"/>
              </a:rPr>
              <a:t>Business Income</a:t>
            </a:r>
          </a:p>
        </p:txBody>
      </p:sp>
      <p:sp>
        <p:nvSpPr>
          <p:cNvPr id="14" name="TextBox 14"/>
          <p:cNvSpPr txBox="1"/>
          <p:nvPr/>
        </p:nvSpPr>
        <p:spPr>
          <a:xfrm>
            <a:off x="919437" y="5039308"/>
            <a:ext cx="2047327" cy="1391407"/>
          </a:xfrm>
          <a:prstGeom prst="rect">
            <a:avLst/>
          </a:prstGeom>
        </p:spPr>
        <p:txBody>
          <a:bodyPr wrap="square" lIns="0" tIns="0" rIns="0" bIns="0" rtlCol="0" anchor="t">
            <a:spAutoFit/>
          </a:bodyPr>
          <a:lstStyle/>
          <a:p>
            <a:pPr marL="0" lvl="0" indent="0">
              <a:lnSpc>
                <a:spcPts val="2240"/>
              </a:lnSpc>
            </a:pPr>
            <a:r>
              <a:rPr lang="en-US" sz="1600" spc="32" dirty="0">
                <a:solidFill>
                  <a:srgbClr val="14110F"/>
                </a:solidFill>
                <a:latin typeface="Roboto"/>
              </a:rPr>
              <a:t>Taxable if direct or indirect </a:t>
            </a:r>
            <a:r>
              <a:rPr lang="en-US" sz="1600" b="1" spc="32" dirty="0">
                <a:solidFill>
                  <a:srgbClr val="14110F"/>
                </a:solidFill>
                <a:latin typeface="Roboto"/>
              </a:rPr>
              <a:t>business connection</a:t>
            </a:r>
            <a:r>
              <a:rPr lang="en-US" sz="1600" spc="32" dirty="0">
                <a:solidFill>
                  <a:srgbClr val="14110F"/>
                </a:solidFill>
                <a:latin typeface="Roboto"/>
              </a:rPr>
              <a:t> in India or property or asset or source in India</a:t>
            </a:r>
          </a:p>
        </p:txBody>
      </p:sp>
      <p:grpSp>
        <p:nvGrpSpPr>
          <p:cNvPr id="7" name="Group 7"/>
          <p:cNvGrpSpPr/>
          <p:nvPr/>
        </p:nvGrpSpPr>
        <p:grpSpPr>
          <a:xfrm>
            <a:off x="3520440" y="3503528"/>
            <a:ext cx="2514600" cy="4114800"/>
            <a:chOff x="0" y="0"/>
            <a:chExt cx="848641" cy="1176801"/>
          </a:xfrm>
        </p:grpSpPr>
        <p:sp>
          <p:nvSpPr>
            <p:cNvPr id="8" name="Freeform 8"/>
            <p:cNvSpPr/>
            <p:nvPr/>
          </p:nvSpPr>
          <p:spPr>
            <a:xfrm>
              <a:off x="0" y="0"/>
              <a:ext cx="848641" cy="1176801"/>
            </a:xfrm>
            <a:custGeom>
              <a:avLst/>
              <a:gdLst/>
              <a:ahLst/>
              <a:cxnLst/>
              <a:rect l="l" t="t" r="r" b="b"/>
              <a:pathLst>
                <a:path w="848641" h="1176801">
                  <a:moveTo>
                    <a:pt x="724181" y="1176801"/>
                  </a:moveTo>
                  <a:lnTo>
                    <a:pt x="124460" y="1176801"/>
                  </a:lnTo>
                  <a:cubicBezTo>
                    <a:pt x="55880" y="1176801"/>
                    <a:pt x="0" y="1120921"/>
                    <a:pt x="0" y="1052341"/>
                  </a:cubicBezTo>
                  <a:lnTo>
                    <a:pt x="0" y="124460"/>
                  </a:lnTo>
                  <a:cubicBezTo>
                    <a:pt x="0" y="55880"/>
                    <a:pt x="55880" y="0"/>
                    <a:pt x="124460" y="0"/>
                  </a:cubicBezTo>
                  <a:lnTo>
                    <a:pt x="724181" y="0"/>
                  </a:lnTo>
                  <a:cubicBezTo>
                    <a:pt x="792761" y="0"/>
                    <a:pt x="848641" y="55880"/>
                    <a:pt x="848641" y="124460"/>
                  </a:cubicBezTo>
                  <a:lnTo>
                    <a:pt x="848641" y="1052341"/>
                  </a:lnTo>
                  <a:cubicBezTo>
                    <a:pt x="848641" y="1120921"/>
                    <a:pt x="792761" y="1176801"/>
                    <a:pt x="724181" y="1176801"/>
                  </a:cubicBezTo>
                  <a:close/>
                </a:path>
              </a:pathLst>
            </a:custGeom>
            <a:solidFill>
              <a:srgbClr val="FFFFFF"/>
            </a:solidFill>
          </p:spPr>
          <p:txBody>
            <a:bodyPr/>
            <a:lstStyle/>
            <a:p>
              <a:endParaRPr lang="en-US"/>
            </a:p>
          </p:txBody>
        </p:sp>
      </p:grpSp>
      <p:sp>
        <p:nvSpPr>
          <p:cNvPr id="15" name="TextBox 15"/>
          <p:cNvSpPr txBox="1"/>
          <p:nvPr/>
        </p:nvSpPr>
        <p:spPr>
          <a:xfrm>
            <a:off x="3754077" y="3753867"/>
            <a:ext cx="2047327" cy="269304"/>
          </a:xfrm>
          <a:prstGeom prst="rect">
            <a:avLst/>
          </a:prstGeom>
        </p:spPr>
        <p:txBody>
          <a:bodyPr wrap="square" lIns="0" tIns="0" rIns="0" bIns="0" rtlCol="0" anchor="t">
            <a:spAutoFit/>
          </a:bodyPr>
          <a:lstStyle/>
          <a:p>
            <a:pPr marL="0" lvl="0" indent="0">
              <a:lnSpc>
                <a:spcPts val="2240"/>
              </a:lnSpc>
              <a:spcBef>
                <a:spcPct val="0"/>
              </a:spcBef>
            </a:pPr>
            <a:r>
              <a:rPr lang="en-US" spc="32" dirty="0">
                <a:solidFill>
                  <a:srgbClr val="14110F"/>
                </a:solidFill>
                <a:latin typeface="Roboto Bold"/>
              </a:rPr>
              <a:t>Capital Gain</a:t>
            </a:r>
          </a:p>
        </p:txBody>
      </p:sp>
      <p:sp>
        <p:nvSpPr>
          <p:cNvPr id="16" name="TextBox 16"/>
          <p:cNvSpPr txBox="1"/>
          <p:nvPr/>
        </p:nvSpPr>
        <p:spPr>
          <a:xfrm>
            <a:off x="3754077" y="5039308"/>
            <a:ext cx="2047327" cy="1673535"/>
          </a:xfrm>
          <a:prstGeom prst="rect">
            <a:avLst/>
          </a:prstGeom>
        </p:spPr>
        <p:txBody>
          <a:bodyPr wrap="square" lIns="0" tIns="0" rIns="0" bIns="0" rtlCol="0" anchor="t">
            <a:spAutoFit/>
          </a:bodyPr>
          <a:lstStyle/>
          <a:p>
            <a:pPr marL="0" lvl="0" indent="0">
              <a:lnSpc>
                <a:spcPts val="2240"/>
              </a:lnSpc>
            </a:pPr>
            <a:r>
              <a:rPr lang="en-US" sz="1600" spc="32" dirty="0">
                <a:solidFill>
                  <a:srgbClr val="14110F"/>
                </a:solidFill>
                <a:latin typeface="Roboto"/>
              </a:rPr>
              <a:t>Taxable if Shares/Property is situated in India or derives its value substantially from assets in India.</a:t>
            </a:r>
          </a:p>
        </p:txBody>
      </p:sp>
      <p:grpSp>
        <p:nvGrpSpPr>
          <p:cNvPr id="17" name="Group 17"/>
          <p:cNvGrpSpPr/>
          <p:nvPr/>
        </p:nvGrpSpPr>
        <p:grpSpPr>
          <a:xfrm>
            <a:off x="6355080" y="3503528"/>
            <a:ext cx="2514600" cy="4114800"/>
            <a:chOff x="0" y="0"/>
            <a:chExt cx="848641" cy="1176801"/>
          </a:xfrm>
        </p:grpSpPr>
        <p:sp>
          <p:nvSpPr>
            <p:cNvPr id="18" name="Freeform 18"/>
            <p:cNvSpPr/>
            <p:nvPr/>
          </p:nvSpPr>
          <p:spPr>
            <a:xfrm>
              <a:off x="0" y="0"/>
              <a:ext cx="848641" cy="1176801"/>
            </a:xfrm>
            <a:custGeom>
              <a:avLst/>
              <a:gdLst/>
              <a:ahLst/>
              <a:cxnLst/>
              <a:rect l="l" t="t" r="r" b="b"/>
              <a:pathLst>
                <a:path w="848641" h="1176801">
                  <a:moveTo>
                    <a:pt x="724181" y="1176801"/>
                  </a:moveTo>
                  <a:lnTo>
                    <a:pt x="124460" y="1176801"/>
                  </a:lnTo>
                  <a:cubicBezTo>
                    <a:pt x="55880" y="1176801"/>
                    <a:pt x="0" y="1120921"/>
                    <a:pt x="0" y="1052341"/>
                  </a:cubicBezTo>
                  <a:lnTo>
                    <a:pt x="0" y="124460"/>
                  </a:lnTo>
                  <a:cubicBezTo>
                    <a:pt x="0" y="55880"/>
                    <a:pt x="55880" y="0"/>
                    <a:pt x="124460" y="0"/>
                  </a:cubicBezTo>
                  <a:lnTo>
                    <a:pt x="724181" y="0"/>
                  </a:lnTo>
                  <a:cubicBezTo>
                    <a:pt x="792761" y="0"/>
                    <a:pt x="848641" y="55880"/>
                    <a:pt x="848641" y="124460"/>
                  </a:cubicBezTo>
                  <a:lnTo>
                    <a:pt x="848641" y="1052341"/>
                  </a:lnTo>
                  <a:cubicBezTo>
                    <a:pt x="848641" y="1120921"/>
                    <a:pt x="792761" y="1176801"/>
                    <a:pt x="724181" y="1176801"/>
                  </a:cubicBezTo>
                  <a:close/>
                </a:path>
              </a:pathLst>
            </a:custGeom>
            <a:solidFill>
              <a:srgbClr val="FFFFFF"/>
            </a:solidFill>
          </p:spPr>
          <p:txBody>
            <a:bodyPr/>
            <a:lstStyle/>
            <a:p>
              <a:endParaRPr lang="en-US"/>
            </a:p>
          </p:txBody>
        </p:sp>
      </p:grpSp>
      <p:sp>
        <p:nvSpPr>
          <p:cNvPr id="19" name="TextBox 19"/>
          <p:cNvSpPr txBox="1"/>
          <p:nvPr/>
        </p:nvSpPr>
        <p:spPr>
          <a:xfrm>
            <a:off x="6588717" y="3753867"/>
            <a:ext cx="2047327" cy="269304"/>
          </a:xfrm>
          <a:prstGeom prst="rect">
            <a:avLst/>
          </a:prstGeom>
        </p:spPr>
        <p:txBody>
          <a:bodyPr wrap="square" lIns="0" tIns="0" rIns="0" bIns="0" rtlCol="0" anchor="t">
            <a:spAutoFit/>
          </a:bodyPr>
          <a:lstStyle/>
          <a:p>
            <a:pPr marL="0" lvl="0" indent="0">
              <a:lnSpc>
                <a:spcPts val="2240"/>
              </a:lnSpc>
              <a:spcBef>
                <a:spcPct val="0"/>
              </a:spcBef>
            </a:pPr>
            <a:r>
              <a:rPr lang="en-US" spc="32" dirty="0">
                <a:solidFill>
                  <a:srgbClr val="14110F"/>
                </a:solidFill>
                <a:latin typeface="Roboto Bold"/>
              </a:rPr>
              <a:t>Salary Income</a:t>
            </a:r>
          </a:p>
        </p:txBody>
      </p:sp>
      <p:sp>
        <p:nvSpPr>
          <p:cNvPr id="20" name="TextBox 20"/>
          <p:cNvSpPr txBox="1"/>
          <p:nvPr/>
        </p:nvSpPr>
        <p:spPr>
          <a:xfrm>
            <a:off x="6588717" y="5039308"/>
            <a:ext cx="2047327" cy="262892"/>
          </a:xfrm>
          <a:prstGeom prst="rect">
            <a:avLst/>
          </a:prstGeom>
        </p:spPr>
        <p:txBody>
          <a:bodyPr wrap="square" lIns="0" tIns="0" rIns="0" bIns="0" rtlCol="0" anchor="t">
            <a:spAutoFit/>
          </a:bodyPr>
          <a:lstStyle/>
          <a:p>
            <a:pPr marL="0" lvl="0" indent="0">
              <a:lnSpc>
                <a:spcPts val="2240"/>
              </a:lnSpc>
            </a:pPr>
            <a:r>
              <a:rPr lang="en-US" sz="1600" spc="32" dirty="0">
                <a:solidFill>
                  <a:srgbClr val="14110F"/>
                </a:solidFill>
                <a:latin typeface="Roboto"/>
              </a:rPr>
              <a:t>If earned in India.</a:t>
            </a:r>
          </a:p>
        </p:txBody>
      </p:sp>
      <p:grpSp>
        <p:nvGrpSpPr>
          <p:cNvPr id="9" name="Group 9"/>
          <p:cNvGrpSpPr/>
          <p:nvPr/>
        </p:nvGrpSpPr>
        <p:grpSpPr>
          <a:xfrm>
            <a:off x="12024360" y="3503528"/>
            <a:ext cx="2514600" cy="4114800"/>
            <a:chOff x="0" y="0"/>
            <a:chExt cx="848641" cy="1176801"/>
          </a:xfrm>
        </p:grpSpPr>
        <p:sp>
          <p:nvSpPr>
            <p:cNvPr id="10" name="Freeform 10"/>
            <p:cNvSpPr/>
            <p:nvPr/>
          </p:nvSpPr>
          <p:spPr>
            <a:xfrm>
              <a:off x="0" y="0"/>
              <a:ext cx="848641" cy="1176801"/>
            </a:xfrm>
            <a:custGeom>
              <a:avLst/>
              <a:gdLst/>
              <a:ahLst/>
              <a:cxnLst/>
              <a:rect l="l" t="t" r="r" b="b"/>
              <a:pathLst>
                <a:path w="848641" h="1176801">
                  <a:moveTo>
                    <a:pt x="724181" y="1176801"/>
                  </a:moveTo>
                  <a:lnTo>
                    <a:pt x="124460" y="1176801"/>
                  </a:lnTo>
                  <a:cubicBezTo>
                    <a:pt x="55880" y="1176801"/>
                    <a:pt x="0" y="1120921"/>
                    <a:pt x="0" y="1052341"/>
                  </a:cubicBezTo>
                  <a:lnTo>
                    <a:pt x="0" y="124460"/>
                  </a:lnTo>
                  <a:cubicBezTo>
                    <a:pt x="0" y="55880"/>
                    <a:pt x="55880" y="0"/>
                    <a:pt x="124460" y="0"/>
                  </a:cubicBezTo>
                  <a:lnTo>
                    <a:pt x="724181" y="0"/>
                  </a:lnTo>
                  <a:cubicBezTo>
                    <a:pt x="792761" y="0"/>
                    <a:pt x="848641" y="55880"/>
                    <a:pt x="848641" y="124460"/>
                  </a:cubicBezTo>
                  <a:lnTo>
                    <a:pt x="848641" y="1052341"/>
                  </a:lnTo>
                  <a:cubicBezTo>
                    <a:pt x="848641" y="1120921"/>
                    <a:pt x="792761" y="1176801"/>
                    <a:pt x="724181" y="1176801"/>
                  </a:cubicBezTo>
                  <a:close/>
                </a:path>
              </a:pathLst>
            </a:custGeom>
            <a:solidFill>
              <a:srgbClr val="FFFFFF"/>
            </a:solidFill>
          </p:spPr>
          <p:txBody>
            <a:bodyPr/>
            <a:lstStyle/>
            <a:p>
              <a:endParaRPr lang="en-US"/>
            </a:p>
          </p:txBody>
        </p:sp>
      </p:grpSp>
      <p:sp>
        <p:nvSpPr>
          <p:cNvPr id="21" name="TextBox 21"/>
          <p:cNvSpPr txBox="1"/>
          <p:nvPr/>
        </p:nvSpPr>
        <p:spPr>
          <a:xfrm>
            <a:off x="12257997" y="3753867"/>
            <a:ext cx="2047327" cy="269304"/>
          </a:xfrm>
          <a:prstGeom prst="rect">
            <a:avLst/>
          </a:prstGeom>
        </p:spPr>
        <p:txBody>
          <a:bodyPr wrap="square" lIns="0" tIns="0" rIns="0" bIns="0" rtlCol="0" anchor="t">
            <a:spAutoFit/>
          </a:bodyPr>
          <a:lstStyle/>
          <a:p>
            <a:pPr marL="0" lvl="0" indent="0">
              <a:lnSpc>
                <a:spcPts val="2240"/>
              </a:lnSpc>
              <a:spcBef>
                <a:spcPct val="0"/>
              </a:spcBef>
            </a:pPr>
            <a:r>
              <a:rPr lang="en-US" spc="32" dirty="0">
                <a:solidFill>
                  <a:srgbClr val="14110F"/>
                </a:solidFill>
                <a:latin typeface="Roboto Bold"/>
              </a:rPr>
              <a:t>Interest Income</a:t>
            </a:r>
          </a:p>
        </p:txBody>
      </p:sp>
      <p:sp>
        <p:nvSpPr>
          <p:cNvPr id="22" name="TextBox 22"/>
          <p:cNvSpPr txBox="1"/>
          <p:nvPr/>
        </p:nvSpPr>
        <p:spPr>
          <a:xfrm>
            <a:off x="12257997" y="5039308"/>
            <a:ext cx="2047327" cy="827150"/>
          </a:xfrm>
          <a:prstGeom prst="rect">
            <a:avLst/>
          </a:prstGeom>
        </p:spPr>
        <p:txBody>
          <a:bodyPr wrap="square" lIns="0" tIns="0" rIns="0" bIns="0" rtlCol="0" anchor="t">
            <a:spAutoFit/>
          </a:bodyPr>
          <a:lstStyle/>
          <a:p>
            <a:pPr marL="0" lvl="0" indent="0">
              <a:lnSpc>
                <a:spcPts val="2240"/>
              </a:lnSpc>
            </a:pPr>
            <a:r>
              <a:rPr lang="en-US" sz="1600" spc="32" dirty="0">
                <a:solidFill>
                  <a:srgbClr val="14110F"/>
                </a:solidFill>
                <a:latin typeface="Roboto"/>
              </a:rPr>
              <a:t>If sourced in India (if payer is Resident)</a:t>
            </a:r>
          </a:p>
        </p:txBody>
      </p:sp>
      <p:grpSp>
        <p:nvGrpSpPr>
          <p:cNvPr id="11" name="Group 11"/>
          <p:cNvGrpSpPr/>
          <p:nvPr/>
        </p:nvGrpSpPr>
        <p:grpSpPr>
          <a:xfrm>
            <a:off x="14859000" y="3503528"/>
            <a:ext cx="2514600" cy="4114800"/>
            <a:chOff x="0" y="0"/>
            <a:chExt cx="848641" cy="1176801"/>
          </a:xfrm>
        </p:grpSpPr>
        <p:sp>
          <p:nvSpPr>
            <p:cNvPr id="12" name="Freeform 12"/>
            <p:cNvSpPr/>
            <p:nvPr/>
          </p:nvSpPr>
          <p:spPr>
            <a:xfrm>
              <a:off x="0" y="0"/>
              <a:ext cx="848641" cy="1176801"/>
            </a:xfrm>
            <a:custGeom>
              <a:avLst/>
              <a:gdLst/>
              <a:ahLst/>
              <a:cxnLst/>
              <a:rect l="l" t="t" r="r" b="b"/>
              <a:pathLst>
                <a:path w="848641" h="1176801">
                  <a:moveTo>
                    <a:pt x="724181" y="1176801"/>
                  </a:moveTo>
                  <a:lnTo>
                    <a:pt x="124460" y="1176801"/>
                  </a:lnTo>
                  <a:cubicBezTo>
                    <a:pt x="55880" y="1176801"/>
                    <a:pt x="0" y="1120921"/>
                    <a:pt x="0" y="1052341"/>
                  </a:cubicBezTo>
                  <a:lnTo>
                    <a:pt x="0" y="124460"/>
                  </a:lnTo>
                  <a:cubicBezTo>
                    <a:pt x="0" y="55880"/>
                    <a:pt x="55880" y="0"/>
                    <a:pt x="124460" y="0"/>
                  </a:cubicBezTo>
                  <a:lnTo>
                    <a:pt x="724181" y="0"/>
                  </a:lnTo>
                  <a:cubicBezTo>
                    <a:pt x="792761" y="0"/>
                    <a:pt x="848641" y="55880"/>
                    <a:pt x="848641" y="124460"/>
                  </a:cubicBezTo>
                  <a:lnTo>
                    <a:pt x="848641" y="1052341"/>
                  </a:lnTo>
                  <a:cubicBezTo>
                    <a:pt x="848641" y="1120921"/>
                    <a:pt x="792761" y="1176801"/>
                    <a:pt x="724181" y="1176801"/>
                  </a:cubicBezTo>
                  <a:close/>
                </a:path>
              </a:pathLst>
            </a:custGeom>
            <a:solidFill>
              <a:srgbClr val="FFFFFF"/>
            </a:solidFill>
          </p:spPr>
          <p:txBody>
            <a:bodyPr/>
            <a:lstStyle/>
            <a:p>
              <a:endParaRPr lang="en-US"/>
            </a:p>
          </p:txBody>
        </p:sp>
      </p:grpSp>
      <p:sp>
        <p:nvSpPr>
          <p:cNvPr id="23" name="TextBox 23"/>
          <p:cNvSpPr txBox="1"/>
          <p:nvPr/>
        </p:nvSpPr>
        <p:spPr>
          <a:xfrm>
            <a:off x="15092637" y="3753867"/>
            <a:ext cx="2047327" cy="551433"/>
          </a:xfrm>
          <a:prstGeom prst="rect">
            <a:avLst/>
          </a:prstGeom>
        </p:spPr>
        <p:txBody>
          <a:bodyPr wrap="square" lIns="0" tIns="0" rIns="0" bIns="0" rtlCol="0" anchor="t">
            <a:spAutoFit/>
          </a:bodyPr>
          <a:lstStyle/>
          <a:p>
            <a:pPr marL="0" lvl="0" indent="0">
              <a:lnSpc>
                <a:spcPts val="2240"/>
              </a:lnSpc>
              <a:spcBef>
                <a:spcPct val="0"/>
              </a:spcBef>
            </a:pPr>
            <a:r>
              <a:rPr lang="en-US" spc="32" dirty="0">
                <a:solidFill>
                  <a:srgbClr val="14110F"/>
                </a:solidFill>
                <a:latin typeface="Roboto Bold"/>
              </a:rPr>
              <a:t>Royalty &amp; Fees for Technical Services</a:t>
            </a:r>
          </a:p>
        </p:txBody>
      </p:sp>
      <p:sp>
        <p:nvSpPr>
          <p:cNvPr id="24" name="TextBox 24"/>
          <p:cNvSpPr txBox="1"/>
          <p:nvPr/>
        </p:nvSpPr>
        <p:spPr>
          <a:xfrm>
            <a:off x="15092637" y="5039308"/>
            <a:ext cx="2047327" cy="1391407"/>
          </a:xfrm>
          <a:prstGeom prst="rect">
            <a:avLst/>
          </a:prstGeom>
        </p:spPr>
        <p:txBody>
          <a:bodyPr wrap="square" lIns="0" tIns="0" rIns="0" bIns="0" rtlCol="0" anchor="t">
            <a:spAutoFit/>
          </a:bodyPr>
          <a:lstStyle/>
          <a:p>
            <a:pPr marL="0" lvl="0" indent="0">
              <a:lnSpc>
                <a:spcPts val="2240"/>
              </a:lnSpc>
            </a:pPr>
            <a:r>
              <a:rPr lang="en-US" sz="1600" spc="32" dirty="0">
                <a:solidFill>
                  <a:srgbClr val="14110F"/>
                </a:solidFill>
                <a:latin typeface="Roboto"/>
              </a:rPr>
              <a:t>If incurred for business in India irrespective of the residential status of the payer.</a:t>
            </a:r>
          </a:p>
        </p:txBody>
      </p:sp>
      <p:sp>
        <p:nvSpPr>
          <p:cNvPr id="25" name="AutoShape 25"/>
          <p:cNvSpPr/>
          <p:nvPr/>
        </p:nvSpPr>
        <p:spPr>
          <a:xfrm>
            <a:off x="9412" y="8870247"/>
            <a:ext cx="18278588" cy="1416753"/>
          </a:xfrm>
          <a:prstGeom prst="rect">
            <a:avLst/>
          </a:prstGeom>
          <a:solidFill>
            <a:srgbClr val="1754F1"/>
          </a:solidFill>
        </p:spPr>
        <p:txBody>
          <a:bodyPr/>
          <a:lstStyle/>
          <a:p>
            <a:endParaRPr lang="en-US"/>
          </a:p>
        </p:txBody>
      </p:sp>
      <p:grpSp>
        <p:nvGrpSpPr>
          <p:cNvPr id="26" name="Group 9">
            <a:extLst>
              <a:ext uri="{FF2B5EF4-FFF2-40B4-BE49-F238E27FC236}">
                <a16:creationId xmlns:a16="http://schemas.microsoft.com/office/drawing/2014/main" id="{8DEABA08-CDBA-DF54-3862-FF28E84129BE}"/>
              </a:ext>
            </a:extLst>
          </p:cNvPr>
          <p:cNvGrpSpPr/>
          <p:nvPr/>
        </p:nvGrpSpPr>
        <p:grpSpPr>
          <a:xfrm>
            <a:off x="9189720" y="3543300"/>
            <a:ext cx="2514600" cy="4114800"/>
            <a:chOff x="0" y="0"/>
            <a:chExt cx="848641" cy="1176801"/>
          </a:xfrm>
        </p:grpSpPr>
        <p:sp>
          <p:nvSpPr>
            <p:cNvPr id="27" name="Freeform 10">
              <a:extLst>
                <a:ext uri="{FF2B5EF4-FFF2-40B4-BE49-F238E27FC236}">
                  <a16:creationId xmlns:a16="http://schemas.microsoft.com/office/drawing/2014/main" id="{A11B8E4D-E40A-8B2A-E57F-B72E6838C01A}"/>
                </a:ext>
              </a:extLst>
            </p:cNvPr>
            <p:cNvSpPr/>
            <p:nvPr/>
          </p:nvSpPr>
          <p:spPr>
            <a:xfrm>
              <a:off x="0" y="0"/>
              <a:ext cx="848641" cy="1176801"/>
            </a:xfrm>
            <a:custGeom>
              <a:avLst/>
              <a:gdLst/>
              <a:ahLst/>
              <a:cxnLst/>
              <a:rect l="l" t="t" r="r" b="b"/>
              <a:pathLst>
                <a:path w="848641" h="1176801">
                  <a:moveTo>
                    <a:pt x="724181" y="1176801"/>
                  </a:moveTo>
                  <a:lnTo>
                    <a:pt x="124460" y="1176801"/>
                  </a:lnTo>
                  <a:cubicBezTo>
                    <a:pt x="55880" y="1176801"/>
                    <a:pt x="0" y="1120921"/>
                    <a:pt x="0" y="1052341"/>
                  </a:cubicBezTo>
                  <a:lnTo>
                    <a:pt x="0" y="124460"/>
                  </a:lnTo>
                  <a:cubicBezTo>
                    <a:pt x="0" y="55880"/>
                    <a:pt x="55880" y="0"/>
                    <a:pt x="124460" y="0"/>
                  </a:cubicBezTo>
                  <a:lnTo>
                    <a:pt x="724181" y="0"/>
                  </a:lnTo>
                  <a:cubicBezTo>
                    <a:pt x="792761" y="0"/>
                    <a:pt x="848641" y="55880"/>
                    <a:pt x="848641" y="124460"/>
                  </a:cubicBezTo>
                  <a:lnTo>
                    <a:pt x="848641" y="1052341"/>
                  </a:lnTo>
                  <a:cubicBezTo>
                    <a:pt x="848641" y="1120921"/>
                    <a:pt x="792761" y="1176801"/>
                    <a:pt x="724181" y="1176801"/>
                  </a:cubicBezTo>
                  <a:close/>
                </a:path>
              </a:pathLst>
            </a:custGeom>
            <a:solidFill>
              <a:srgbClr val="FFFFFF"/>
            </a:solidFill>
          </p:spPr>
          <p:txBody>
            <a:bodyPr/>
            <a:lstStyle/>
            <a:p>
              <a:endParaRPr lang="en-US"/>
            </a:p>
          </p:txBody>
        </p:sp>
      </p:grpSp>
      <p:sp>
        <p:nvSpPr>
          <p:cNvPr id="28" name="TextBox 21">
            <a:extLst>
              <a:ext uri="{FF2B5EF4-FFF2-40B4-BE49-F238E27FC236}">
                <a16:creationId xmlns:a16="http://schemas.microsoft.com/office/drawing/2014/main" id="{2AE94D09-4824-A108-5F06-D43D21C852BA}"/>
              </a:ext>
            </a:extLst>
          </p:cNvPr>
          <p:cNvSpPr txBox="1"/>
          <p:nvPr/>
        </p:nvSpPr>
        <p:spPr>
          <a:xfrm>
            <a:off x="9423357" y="3793639"/>
            <a:ext cx="2047327" cy="269304"/>
          </a:xfrm>
          <a:prstGeom prst="rect">
            <a:avLst/>
          </a:prstGeom>
        </p:spPr>
        <p:txBody>
          <a:bodyPr wrap="square" lIns="0" tIns="0" rIns="0" bIns="0" rtlCol="0" anchor="t">
            <a:spAutoFit/>
          </a:bodyPr>
          <a:lstStyle/>
          <a:p>
            <a:pPr marL="0" lvl="0" indent="0">
              <a:lnSpc>
                <a:spcPts val="2240"/>
              </a:lnSpc>
              <a:spcBef>
                <a:spcPct val="0"/>
              </a:spcBef>
            </a:pPr>
            <a:r>
              <a:rPr lang="en-US" spc="32" dirty="0">
                <a:solidFill>
                  <a:srgbClr val="14110F"/>
                </a:solidFill>
                <a:latin typeface="Roboto Bold"/>
              </a:rPr>
              <a:t>Dividend Income</a:t>
            </a:r>
          </a:p>
        </p:txBody>
      </p:sp>
      <p:sp>
        <p:nvSpPr>
          <p:cNvPr id="29" name="TextBox 22">
            <a:extLst>
              <a:ext uri="{FF2B5EF4-FFF2-40B4-BE49-F238E27FC236}">
                <a16:creationId xmlns:a16="http://schemas.microsoft.com/office/drawing/2014/main" id="{31D8F7E8-5DD1-8A64-761B-E468B79CCF2D}"/>
              </a:ext>
            </a:extLst>
          </p:cNvPr>
          <p:cNvSpPr txBox="1"/>
          <p:nvPr/>
        </p:nvSpPr>
        <p:spPr>
          <a:xfrm>
            <a:off x="9423357" y="5079080"/>
            <a:ext cx="2047327" cy="827150"/>
          </a:xfrm>
          <a:prstGeom prst="rect">
            <a:avLst/>
          </a:prstGeom>
        </p:spPr>
        <p:txBody>
          <a:bodyPr wrap="square" lIns="0" tIns="0" rIns="0" bIns="0" rtlCol="0" anchor="t">
            <a:spAutoFit/>
          </a:bodyPr>
          <a:lstStyle/>
          <a:p>
            <a:pPr marL="0" lvl="0" indent="0">
              <a:lnSpc>
                <a:spcPts val="2240"/>
              </a:lnSpc>
            </a:pPr>
            <a:r>
              <a:rPr lang="en-US" sz="1600" spc="32" dirty="0">
                <a:solidFill>
                  <a:srgbClr val="14110F"/>
                </a:solidFill>
                <a:latin typeface="Roboto"/>
              </a:rPr>
              <a:t>Paid by Indian company outside India.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412" y="8870247"/>
            <a:ext cx="18278588" cy="1416753"/>
          </a:xfrm>
          <a:prstGeom prst="rect">
            <a:avLst/>
          </a:prstGeom>
          <a:solidFill>
            <a:srgbClr val="1754F1"/>
          </a:solidFill>
        </p:spPr>
        <p:txBody>
          <a:bodyPr/>
          <a:lstStyle/>
          <a:p>
            <a:endParaRPr lang="en-US"/>
          </a:p>
        </p:txBody>
      </p:sp>
      <p:grpSp>
        <p:nvGrpSpPr>
          <p:cNvPr id="3" name="Group 3"/>
          <p:cNvGrpSpPr/>
          <p:nvPr/>
        </p:nvGrpSpPr>
        <p:grpSpPr>
          <a:xfrm>
            <a:off x="1672644" y="2191006"/>
            <a:ext cx="14786556" cy="5177909"/>
            <a:chOff x="0" y="-114300"/>
            <a:chExt cx="18421082" cy="6903880"/>
          </a:xfrm>
        </p:grpSpPr>
        <p:sp>
          <p:nvSpPr>
            <p:cNvPr id="4" name="TextBox 4"/>
            <p:cNvSpPr txBox="1"/>
            <p:nvPr/>
          </p:nvSpPr>
          <p:spPr>
            <a:xfrm>
              <a:off x="0" y="-114300"/>
              <a:ext cx="13241406" cy="764540"/>
            </a:xfrm>
            <a:prstGeom prst="rect">
              <a:avLst/>
            </a:prstGeom>
          </p:spPr>
          <p:txBody>
            <a:bodyPr lIns="0" tIns="0" rIns="0" bIns="0" rtlCol="0" anchor="t">
              <a:spAutoFit/>
            </a:bodyPr>
            <a:lstStyle/>
            <a:p>
              <a:pPr marL="0" lvl="0" indent="0">
                <a:lnSpc>
                  <a:spcPts val="4800"/>
                </a:lnSpc>
                <a:spcBef>
                  <a:spcPct val="0"/>
                </a:spcBef>
              </a:pPr>
              <a:r>
                <a:rPr lang="en-US" sz="3200" spc="64" dirty="0">
                  <a:solidFill>
                    <a:srgbClr val="1754F1"/>
                  </a:solidFill>
                  <a:latin typeface="Roboto Bold"/>
                </a:rPr>
                <a:t>Section 195 (6)</a:t>
              </a:r>
              <a:endParaRPr lang="en-US" sz="3200" u="none" spc="64" dirty="0">
                <a:solidFill>
                  <a:srgbClr val="1754F1"/>
                </a:solidFill>
                <a:latin typeface="Roboto Bold"/>
              </a:endParaRPr>
            </a:p>
          </p:txBody>
        </p:sp>
        <p:sp>
          <p:nvSpPr>
            <p:cNvPr id="5" name="TextBox 5"/>
            <p:cNvSpPr txBox="1"/>
            <p:nvPr/>
          </p:nvSpPr>
          <p:spPr>
            <a:xfrm>
              <a:off x="0" y="1372711"/>
              <a:ext cx="18421082" cy="5416869"/>
            </a:xfrm>
            <a:prstGeom prst="rect">
              <a:avLst/>
            </a:prstGeom>
          </p:spPr>
          <p:txBody>
            <a:bodyPr lIns="0" tIns="0" rIns="0" bIns="0" rtlCol="0" anchor="t">
              <a:spAutoFit/>
            </a:bodyPr>
            <a:lstStyle/>
            <a:p>
              <a:pPr>
                <a:lnSpc>
                  <a:spcPct val="150000"/>
                </a:lnSpc>
              </a:pPr>
              <a:r>
                <a:rPr lang="en-US" sz="3600" dirty="0">
                  <a:solidFill>
                    <a:srgbClr val="14110F"/>
                  </a:solidFill>
                  <a:latin typeface="Roboto Bold"/>
                </a:rPr>
                <a:t>“The person responsible for paying to a </a:t>
              </a:r>
              <a:r>
                <a:rPr lang="en-US" sz="3600" u="sng" dirty="0">
                  <a:solidFill>
                    <a:srgbClr val="14110F"/>
                  </a:solidFill>
                  <a:latin typeface="Roboto Bold"/>
                </a:rPr>
                <a:t>non-resident</a:t>
              </a:r>
              <a:r>
                <a:rPr lang="en-US" sz="3600" dirty="0">
                  <a:solidFill>
                    <a:srgbClr val="14110F"/>
                  </a:solidFill>
                  <a:latin typeface="Roboto Bold"/>
                </a:rPr>
                <a:t>, not being a company, or to a foreign company, any sum, </a:t>
              </a:r>
              <a:r>
                <a:rPr lang="en-US" sz="3600" u="sng" dirty="0">
                  <a:solidFill>
                    <a:srgbClr val="14110F"/>
                  </a:solidFill>
                  <a:latin typeface="Roboto Bold"/>
                </a:rPr>
                <a:t>whether or not chargeable under the provisions of this Act</a:t>
              </a:r>
              <a:r>
                <a:rPr lang="en-US" sz="3600" dirty="0">
                  <a:solidFill>
                    <a:srgbClr val="14110F"/>
                  </a:solidFill>
                  <a:latin typeface="Roboto Bold"/>
                </a:rPr>
                <a:t>, shall furnish the information relating to payment of such sum, in such form and manner, as may be prescribed </a:t>
              </a:r>
              <a:r>
                <a:rPr lang="en-US" sz="3600" dirty="0">
                  <a:solidFill>
                    <a:srgbClr val="1754F1"/>
                  </a:solidFill>
                  <a:latin typeface="Roboto Bold"/>
                </a:rPr>
                <a:t>[Rule 37BB]</a:t>
              </a:r>
              <a:r>
                <a:rPr lang="en-US" sz="3600" dirty="0">
                  <a:solidFill>
                    <a:srgbClr val="14110F"/>
                  </a:solidFill>
                  <a:latin typeface="Roboto Bold"/>
                </a:rPr>
                <a:t>”</a:t>
              </a: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412" y="8870247"/>
            <a:ext cx="18278588" cy="1416753"/>
          </a:xfrm>
          <a:prstGeom prst="rect">
            <a:avLst/>
          </a:prstGeom>
          <a:solidFill>
            <a:srgbClr val="1754F1"/>
          </a:solidFill>
        </p:spPr>
        <p:txBody>
          <a:bodyPr/>
          <a:lstStyle/>
          <a:p>
            <a:endParaRPr lang="en-US"/>
          </a:p>
        </p:txBody>
      </p:sp>
      <p:grpSp>
        <p:nvGrpSpPr>
          <p:cNvPr id="3" name="Group 3"/>
          <p:cNvGrpSpPr/>
          <p:nvPr/>
        </p:nvGrpSpPr>
        <p:grpSpPr>
          <a:xfrm>
            <a:off x="1295400" y="477054"/>
            <a:ext cx="14786556" cy="7527270"/>
            <a:chOff x="0" y="-114300"/>
            <a:chExt cx="18421082" cy="10036362"/>
          </a:xfrm>
        </p:grpSpPr>
        <p:sp>
          <p:nvSpPr>
            <p:cNvPr id="4" name="TextBox 4"/>
            <p:cNvSpPr txBox="1"/>
            <p:nvPr/>
          </p:nvSpPr>
          <p:spPr>
            <a:xfrm>
              <a:off x="0" y="-114300"/>
              <a:ext cx="13241406" cy="764540"/>
            </a:xfrm>
            <a:prstGeom prst="rect">
              <a:avLst/>
            </a:prstGeom>
          </p:spPr>
          <p:txBody>
            <a:bodyPr lIns="0" tIns="0" rIns="0" bIns="0" rtlCol="0" anchor="t">
              <a:spAutoFit/>
            </a:bodyPr>
            <a:lstStyle/>
            <a:p>
              <a:pPr marL="0" lvl="0" indent="0">
                <a:lnSpc>
                  <a:spcPts val="4800"/>
                </a:lnSpc>
                <a:spcBef>
                  <a:spcPct val="0"/>
                </a:spcBef>
              </a:pPr>
              <a:r>
                <a:rPr lang="en-US" sz="3200" spc="64" dirty="0">
                  <a:solidFill>
                    <a:srgbClr val="1754F1"/>
                  </a:solidFill>
                  <a:latin typeface="Roboto Bold"/>
                </a:rPr>
                <a:t>Permanent Establishment</a:t>
              </a:r>
              <a:endParaRPr lang="en-US" sz="3200" u="none" spc="64" dirty="0">
                <a:solidFill>
                  <a:srgbClr val="1754F1"/>
                </a:solidFill>
                <a:latin typeface="Roboto Bold"/>
              </a:endParaRPr>
            </a:p>
          </p:txBody>
        </p:sp>
        <p:sp>
          <p:nvSpPr>
            <p:cNvPr id="5" name="TextBox 5"/>
            <p:cNvSpPr txBox="1"/>
            <p:nvPr/>
          </p:nvSpPr>
          <p:spPr>
            <a:xfrm>
              <a:off x="0" y="1372711"/>
              <a:ext cx="18421082" cy="8549351"/>
            </a:xfrm>
            <a:prstGeom prst="rect">
              <a:avLst/>
            </a:prstGeom>
          </p:spPr>
          <p:txBody>
            <a:bodyPr lIns="0" tIns="0" rIns="0" bIns="0" rtlCol="0" anchor="t">
              <a:spAutoFit/>
            </a:bodyPr>
            <a:lstStyle/>
            <a:p>
              <a:pPr>
                <a:lnSpc>
                  <a:spcPct val="150000"/>
                </a:lnSpc>
              </a:pPr>
              <a:r>
                <a:rPr lang="en-US" sz="2000" dirty="0">
                  <a:solidFill>
                    <a:srgbClr val="14110F"/>
                  </a:solidFill>
                  <a:latin typeface="Roboto" panose="02000000000000000000" pitchFamily="2" charset="0"/>
                  <a:ea typeface="Roboto" panose="02000000000000000000" pitchFamily="2" charset="0"/>
                </a:rPr>
                <a:t>In most of the cases, the definition of </a:t>
              </a:r>
              <a:r>
                <a:rPr lang="en-US" sz="2000" b="1" u="sng" dirty="0">
                  <a:solidFill>
                    <a:srgbClr val="14110F"/>
                  </a:solidFill>
                  <a:latin typeface="Roboto" panose="02000000000000000000" pitchFamily="2" charset="0"/>
                  <a:ea typeface="Roboto" panose="02000000000000000000" pitchFamily="2" charset="0"/>
                </a:rPr>
                <a:t>PE provides that a PE means a fixed place of business through which the business of an enterprise is wholly or partly carried on (Section 92F).</a:t>
              </a:r>
              <a:r>
                <a:rPr lang="en-US" sz="2000" u="sng" dirty="0">
                  <a:solidFill>
                    <a:srgbClr val="14110F"/>
                  </a:solidFill>
                  <a:latin typeface="Roboto" panose="02000000000000000000" pitchFamily="2" charset="0"/>
                  <a:ea typeface="Roboto" panose="02000000000000000000" pitchFamily="2" charset="0"/>
                </a:rPr>
                <a:t> </a:t>
              </a:r>
            </a:p>
            <a:p>
              <a:pPr>
                <a:lnSpc>
                  <a:spcPct val="150000"/>
                </a:lnSpc>
              </a:pPr>
              <a:r>
                <a:rPr lang="en-US" sz="2000" dirty="0">
                  <a:solidFill>
                    <a:srgbClr val="14110F"/>
                  </a:solidFill>
                  <a:latin typeface="Roboto" panose="02000000000000000000" pitchFamily="2" charset="0"/>
                  <a:ea typeface="Roboto" panose="02000000000000000000" pitchFamily="2" charset="0"/>
                </a:rPr>
                <a:t>Also, in most cases, the definition is inclusive, listing out several situations that shall be considered as a PE, which are mainly the following:</a:t>
              </a:r>
            </a:p>
            <a:p>
              <a:pPr marL="342900" indent="-342900">
                <a:lnSpc>
                  <a:spcPct val="150000"/>
                </a:lnSpc>
                <a:buFont typeface="Arial" panose="020B0604020202020204" pitchFamily="34" charset="0"/>
                <a:buChar char="•"/>
              </a:pPr>
              <a:r>
                <a:rPr lang="en-US" sz="2000" dirty="0">
                  <a:solidFill>
                    <a:srgbClr val="14110F"/>
                  </a:solidFill>
                  <a:latin typeface="Roboto" panose="02000000000000000000" pitchFamily="2" charset="0"/>
                  <a:ea typeface="Roboto" panose="02000000000000000000" pitchFamily="2" charset="0"/>
                </a:rPr>
                <a:t>Place of management;</a:t>
              </a:r>
            </a:p>
            <a:p>
              <a:pPr marL="342900" indent="-342900">
                <a:lnSpc>
                  <a:spcPct val="150000"/>
                </a:lnSpc>
                <a:buFont typeface="Arial" panose="020B0604020202020204" pitchFamily="34" charset="0"/>
                <a:buChar char="•"/>
              </a:pPr>
              <a:r>
                <a:rPr lang="en-US" sz="2000" dirty="0">
                  <a:solidFill>
                    <a:srgbClr val="14110F"/>
                  </a:solidFill>
                  <a:latin typeface="Roboto" panose="02000000000000000000" pitchFamily="2" charset="0"/>
                  <a:ea typeface="Roboto" panose="02000000000000000000" pitchFamily="2" charset="0"/>
                </a:rPr>
                <a:t>Branch;</a:t>
              </a:r>
            </a:p>
            <a:p>
              <a:pPr marL="342900" indent="-342900">
                <a:lnSpc>
                  <a:spcPct val="150000"/>
                </a:lnSpc>
                <a:buFont typeface="Arial" panose="020B0604020202020204" pitchFamily="34" charset="0"/>
                <a:buChar char="•"/>
              </a:pPr>
              <a:r>
                <a:rPr lang="en-US" sz="2000" dirty="0">
                  <a:solidFill>
                    <a:srgbClr val="14110F"/>
                  </a:solidFill>
                  <a:latin typeface="Roboto" panose="02000000000000000000" pitchFamily="2" charset="0"/>
                  <a:ea typeface="Roboto" panose="02000000000000000000" pitchFamily="2" charset="0"/>
                </a:rPr>
                <a:t>Office;</a:t>
              </a:r>
            </a:p>
            <a:p>
              <a:pPr marL="342900" indent="-342900">
                <a:lnSpc>
                  <a:spcPct val="150000"/>
                </a:lnSpc>
                <a:buFont typeface="Arial" panose="020B0604020202020204" pitchFamily="34" charset="0"/>
                <a:buChar char="•"/>
              </a:pPr>
              <a:r>
                <a:rPr lang="en-US" sz="2000" dirty="0">
                  <a:solidFill>
                    <a:srgbClr val="14110F"/>
                  </a:solidFill>
                  <a:latin typeface="Roboto" panose="02000000000000000000" pitchFamily="2" charset="0"/>
                  <a:ea typeface="Roboto" panose="02000000000000000000" pitchFamily="2" charset="0"/>
                </a:rPr>
                <a:t>Factory;</a:t>
              </a:r>
            </a:p>
            <a:p>
              <a:pPr marL="342900" indent="-342900">
                <a:lnSpc>
                  <a:spcPct val="150000"/>
                </a:lnSpc>
                <a:buFont typeface="Arial" panose="020B0604020202020204" pitchFamily="34" charset="0"/>
                <a:buChar char="•"/>
              </a:pPr>
              <a:r>
                <a:rPr lang="en-US" sz="2000" dirty="0">
                  <a:solidFill>
                    <a:srgbClr val="14110F"/>
                  </a:solidFill>
                  <a:latin typeface="Roboto" panose="02000000000000000000" pitchFamily="2" charset="0"/>
                  <a:ea typeface="Roboto" panose="02000000000000000000" pitchFamily="2" charset="0"/>
                </a:rPr>
                <a:t>Workshop;</a:t>
              </a:r>
            </a:p>
            <a:p>
              <a:pPr marL="342900" indent="-342900">
                <a:lnSpc>
                  <a:spcPct val="150000"/>
                </a:lnSpc>
                <a:buFont typeface="Arial" panose="020B0604020202020204" pitchFamily="34" charset="0"/>
                <a:buChar char="•"/>
              </a:pPr>
              <a:r>
                <a:rPr lang="en-US" sz="2000" dirty="0">
                  <a:solidFill>
                    <a:srgbClr val="14110F"/>
                  </a:solidFill>
                  <a:latin typeface="Roboto" panose="02000000000000000000" pitchFamily="2" charset="0"/>
                  <a:ea typeface="Roboto" panose="02000000000000000000" pitchFamily="2" charset="0"/>
                </a:rPr>
                <a:t>Warehouse;</a:t>
              </a:r>
            </a:p>
            <a:p>
              <a:pPr marL="342900" indent="-342900">
                <a:lnSpc>
                  <a:spcPct val="150000"/>
                </a:lnSpc>
                <a:buFont typeface="Arial" panose="020B0604020202020204" pitchFamily="34" charset="0"/>
                <a:buChar char="•"/>
              </a:pPr>
              <a:r>
                <a:rPr lang="en-US" sz="2000" dirty="0">
                  <a:solidFill>
                    <a:srgbClr val="14110F"/>
                  </a:solidFill>
                  <a:latin typeface="Roboto" panose="02000000000000000000" pitchFamily="2" charset="0"/>
                  <a:ea typeface="Roboto" panose="02000000000000000000" pitchFamily="2" charset="0"/>
                </a:rPr>
                <a:t>Mine, oil or gas well, quarry or any other place of extraction of natural resources;</a:t>
              </a:r>
            </a:p>
            <a:p>
              <a:pPr marL="342900" indent="-342900">
                <a:lnSpc>
                  <a:spcPct val="150000"/>
                </a:lnSpc>
                <a:buFont typeface="Arial" panose="020B0604020202020204" pitchFamily="34" charset="0"/>
                <a:buChar char="•"/>
              </a:pPr>
              <a:r>
                <a:rPr lang="en-US" sz="2000" dirty="0">
                  <a:solidFill>
                    <a:srgbClr val="14110F"/>
                  </a:solidFill>
                  <a:latin typeface="Roboto" panose="02000000000000000000" pitchFamily="2" charset="0"/>
                  <a:ea typeface="Roboto" panose="02000000000000000000" pitchFamily="2" charset="0"/>
                </a:rPr>
                <a:t>Installation or structure used for exploration of natural resources;</a:t>
              </a:r>
            </a:p>
            <a:p>
              <a:pPr marL="342900" indent="-342900">
                <a:lnSpc>
                  <a:spcPct val="150000"/>
                </a:lnSpc>
                <a:buFont typeface="Arial" panose="020B0604020202020204" pitchFamily="34" charset="0"/>
                <a:buChar char="•"/>
              </a:pPr>
              <a:r>
                <a:rPr lang="en-US" sz="2000" dirty="0">
                  <a:solidFill>
                    <a:srgbClr val="14110F"/>
                  </a:solidFill>
                  <a:latin typeface="Roboto" panose="02000000000000000000" pitchFamily="2" charset="0"/>
                  <a:ea typeface="Roboto" panose="02000000000000000000" pitchFamily="2" charset="0"/>
                </a:rPr>
                <a:t>Building site or construction or assembly project or supervisory activities in connection therewith; and</a:t>
              </a:r>
            </a:p>
            <a:p>
              <a:pPr marL="342900" indent="-342900">
                <a:lnSpc>
                  <a:spcPct val="150000"/>
                </a:lnSpc>
                <a:buFont typeface="Arial" panose="020B0604020202020204" pitchFamily="34" charset="0"/>
                <a:buChar char="•"/>
              </a:pPr>
              <a:r>
                <a:rPr lang="en-US" sz="2000" dirty="0">
                  <a:solidFill>
                    <a:srgbClr val="14110F"/>
                  </a:solidFill>
                  <a:latin typeface="Roboto" panose="02000000000000000000" pitchFamily="2" charset="0"/>
                  <a:ea typeface="Roboto" panose="02000000000000000000" pitchFamily="2" charset="0"/>
                </a:rPr>
                <a:t>Furnishing of services including managerial services</a:t>
              </a:r>
            </a:p>
          </p:txBody>
        </p:sp>
      </p:grpSp>
    </p:spTree>
    <p:extLst>
      <p:ext uri="{BB962C8B-B14F-4D97-AF65-F5344CB8AC3E}">
        <p14:creationId xmlns:p14="http://schemas.microsoft.com/office/powerpoint/2010/main" val="41793556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0" y="952500"/>
            <a:ext cx="2164967" cy="720681"/>
            <a:chOff x="-672440" y="-28575"/>
            <a:chExt cx="3418739" cy="960908"/>
          </a:xfrm>
        </p:grpSpPr>
        <p:sp>
          <p:nvSpPr>
            <p:cNvPr id="3" name="TextBox 3"/>
            <p:cNvSpPr txBox="1"/>
            <p:nvPr/>
          </p:nvSpPr>
          <p:spPr>
            <a:xfrm>
              <a:off x="-672440" y="-28575"/>
              <a:ext cx="3418739" cy="436017"/>
            </a:xfrm>
            <a:prstGeom prst="rect">
              <a:avLst/>
            </a:prstGeom>
          </p:spPr>
          <p:txBody>
            <a:bodyPr lIns="0" tIns="0" rIns="0" bIns="0" rtlCol="0" anchor="t">
              <a:spAutoFit/>
            </a:bodyPr>
            <a:lstStyle/>
            <a:p>
              <a:pPr marL="0" lvl="0" indent="0">
                <a:lnSpc>
                  <a:spcPts val="2730"/>
                </a:lnSpc>
                <a:spcBef>
                  <a:spcPct val="0"/>
                </a:spcBef>
              </a:pPr>
              <a:r>
                <a:rPr lang="en-US" sz="2100" spc="42" dirty="0">
                  <a:solidFill>
                    <a:srgbClr val="14110F"/>
                  </a:solidFill>
                  <a:latin typeface="Roboto Bold"/>
                </a:rPr>
                <a:t>Dividend Income</a:t>
              </a:r>
            </a:p>
          </p:txBody>
        </p:sp>
        <p:sp>
          <p:nvSpPr>
            <p:cNvPr id="4" name="TextBox 4"/>
            <p:cNvSpPr txBox="1"/>
            <p:nvPr/>
          </p:nvSpPr>
          <p:spPr>
            <a:xfrm>
              <a:off x="-672438" y="581811"/>
              <a:ext cx="3418737" cy="350522"/>
            </a:xfrm>
            <a:prstGeom prst="rect">
              <a:avLst/>
            </a:prstGeom>
          </p:spPr>
          <p:txBody>
            <a:bodyPr lIns="0" tIns="0" rIns="0" bIns="0" rtlCol="0" anchor="t">
              <a:spAutoFit/>
            </a:bodyPr>
            <a:lstStyle/>
            <a:p>
              <a:pPr marL="0" lvl="0" indent="0">
                <a:lnSpc>
                  <a:spcPts val="2240"/>
                </a:lnSpc>
                <a:spcBef>
                  <a:spcPct val="0"/>
                </a:spcBef>
              </a:pPr>
              <a:r>
                <a:rPr lang="en-US" sz="1600" spc="32" dirty="0">
                  <a:solidFill>
                    <a:srgbClr val="14110F"/>
                  </a:solidFill>
                  <a:latin typeface="Roboto"/>
                </a:rPr>
                <a:t>Income Tax vs DTAA</a:t>
              </a:r>
            </a:p>
          </p:txBody>
        </p:sp>
      </p:grpSp>
      <p:grpSp>
        <p:nvGrpSpPr>
          <p:cNvPr id="5" name="Group 5"/>
          <p:cNvGrpSpPr/>
          <p:nvPr/>
        </p:nvGrpSpPr>
        <p:grpSpPr>
          <a:xfrm>
            <a:off x="3200400" y="723900"/>
            <a:ext cx="13808443" cy="4267199"/>
            <a:chOff x="0" y="-288400"/>
            <a:chExt cx="16435289" cy="4170800"/>
          </a:xfrm>
        </p:grpSpPr>
        <p:grpSp>
          <p:nvGrpSpPr>
            <p:cNvPr id="6" name="Group 6"/>
            <p:cNvGrpSpPr/>
            <p:nvPr/>
          </p:nvGrpSpPr>
          <p:grpSpPr>
            <a:xfrm>
              <a:off x="0" y="-288400"/>
              <a:ext cx="16435289" cy="4170800"/>
              <a:chOff x="0" y="-73168"/>
              <a:chExt cx="4169694" cy="1058147"/>
            </a:xfrm>
          </p:grpSpPr>
          <p:sp>
            <p:nvSpPr>
              <p:cNvPr id="7" name="Freeform 7"/>
              <p:cNvSpPr/>
              <p:nvPr/>
            </p:nvSpPr>
            <p:spPr>
              <a:xfrm>
                <a:off x="0" y="-73168"/>
                <a:ext cx="4169694" cy="1058147"/>
              </a:xfrm>
              <a:custGeom>
                <a:avLst/>
                <a:gdLst/>
                <a:ahLst/>
                <a:cxnLst/>
                <a:rect l="l" t="t" r="r" b="b"/>
                <a:pathLst>
                  <a:path w="4169694" h="1058147">
                    <a:moveTo>
                      <a:pt x="4045234" y="1058146"/>
                    </a:moveTo>
                    <a:lnTo>
                      <a:pt x="124460" y="1058146"/>
                    </a:lnTo>
                    <a:cubicBezTo>
                      <a:pt x="55880" y="1058146"/>
                      <a:pt x="0" y="1002266"/>
                      <a:pt x="0" y="933686"/>
                    </a:cubicBezTo>
                    <a:lnTo>
                      <a:pt x="0" y="124460"/>
                    </a:lnTo>
                    <a:cubicBezTo>
                      <a:pt x="0" y="55880"/>
                      <a:pt x="55880" y="0"/>
                      <a:pt x="124460" y="0"/>
                    </a:cubicBezTo>
                    <a:lnTo>
                      <a:pt x="4045234" y="0"/>
                    </a:lnTo>
                    <a:cubicBezTo>
                      <a:pt x="4113814" y="0"/>
                      <a:pt x="4169694" y="55880"/>
                      <a:pt x="4169694" y="124460"/>
                    </a:cubicBezTo>
                    <a:lnTo>
                      <a:pt x="4169694" y="933687"/>
                    </a:lnTo>
                    <a:cubicBezTo>
                      <a:pt x="4169694" y="1002267"/>
                      <a:pt x="4113814" y="1058147"/>
                      <a:pt x="4045234" y="1058147"/>
                    </a:cubicBezTo>
                    <a:close/>
                  </a:path>
                </a:pathLst>
              </a:custGeom>
              <a:solidFill>
                <a:srgbClr val="FFFFFF"/>
              </a:solidFill>
            </p:spPr>
            <p:txBody>
              <a:bodyPr/>
              <a:lstStyle/>
              <a:p>
                <a:endParaRPr lang="en-US"/>
              </a:p>
            </p:txBody>
          </p:sp>
        </p:grpSp>
        <p:sp>
          <p:nvSpPr>
            <p:cNvPr id="8" name="TextBox 8"/>
            <p:cNvSpPr txBox="1"/>
            <p:nvPr/>
          </p:nvSpPr>
          <p:spPr>
            <a:xfrm>
              <a:off x="638859" y="694949"/>
              <a:ext cx="15209480" cy="2782619"/>
            </a:xfrm>
            <a:prstGeom prst="rect">
              <a:avLst/>
            </a:prstGeom>
          </p:spPr>
          <p:txBody>
            <a:bodyPr wrap="square" lIns="0" tIns="0" rIns="0" bIns="0" rtlCol="0" anchor="t">
              <a:spAutoFit/>
            </a:bodyPr>
            <a:lstStyle/>
            <a:p>
              <a:pPr marL="0" lvl="0" indent="0" algn="l">
                <a:lnSpc>
                  <a:spcPts val="2800"/>
                </a:lnSpc>
                <a:spcBef>
                  <a:spcPct val="0"/>
                </a:spcBef>
              </a:pPr>
              <a:endParaRPr lang="en-US" sz="2000" b="1" spc="40" dirty="0">
                <a:solidFill>
                  <a:srgbClr val="14110F"/>
                </a:solidFill>
                <a:latin typeface="Roboto"/>
              </a:endParaRPr>
            </a:p>
            <a:p>
              <a:pPr marL="0" lvl="0" indent="0" algn="l">
                <a:lnSpc>
                  <a:spcPts val="2800"/>
                </a:lnSpc>
                <a:spcBef>
                  <a:spcPct val="0"/>
                </a:spcBef>
              </a:pPr>
              <a:r>
                <a:rPr lang="en-US" sz="2000" b="1" spc="40" dirty="0">
                  <a:solidFill>
                    <a:srgbClr val="14110F"/>
                  </a:solidFill>
                  <a:latin typeface="Roboto"/>
                </a:rPr>
                <a:t>A dividend paid by Indian company outside India.</a:t>
              </a:r>
              <a:r>
                <a:rPr lang="en-US" sz="2000" spc="40" dirty="0">
                  <a:solidFill>
                    <a:srgbClr val="14110F"/>
                  </a:solidFill>
                  <a:latin typeface="Roboto"/>
                </a:rPr>
                <a:t> </a:t>
              </a:r>
            </a:p>
            <a:p>
              <a:pPr marL="0" lvl="0" indent="0" algn="l">
                <a:lnSpc>
                  <a:spcPts val="2800"/>
                </a:lnSpc>
                <a:spcBef>
                  <a:spcPct val="0"/>
                </a:spcBef>
              </a:pPr>
              <a:endParaRPr lang="en-US" sz="2000" spc="40" dirty="0">
                <a:solidFill>
                  <a:srgbClr val="14110F"/>
                </a:solidFill>
                <a:latin typeface="Roboto"/>
              </a:endParaRPr>
            </a:p>
            <a:p>
              <a:pPr marL="0" lvl="0" indent="0" algn="l">
                <a:lnSpc>
                  <a:spcPts val="2800"/>
                </a:lnSpc>
                <a:spcBef>
                  <a:spcPct val="0"/>
                </a:spcBef>
              </a:pPr>
              <a:r>
                <a:rPr lang="en-US" sz="2000" spc="40" dirty="0">
                  <a:solidFill>
                    <a:srgbClr val="14110F"/>
                  </a:solidFill>
                  <a:latin typeface="Roboto"/>
                </a:rPr>
                <a:t>Dividend income paid to a non-resident is deemed to accrue in India </a:t>
              </a:r>
              <a:r>
                <a:rPr lang="en-US" sz="2000" b="1" spc="40" dirty="0">
                  <a:solidFill>
                    <a:srgbClr val="14110F"/>
                  </a:solidFill>
                  <a:latin typeface="Roboto"/>
                </a:rPr>
                <a:t>only on payment </a:t>
              </a:r>
              <a:r>
                <a:rPr lang="en-US" sz="2000" spc="40" dirty="0">
                  <a:solidFill>
                    <a:srgbClr val="14110F"/>
                  </a:solidFill>
                  <a:latin typeface="Roboto"/>
                </a:rPr>
                <a:t>and not on declaration. As per Bombay High Court Judgement in the case of </a:t>
              </a:r>
              <a:r>
                <a:rPr lang="en-US" sz="2000" b="1" spc="40" dirty="0">
                  <a:solidFill>
                    <a:srgbClr val="14110F"/>
                  </a:solidFill>
                  <a:latin typeface="Roboto"/>
                </a:rPr>
                <a:t>Pfizer Corporation v. CIT [2003] (259 ITR 391)/129 Taxman 459 (Bom.). </a:t>
              </a:r>
              <a:r>
                <a:rPr lang="en-US" sz="2000" spc="40" dirty="0">
                  <a:solidFill>
                    <a:srgbClr val="14110F"/>
                  </a:solidFill>
                  <a:latin typeface="Roboto"/>
                </a:rPr>
                <a:t>It was held that dividend income paid to non-resident is deemed to accrue in India only on payment and not on declaration. As per Section 9(1)(iv), Dividend paid by an Indian company outside India will constitute income deemed to accrue in India on effecting such payment.</a:t>
              </a:r>
            </a:p>
          </p:txBody>
        </p:sp>
        <p:sp>
          <p:nvSpPr>
            <p:cNvPr id="9" name="TextBox 9"/>
            <p:cNvSpPr txBox="1"/>
            <p:nvPr/>
          </p:nvSpPr>
          <p:spPr>
            <a:xfrm>
              <a:off x="638858" y="-52125"/>
              <a:ext cx="14389993" cy="681055"/>
            </a:xfrm>
            <a:prstGeom prst="rect">
              <a:avLst/>
            </a:prstGeom>
          </p:spPr>
          <p:txBody>
            <a:bodyPr lIns="0" tIns="0" rIns="0" bIns="0" rtlCol="0" anchor="t">
              <a:spAutoFit/>
            </a:bodyPr>
            <a:lstStyle/>
            <a:p>
              <a:pPr marL="0" lvl="0" indent="0" algn="l">
                <a:lnSpc>
                  <a:spcPts val="5460"/>
                </a:lnSpc>
                <a:spcBef>
                  <a:spcPct val="0"/>
                </a:spcBef>
              </a:pPr>
              <a:r>
                <a:rPr lang="en-US" sz="3600" spc="-42" dirty="0">
                  <a:solidFill>
                    <a:srgbClr val="14110F"/>
                  </a:solidFill>
                  <a:latin typeface="Roboto"/>
                </a:rPr>
                <a:t>Section 9(1)(iv)</a:t>
              </a:r>
            </a:p>
          </p:txBody>
        </p:sp>
      </p:grpSp>
      <p:grpSp>
        <p:nvGrpSpPr>
          <p:cNvPr id="10" name="Group 10"/>
          <p:cNvGrpSpPr/>
          <p:nvPr/>
        </p:nvGrpSpPr>
        <p:grpSpPr>
          <a:xfrm>
            <a:off x="3200400" y="5219700"/>
            <a:ext cx="13808443" cy="4343399"/>
            <a:chOff x="0" y="0"/>
            <a:chExt cx="16435289" cy="5791199"/>
          </a:xfrm>
        </p:grpSpPr>
        <p:grpSp>
          <p:nvGrpSpPr>
            <p:cNvPr id="11" name="Group 11"/>
            <p:cNvGrpSpPr/>
            <p:nvPr/>
          </p:nvGrpSpPr>
          <p:grpSpPr>
            <a:xfrm>
              <a:off x="0" y="0"/>
              <a:ext cx="16435289" cy="5791199"/>
              <a:chOff x="0" y="0"/>
              <a:chExt cx="4169694" cy="1469249"/>
            </a:xfrm>
          </p:grpSpPr>
          <p:sp>
            <p:nvSpPr>
              <p:cNvPr id="12" name="Freeform 12"/>
              <p:cNvSpPr/>
              <p:nvPr/>
            </p:nvSpPr>
            <p:spPr>
              <a:xfrm>
                <a:off x="0" y="0"/>
                <a:ext cx="4169694" cy="1469249"/>
              </a:xfrm>
              <a:custGeom>
                <a:avLst/>
                <a:gdLst/>
                <a:ahLst/>
                <a:cxnLst/>
                <a:rect l="l" t="t" r="r" b="b"/>
                <a:pathLst>
                  <a:path w="4169694" h="1177362">
                    <a:moveTo>
                      <a:pt x="4045234" y="1177362"/>
                    </a:moveTo>
                    <a:lnTo>
                      <a:pt x="124460" y="1177362"/>
                    </a:lnTo>
                    <a:cubicBezTo>
                      <a:pt x="55880" y="1177362"/>
                      <a:pt x="0" y="1121482"/>
                      <a:pt x="0" y="1052902"/>
                    </a:cubicBezTo>
                    <a:lnTo>
                      <a:pt x="0" y="124460"/>
                    </a:lnTo>
                    <a:cubicBezTo>
                      <a:pt x="0" y="55880"/>
                      <a:pt x="55880" y="0"/>
                      <a:pt x="124460" y="0"/>
                    </a:cubicBezTo>
                    <a:lnTo>
                      <a:pt x="4045234" y="0"/>
                    </a:lnTo>
                    <a:cubicBezTo>
                      <a:pt x="4113814" y="0"/>
                      <a:pt x="4169694" y="55880"/>
                      <a:pt x="4169694" y="124460"/>
                    </a:cubicBezTo>
                    <a:lnTo>
                      <a:pt x="4169694" y="1052902"/>
                    </a:lnTo>
                    <a:cubicBezTo>
                      <a:pt x="4169694" y="1121482"/>
                      <a:pt x="4113814" y="1177362"/>
                      <a:pt x="4045234" y="1177362"/>
                    </a:cubicBezTo>
                    <a:close/>
                  </a:path>
                </a:pathLst>
              </a:custGeom>
              <a:solidFill>
                <a:srgbClr val="FFFFFF"/>
              </a:solidFill>
            </p:spPr>
            <p:txBody>
              <a:bodyPr/>
              <a:lstStyle/>
              <a:p>
                <a:endParaRPr lang="en-US"/>
              </a:p>
            </p:txBody>
          </p:sp>
        </p:grpSp>
        <p:sp>
          <p:nvSpPr>
            <p:cNvPr id="13" name="TextBox 13"/>
            <p:cNvSpPr txBox="1"/>
            <p:nvPr/>
          </p:nvSpPr>
          <p:spPr>
            <a:xfrm>
              <a:off x="638859" y="1205293"/>
              <a:ext cx="15209482" cy="4266125"/>
            </a:xfrm>
            <a:prstGeom prst="rect">
              <a:avLst/>
            </a:prstGeom>
          </p:spPr>
          <p:txBody>
            <a:bodyPr wrap="square" lIns="0" tIns="0" rIns="0" bIns="0" rtlCol="0" anchor="t">
              <a:spAutoFit/>
            </a:bodyPr>
            <a:lstStyle/>
            <a:p>
              <a:pPr marL="0" lvl="0" indent="0" algn="l">
                <a:lnSpc>
                  <a:spcPts val="2800"/>
                </a:lnSpc>
                <a:spcBef>
                  <a:spcPct val="0"/>
                </a:spcBef>
              </a:pPr>
              <a:r>
                <a:rPr lang="en-US" sz="2000" spc="40" dirty="0">
                  <a:solidFill>
                    <a:srgbClr val="14110F"/>
                  </a:solidFill>
                  <a:latin typeface="Roboto"/>
                </a:rPr>
                <a:t>Source State (India) has the right to tax provided does not exceed the agreed rate of tax as per DTAA (10%-15%) – SUBJECT TO </a:t>
              </a:r>
              <a:r>
                <a:rPr lang="en-US" sz="2000" b="1" spc="40" dirty="0">
                  <a:solidFill>
                    <a:srgbClr val="14110F"/>
                  </a:solidFill>
                  <a:latin typeface="Roboto"/>
                </a:rPr>
                <a:t>TRC</a:t>
              </a:r>
              <a:r>
                <a:rPr lang="en-US" sz="2000" spc="40" dirty="0">
                  <a:solidFill>
                    <a:srgbClr val="14110F"/>
                  </a:solidFill>
                  <a:latin typeface="Roboto"/>
                </a:rPr>
                <a:t> AND </a:t>
              </a:r>
              <a:r>
                <a:rPr lang="en-US" sz="2000" b="1" spc="40" dirty="0">
                  <a:solidFill>
                    <a:srgbClr val="14110F"/>
                  </a:solidFill>
                  <a:latin typeface="Roboto"/>
                </a:rPr>
                <a:t>NO PE</a:t>
              </a:r>
            </a:p>
            <a:p>
              <a:pPr marL="0" lvl="0" indent="0" algn="l">
                <a:lnSpc>
                  <a:spcPts val="2800"/>
                </a:lnSpc>
                <a:spcBef>
                  <a:spcPct val="0"/>
                </a:spcBef>
              </a:pPr>
              <a:endParaRPr lang="en-US" sz="2000" spc="40" dirty="0">
                <a:solidFill>
                  <a:srgbClr val="14110F"/>
                </a:solidFill>
                <a:latin typeface="Roboto"/>
              </a:endParaRPr>
            </a:p>
            <a:p>
              <a:pPr marL="0" lvl="0" indent="0" algn="l">
                <a:lnSpc>
                  <a:spcPts val="2800"/>
                </a:lnSpc>
                <a:spcBef>
                  <a:spcPct val="0"/>
                </a:spcBef>
              </a:pPr>
              <a:r>
                <a:rPr lang="en-US" i="1" spc="40" dirty="0">
                  <a:solidFill>
                    <a:srgbClr val="14110F"/>
                  </a:solidFill>
                  <a:latin typeface="Roboto"/>
                </a:rPr>
                <a:t>“2. However, such dividends </a:t>
              </a:r>
              <a:r>
                <a:rPr lang="en-US" b="1" i="1" spc="40" dirty="0">
                  <a:solidFill>
                    <a:srgbClr val="14110F"/>
                  </a:solidFill>
                  <a:latin typeface="Roboto"/>
                </a:rPr>
                <a:t>may also be taxed</a:t>
              </a:r>
              <a:r>
                <a:rPr lang="en-US" i="1" spc="40" dirty="0">
                  <a:solidFill>
                    <a:srgbClr val="14110F"/>
                  </a:solidFill>
                  <a:latin typeface="Roboto"/>
                </a:rPr>
                <a:t> in the Contracting State of which the company paying the dividends is a resident and according to the laws of that State, but if the </a:t>
              </a:r>
              <a:r>
                <a:rPr lang="en-US" b="1" i="1" u="sng" spc="40" dirty="0">
                  <a:solidFill>
                    <a:srgbClr val="14110F"/>
                  </a:solidFill>
                  <a:latin typeface="Roboto"/>
                </a:rPr>
                <a:t>recipient is </a:t>
              </a:r>
              <a:r>
                <a:rPr lang="en-US" b="1" i="1" spc="40" dirty="0">
                  <a:solidFill>
                    <a:srgbClr val="14110F"/>
                  </a:solidFill>
                  <a:latin typeface="Roboto"/>
                </a:rPr>
                <a:t>the beneficial owner </a:t>
              </a:r>
              <a:r>
                <a:rPr lang="en-US" i="1" spc="40" dirty="0">
                  <a:solidFill>
                    <a:srgbClr val="14110F"/>
                  </a:solidFill>
                  <a:latin typeface="Roboto"/>
                </a:rPr>
                <a:t>of the dividends, the tax so charged shall not exceed :</a:t>
              </a:r>
            </a:p>
            <a:p>
              <a:pPr marL="0" lvl="0" indent="0" algn="l">
                <a:lnSpc>
                  <a:spcPts val="2800"/>
                </a:lnSpc>
                <a:spcBef>
                  <a:spcPct val="0"/>
                </a:spcBef>
              </a:pPr>
              <a:r>
                <a:rPr lang="en-US" i="1" spc="40" dirty="0">
                  <a:solidFill>
                    <a:srgbClr val="14110F"/>
                  </a:solidFill>
                  <a:latin typeface="Roboto"/>
                </a:rPr>
                <a:t>(a) __ per cent of the gross amount of the dividends if the beneficial owner is a company which owns at least 25 per cent of the shares of the company paying the dividends;</a:t>
              </a:r>
            </a:p>
            <a:p>
              <a:pPr marL="0" lvl="0" indent="0" algn="l">
                <a:lnSpc>
                  <a:spcPts val="2800"/>
                </a:lnSpc>
                <a:spcBef>
                  <a:spcPct val="0"/>
                </a:spcBef>
              </a:pPr>
              <a:r>
                <a:rPr lang="en-US" i="1" spc="40" dirty="0">
                  <a:solidFill>
                    <a:srgbClr val="14110F"/>
                  </a:solidFill>
                  <a:latin typeface="Roboto"/>
                </a:rPr>
                <a:t>(b) __ per cent of the gross amount of the dividends in all other cases.”</a:t>
              </a:r>
            </a:p>
          </p:txBody>
        </p:sp>
        <p:sp>
          <p:nvSpPr>
            <p:cNvPr id="14" name="TextBox 14"/>
            <p:cNvSpPr txBox="1"/>
            <p:nvPr/>
          </p:nvSpPr>
          <p:spPr>
            <a:xfrm>
              <a:off x="638858" y="162241"/>
              <a:ext cx="14389993" cy="884857"/>
            </a:xfrm>
            <a:prstGeom prst="rect">
              <a:avLst/>
            </a:prstGeom>
          </p:spPr>
          <p:txBody>
            <a:bodyPr lIns="0" tIns="0" rIns="0" bIns="0" rtlCol="0" anchor="t">
              <a:spAutoFit/>
            </a:bodyPr>
            <a:lstStyle/>
            <a:p>
              <a:pPr marL="0" lvl="0" indent="0" algn="l">
                <a:lnSpc>
                  <a:spcPts val="5460"/>
                </a:lnSpc>
                <a:spcBef>
                  <a:spcPct val="0"/>
                </a:spcBef>
              </a:pPr>
              <a:r>
                <a:rPr lang="en-US" sz="3600" spc="-42" dirty="0">
                  <a:solidFill>
                    <a:srgbClr val="14110F"/>
                  </a:solidFill>
                  <a:latin typeface="Roboto"/>
                </a:rPr>
                <a:t>DTAA</a:t>
              </a:r>
              <a:endParaRPr lang="en-US" sz="4200" spc="-42" dirty="0">
                <a:solidFill>
                  <a:srgbClr val="14110F"/>
                </a:solidFill>
                <a:latin typeface="Roboto"/>
              </a:endParaRPr>
            </a:p>
          </p:txBody>
        </p:sp>
      </p:grpSp>
    </p:spTree>
    <p:extLst>
      <p:ext uri="{BB962C8B-B14F-4D97-AF65-F5344CB8AC3E}">
        <p14:creationId xmlns:p14="http://schemas.microsoft.com/office/powerpoint/2010/main" val="5930537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0" y="952500"/>
            <a:ext cx="2164967" cy="720681"/>
            <a:chOff x="-672440" y="-28575"/>
            <a:chExt cx="3418739" cy="960908"/>
          </a:xfrm>
        </p:grpSpPr>
        <p:sp>
          <p:nvSpPr>
            <p:cNvPr id="3" name="TextBox 3"/>
            <p:cNvSpPr txBox="1"/>
            <p:nvPr/>
          </p:nvSpPr>
          <p:spPr>
            <a:xfrm>
              <a:off x="-672440" y="-28575"/>
              <a:ext cx="3418739" cy="436017"/>
            </a:xfrm>
            <a:prstGeom prst="rect">
              <a:avLst/>
            </a:prstGeom>
          </p:spPr>
          <p:txBody>
            <a:bodyPr lIns="0" tIns="0" rIns="0" bIns="0" rtlCol="0" anchor="t">
              <a:spAutoFit/>
            </a:bodyPr>
            <a:lstStyle/>
            <a:p>
              <a:pPr marL="0" lvl="0" indent="0">
                <a:lnSpc>
                  <a:spcPts val="2730"/>
                </a:lnSpc>
                <a:spcBef>
                  <a:spcPct val="0"/>
                </a:spcBef>
              </a:pPr>
              <a:r>
                <a:rPr lang="en-US" sz="2100" spc="42" dirty="0">
                  <a:solidFill>
                    <a:srgbClr val="14110F"/>
                  </a:solidFill>
                  <a:latin typeface="Roboto Bold"/>
                </a:rPr>
                <a:t>Dividend Income</a:t>
              </a:r>
            </a:p>
          </p:txBody>
        </p:sp>
        <p:sp>
          <p:nvSpPr>
            <p:cNvPr id="4" name="TextBox 4"/>
            <p:cNvSpPr txBox="1"/>
            <p:nvPr/>
          </p:nvSpPr>
          <p:spPr>
            <a:xfrm>
              <a:off x="-672438" y="581811"/>
              <a:ext cx="3418737" cy="350522"/>
            </a:xfrm>
            <a:prstGeom prst="rect">
              <a:avLst/>
            </a:prstGeom>
          </p:spPr>
          <p:txBody>
            <a:bodyPr lIns="0" tIns="0" rIns="0" bIns="0" rtlCol="0" anchor="t">
              <a:spAutoFit/>
            </a:bodyPr>
            <a:lstStyle/>
            <a:p>
              <a:pPr marL="0" lvl="0" indent="0">
                <a:lnSpc>
                  <a:spcPts val="2240"/>
                </a:lnSpc>
                <a:spcBef>
                  <a:spcPct val="0"/>
                </a:spcBef>
              </a:pPr>
              <a:r>
                <a:rPr lang="en-US" sz="1600" spc="32" dirty="0">
                  <a:solidFill>
                    <a:srgbClr val="14110F"/>
                  </a:solidFill>
                  <a:latin typeface="Roboto"/>
                </a:rPr>
                <a:t>DTAA</a:t>
              </a:r>
            </a:p>
          </p:txBody>
        </p:sp>
      </p:grpSp>
      <p:grpSp>
        <p:nvGrpSpPr>
          <p:cNvPr id="5" name="Group 5"/>
          <p:cNvGrpSpPr/>
          <p:nvPr/>
        </p:nvGrpSpPr>
        <p:grpSpPr>
          <a:xfrm>
            <a:off x="3200400" y="723900"/>
            <a:ext cx="13808443" cy="3547108"/>
            <a:chOff x="0" y="-288400"/>
            <a:chExt cx="16435289" cy="2606750"/>
          </a:xfrm>
        </p:grpSpPr>
        <p:grpSp>
          <p:nvGrpSpPr>
            <p:cNvPr id="6" name="Group 6"/>
            <p:cNvGrpSpPr/>
            <p:nvPr/>
          </p:nvGrpSpPr>
          <p:grpSpPr>
            <a:xfrm>
              <a:off x="0" y="-288400"/>
              <a:ext cx="16435289" cy="2606750"/>
              <a:chOff x="0" y="-73168"/>
              <a:chExt cx="4169694" cy="661342"/>
            </a:xfrm>
          </p:grpSpPr>
          <p:sp>
            <p:nvSpPr>
              <p:cNvPr id="7" name="Freeform 7"/>
              <p:cNvSpPr/>
              <p:nvPr/>
            </p:nvSpPr>
            <p:spPr>
              <a:xfrm>
                <a:off x="0" y="-73168"/>
                <a:ext cx="4169694" cy="661342"/>
              </a:xfrm>
              <a:custGeom>
                <a:avLst/>
                <a:gdLst/>
                <a:ahLst/>
                <a:cxnLst/>
                <a:rect l="l" t="t" r="r" b="b"/>
                <a:pathLst>
                  <a:path w="4169694" h="1058147">
                    <a:moveTo>
                      <a:pt x="4045234" y="1058146"/>
                    </a:moveTo>
                    <a:lnTo>
                      <a:pt x="124460" y="1058146"/>
                    </a:lnTo>
                    <a:cubicBezTo>
                      <a:pt x="55880" y="1058146"/>
                      <a:pt x="0" y="1002266"/>
                      <a:pt x="0" y="933686"/>
                    </a:cubicBezTo>
                    <a:lnTo>
                      <a:pt x="0" y="124460"/>
                    </a:lnTo>
                    <a:cubicBezTo>
                      <a:pt x="0" y="55880"/>
                      <a:pt x="55880" y="0"/>
                      <a:pt x="124460" y="0"/>
                    </a:cubicBezTo>
                    <a:lnTo>
                      <a:pt x="4045234" y="0"/>
                    </a:lnTo>
                    <a:cubicBezTo>
                      <a:pt x="4113814" y="0"/>
                      <a:pt x="4169694" y="55880"/>
                      <a:pt x="4169694" y="124460"/>
                    </a:cubicBezTo>
                    <a:lnTo>
                      <a:pt x="4169694" y="933687"/>
                    </a:lnTo>
                    <a:cubicBezTo>
                      <a:pt x="4169694" y="1002267"/>
                      <a:pt x="4113814" y="1058147"/>
                      <a:pt x="4045234" y="1058147"/>
                    </a:cubicBezTo>
                    <a:close/>
                  </a:path>
                </a:pathLst>
              </a:custGeom>
              <a:solidFill>
                <a:srgbClr val="FFFFFF"/>
              </a:solidFill>
            </p:spPr>
            <p:txBody>
              <a:bodyPr/>
              <a:lstStyle/>
              <a:p>
                <a:endParaRPr lang="en-US"/>
              </a:p>
            </p:txBody>
          </p:sp>
        </p:grpSp>
        <p:sp>
          <p:nvSpPr>
            <p:cNvPr id="8" name="TextBox 8"/>
            <p:cNvSpPr txBox="1"/>
            <p:nvPr/>
          </p:nvSpPr>
          <p:spPr>
            <a:xfrm>
              <a:off x="638859" y="694949"/>
              <a:ext cx="15209480" cy="1378775"/>
            </a:xfrm>
            <a:prstGeom prst="rect">
              <a:avLst/>
            </a:prstGeom>
          </p:spPr>
          <p:txBody>
            <a:bodyPr wrap="square" lIns="0" tIns="0" rIns="0" bIns="0" rtlCol="0" anchor="t">
              <a:spAutoFit/>
            </a:bodyPr>
            <a:lstStyle/>
            <a:p>
              <a:pPr marL="0" lvl="0" indent="0" algn="l">
                <a:lnSpc>
                  <a:spcPts val="2800"/>
                </a:lnSpc>
                <a:spcBef>
                  <a:spcPct val="0"/>
                </a:spcBef>
              </a:pPr>
              <a:r>
                <a:rPr lang="en-US" sz="2000" spc="40" dirty="0">
                  <a:solidFill>
                    <a:srgbClr val="14110F"/>
                  </a:solidFill>
                  <a:latin typeface="Roboto"/>
                </a:rPr>
                <a:t>The OECD model requires the beneficial owner to be a resident of the contracting State however some of the treaties concluded by India requires the recipient of the dividends to be a beneficial owner, for the lower rate of tax to apply. An example of the same is the India-Singapore DTAA , which requires the recipient to be the beneficial owner of the dividends.</a:t>
              </a:r>
            </a:p>
          </p:txBody>
        </p:sp>
        <p:sp>
          <p:nvSpPr>
            <p:cNvPr id="9" name="TextBox 9"/>
            <p:cNvSpPr txBox="1"/>
            <p:nvPr/>
          </p:nvSpPr>
          <p:spPr>
            <a:xfrm>
              <a:off x="638859" y="-52125"/>
              <a:ext cx="14389993" cy="629849"/>
            </a:xfrm>
            <a:prstGeom prst="rect">
              <a:avLst/>
            </a:prstGeom>
          </p:spPr>
          <p:txBody>
            <a:bodyPr lIns="0" tIns="0" rIns="0" bIns="0" rtlCol="0" anchor="t">
              <a:spAutoFit/>
            </a:bodyPr>
            <a:lstStyle/>
            <a:p>
              <a:pPr marL="0" lvl="0" indent="0" algn="l">
                <a:lnSpc>
                  <a:spcPts val="5460"/>
                </a:lnSpc>
                <a:spcBef>
                  <a:spcPct val="0"/>
                </a:spcBef>
              </a:pPr>
              <a:r>
                <a:rPr lang="en-US" sz="3600" spc="-42" dirty="0">
                  <a:solidFill>
                    <a:srgbClr val="14110F"/>
                  </a:solidFill>
                  <a:latin typeface="Roboto"/>
                </a:rPr>
                <a:t>Recipient of the dividend to be Beneficial Owner</a:t>
              </a:r>
            </a:p>
          </p:txBody>
        </p:sp>
      </p:grpSp>
      <p:grpSp>
        <p:nvGrpSpPr>
          <p:cNvPr id="11" name="Group 11"/>
          <p:cNvGrpSpPr/>
          <p:nvPr/>
        </p:nvGrpSpPr>
        <p:grpSpPr>
          <a:xfrm>
            <a:off x="3163529" y="4592517"/>
            <a:ext cx="13808443" cy="5275383"/>
            <a:chOff x="0" y="0"/>
            <a:chExt cx="4169694" cy="1469249"/>
          </a:xfrm>
        </p:grpSpPr>
        <p:sp>
          <p:nvSpPr>
            <p:cNvPr id="12" name="Freeform 12"/>
            <p:cNvSpPr/>
            <p:nvPr/>
          </p:nvSpPr>
          <p:spPr>
            <a:xfrm>
              <a:off x="0" y="0"/>
              <a:ext cx="4169694" cy="1469249"/>
            </a:xfrm>
            <a:custGeom>
              <a:avLst/>
              <a:gdLst/>
              <a:ahLst/>
              <a:cxnLst/>
              <a:rect l="l" t="t" r="r" b="b"/>
              <a:pathLst>
                <a:path w="4169694" h="1177362">
                  <a:moveTo>
                    <a:pt x="4045234" y="1177362"/>
                  </a:moveTo>
                  <a:lnTo>
                    <a:pt x="124460" y="1177362"/>
                  </a:lnTo>
                  <a:cubicBezTo>
                    <a:pt x="55880" y="1177362"/>
                    <a:pt x="0" y="1121482"/>
                    <a:pt x="0" y="1052902"/>
                  </a:cubicBezTo>
                  <a:lnTo>
                    <a:pt x="0" y="124460"/>
                  </a:lnTo>
                  <a:cubicBezTo>
                    <a:pt x="0" y="55880"/>
                    <a:pt x="55880" y="0"/>
                    <a:pt x="124460" y="0"/>
                  </a:cubicBezTo>
                  <a:lnTo>
                    <a:pt x="4045234" y="0"/>
                  </a:lnTo>
                  <a:cubicBezTo>
                    <a:pt x="4113814" y="0"/>
                    <a:pt x="4169694" y="55880"/>
                    <a:pt x="4169694" y="124460"/>
                  </a:cubicBezTo>
                  <a:lnTo>
                    <a:pt x="4169694" y="1052902"/>
                  </a:lnTo>
                  <a:cubicBezTo>
                    <a:pt x="4169694" y="1121482"/>
                    <a:pt x="4113814" y="1177362"/>
                    <a:pt x="4045234" y="1177362"/>
                  </a:cubicBezTo>
                  <a:close/>
                </a:path>
              </a:pathLst>
            </a:custGeom>
            <a:solidFill>
              <a:srgbClr val="FFFFFF"/>
            </a:solidFill>
          </p:spPr>
          <p:txBody>
            <a:bodyPr/>
            <a:lstStyle/>
            <a:p>
              <a:endParaRPr lang="en-US"/>
            </a:p>
          </p:txBody>
        </p:sp>
      </p:grpSp>
      <p:sp>
        <p:nvSpPr>
          <p:cNvPr id="15" name="TextBox 8">
            <a:extLst>
              <a:ext uri="{FF2B5EF4-FFF2-40B4-BE49-F238E27FC236}">
                <a16:creationId xmlns:a16="http://schemas.microsoft.com/office/drawing/2014/main" id="{BF04E388-A589-564E-0297-4F1A86A2852B}"/>
              </a:ext>
            </a:extLst>
          </p:cNvPr>
          <p:cNvSpPr txBox="1"/>
          <p:nvPr/>
        </p:nvSpPr>
        <p:spPr>
          <a:xfrm>
            <a:off x="3678472" y="5127476"/>
            <a:ext cx="12778555" cy="4283224"/>
          </a:xfrm>
          <a:prstGeom prst="rect">
            <a:avLst/>
          </a:prstGeom>
        </p:spPr>
        <p:txBody>
          <a:bodyPr wrap="square" lIns="0" tIns="0" rIns="0" bIns="0" rtlCol="0" anchor="t">
            <a:spAutoFit/>
          </a:bodyPr>
          <a:lstStyle/>
          <a:p>
            <a:pPr marL="0" lvl="0" indent="0" algn="l">
              <a:lnSpc>
                <a:spcPts val="2800"/>
              </a:lnSpc>
              <a:spcBef>
                <a:spcPct val="0"/>
              </a:spcBef>
            </a:pPr>
            <a:r>
              <a:rPr lang="en-US" sz="2000" spc="40" dirty="0">
                <a:solidFill>
                  <a:srgbClr val="14110F"/>
                </a:solidFill>
                <a:latin typeface="Roboto"/>
              </a:rPr>
              <a:t>In order to illustrate the impact of the difference in the language let us take an example where a resident of State X , X Ltd. pays dividends to its shareholders Y Ltd., a resident of State Y but the beneficial owner of the dividends is Z Ltd., also resident of State Y. </a:t>
            </a:r>
          </a:p>
          <a:p>
            <a:pPr marL="0" lvl="0" indent="0" algn="l">
              <a:lnSpc>
                <a:spcPts val="2800"/>
              </a:lnSpc>
              <a:spcBef>
                <a:spcPct val="0"/>
              </a:spcBef>
            </a:pPr>
            <a:endParaRPr lang="en-US" sz="2000" spc="40" dirty="0">
              <a:solidFill>
                <a:srgbClr val="14110F"/>
              </a:solidFill>
              <a:latin typeface="Roboto"/>
            </a:endParaRPr>
          </a:p>
          <a:p>
            <a:pPr marL="0" lvl="0" indent="0" algn="l">
              <a:lnSpc>
                <a:spcPts val="2800"/>
              </a:lnSpc>
              <a:spcBef>
                <a:spcPct val="0"/>
              </a:spcBef>
            </a:pPr>
            <a:r>
              <a:rPr lang="en-US" sz="2000" spc="40" dirty="0">
                <a:solidFill>
                  <a:srgbClr val="14110F"/>
                </a:solidFill>
                <a:latin typeface="Roboto"/>
              </a:rPr>
              <a:t>If the language of Article 10 (2) of X–Y DTAA is similar to that provided in the India - Singapore DTAA, as a recipient that is Y Ltd. not a beneficial owner of the dividends and as the beneficial owner that is Z Ltd. is not the recipient of the dividends. It may be argued that the second sentence that is the restriction of the source State to tax the dividend at a lower rate, may not apply. </a:t>
            </a:r>
          </a:p>
          <a:p>
            <a:pPr marL="0" lvl="0" indent="0" algn="l">
              <a:lnSpc>
                <a:spcPts val="2800"/>
              </a:lnSpc>
              <a:spcBef>
                <a:spcPct val="0"/>
              </a:spcBef>
            </a:pPr>
            <a:br>
              <a:rPr lang="en-US" sz="2000" spc="40" dirty="0">
                <a:solidFill>
                  <a:srgbClr val="14110F"/>
                </a:solidFill>
                <a:latin typeface="Roboto"/>
              </a:rPr>
            </a:br>
            <a:r>
              <a:rPr lang="en-US" sz="2000" spc="40" dirty="0">
                <a:solidFill>
                  <a:srgbClr val="14110F"/>
                </a:solidFill>
                <a:latin typeface="Roboto"/>
              </a:rPr>
              <a:t>On the other hand if language of the X-Y DTAA is similar to OECD model,  the restriction of State X to tax the dividends at the lower rate as prescribed in article 10(2) may apply as the beneficial owner i.e., Z Ltd. is the resident of the recipients contracting State i.e., Y Ltd..</a:t>
            </a:r>
          </a:p>
        </p:txBody>
      </p:sp>
    </p:spTree>
    <p:extLst>
      <p:ext uri="{BB962C8B-B14F-4D97-AF65-F5344CB8AC3E}">
        <p14:creationId xmlns:p14="http://schemas.microsoft.com/office/powerpoint/2010/main" val="662082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0" y="952500"/>
            <a:ext cx="2164967" cy="720681"/>
            <a:chOff x="-672440" y="-28575"/>
            <a:chExt cx="3418739" cy="960908"/>
          </a:xfrm>
        </p:grpSpPr>
        <p:sp>
          <p:nvSpPr>
            <p:cNvPr id="3" name="TextBox 3"/>
            <p:cNvSpPr txBox="1"/>
            <p:nvPr/>
          </p:nvSpPr>
          <p:spPr>
            <a:xfrm>
              <a:off x="-672440" y="-28575"/>
              <a:ext cx="3418739" cy="436017"/>
            </a:xfrm>
            <a:prstGeom prst="rect">
              <a:avLst/>
            </a:prstGeom>
          </p:spPr>
          <p:txBody>
            <a:bodyPr lIns="0" tIns="0" rIns="0" bIns="0" rtlCol="0" anchor="t">
              <a:spAutoFit/>
            </a:bodyPr>
            <a:lstStyle/>
            <a:p>
              <a:pPr marL="0" lvl="0" indent="0">
                <a:lnSpc>
                  <a:spcPts val="2730"/>
                </a:lnSpc>
                <a:spcBef>
                  <a:spcPct val="0"/>
                </a:spcBef>
              </a:pPr>
              <a:r>
                <a:rPr lang="en-US" sz="2100" spc="42" dirty="0">
                  <a:solidFill>
                    <a:srgbClr val="14110F"/>
                  </a:solidFill>
                  <a:latin typeface="Roboto Bold"/>
                </a:rPr>
                <a:t>Dividend Income</a:t>
              </a:r>
            </a:p>
          </p:txBody>
        </p:sp>
        <p:sp>
          <p:nvSpPr>
            <p:cNvPr id="4" name="TextBox 4"/>
            <p:cNvSpPr txBox="1"/>
            <p:nvPr/>
          </p:nvSpPr>
          <p:spPr>
            <a:xfrm>
              <a:off x="-672438" y="581811"/>
              <a:ext cx="3418737" cy="350522"/>
            </a:xfrm>
            <a:prstGeom prst="rect">
              <a:avLst/>
            </a:prstGeom>
          </p:spPr>
          <p:txBody>
            <a:bodyPr lIns="0" tIns="0" rIns="0" bIns="0" rtlCol="0" anchor="t">
              <a:spAutoFit/>
            </a:bodyPr>
            <a:lstStyle/>
            <a:p>
              <a:pPr marL="0" lvl="0" indent="0">
                <a:lnSpc>
                  <a:spcPts val="2240"/>
                </a:lnSpc>
                <a:spcBef>
                  <a:spcPct val="0"/>
                </a:spcBef>
              </a:pPr>
              <a:r>
                <a:rPr lang="en-US" sz="1600" spc="32" dirty="0">
                  <a:solidFill>
                    <a:srgbClr val="14110F"/>
                  </a:solidFill>
                  <a:latin typeface="Roboto"/>
                </a:rPr>
                <a:t>DTAA</a:t>
              </a:r>
            </a:p>
          </p:txBody>
        </p:sp>
      </p:grpSp>
      <p:grpSp>
        <p:nvGrpSpPr>
          <p:cNvPr id="5" name="Group 5"/>
          <p:cNvGrpSpPr/>
          <p:nvPr/>
        </p:nvGrpSpPr>
        <p:grpSpPr>
          <a:xfrm>
            <a:off x="3200400" y="723899"/>
            <a:ext cx="13808443" cy="3865203"/>
            <a:chOff x="0" y="-288400"/>
            <a:chExt cx="16435289" cy="3065758"/>
          </a:xfrm>
        </p:grpSpPr>
        <p:grpSp>
          <p:nvGrpSpPr>
            <p:cNvPr id="6" name="Group 6"/>
            <p:cNvGrpSpPr/>
            <p:nvPr/>
          </p:nvGrpSpPr>
          <p:grpSpPr>
            <a:xfrm>
              <a:off x="0" y="-288400"/>
              <a:ext cx="16435289" cy="3065758"/>
              <a:chOff x="0" y="-73168"/>
              <a:chExt cx="4169694" cy="777794"/>
            </a:xfrm>
          </p:grpSpPr>
          <p:sp>
            <p:nvSpPr>
              <p:cNvPr id="7" name="Freeform 7"/>
              <p:cNvSpPr/>
              <p:nvPr/>
            </p:nvSpPr>
            <p:spPr>
              <a:xfrm>
                <a:off x="0" y="-73168"/>
                <a:ext cx="4169694" cy="777794"/>
              </a:xfrm>
              <a:custGeom>
                <a:avLst/>
                <a:gdLst/>
                <a:ahLst/>
                <a:cxnLst/>
                <a:rect l="l" t="t" r="r" b="b"/>
                <a:pathLst>
                  <a:path w="4169694" h="1058147">
                    <a:moveTo>
                      <a:pt x="4045234" y="1058146"/>
                    </a:moveTo>
                    <a:lnTo>
                      <a:pt x="124460" y="1058146"/>
                    </a:lnTo>
                    <a:cubicBezTo>
                      <a:pt x="55880" y="1058146"/>
                      <a:pt x="0" y="1002266"/>
                      <a:pt x="0" y="933686"/>
                    </a:cubicBezTo>
                    <a:lnTo>
                      <a:pt x="0" y="124460"/>
                    </a:lnTo>
                    <a:cubicBezTo>
                      <a:pt x="0" y="55880"/>
                      <a:pt x="55880" y="0"/>
                      <a:pt x="124460" y="0"/>
                    </a:cubicBezTo>
                    <a:lnTo>
                      <a:pt x="4045234" y="0"/>
                    </a:lnTo>
                    <a:cubicBezTo>
                      <a:pt x="4113814" y="0"/>
                      <a:pt x="4169694" y="55880"/>
                      <a:pt x="4169694" y="124460"/>
                    </a:cubicBezTo>
                    <a:lnTo>
                      <a:pt x="4169694" y="933687"/>
                    </a:lnTo>
                    <a:cubicBezTo>
                      <a:pt x="4169694" y="1002267"/>
                      <a:pt x="4113814" y="1058147"/>
                      <a:pt x="4045234" y="1058147"/>
                    </a:cubicBezTo>
                    <a:close/>
                  </a:path>
                </a:pathLst>
              </a:custGeom>
              <a:solidFill>
                <a:srgbClr val="FFFFFF"/>
              </a:solidFill>
            </p:spPr>
            <p:txBody>
              <a:bodyPr/>
              <a:lstStyle/>
              <a:p>
                <a:endParaRPr lang="en-US"/>
              </a:p>
            </p:txBody>
          </p:sp>
        </p:grpSp>
        <p:sp>
          <p:nvSpPr>
            <p:cNvPr id="8" name="TextBox 8"/>
            <p:cNvSpPr txBox="1"/>
            <p:nvPr/>
          </p:nvSpPr>
          <p:spPr>
            <a:xfrm>
              <a:off x="638859" y="618193"/>
              <a:ext cx="15209480" cy="1732043"/>
            </a:xfrm>
            <a:prstGeom prst="rect">
              <a:avLst/>
            </a:prstGeom>
          </p:spPr>
          <p:txBody>
            <a:bodyPr wrap="square" lIns="0" tIns="0" rIns="0" bIns="0" rtlCol="0" anchor="t">
              <a:spAutoFit/>
            </a:bodyPr>
            <a:lstStyle/>
            <a:p>
              <a:pPr marL="0" lvl="0" indent="0" algn="l">
                <a:lnSpc>
                  <a:spcPts val="2800"/>
                </a:lnSpc>
                <a:spcBef>
                  <a:spcPct val="0"/>
                </a:spcBef>
              </a:pPr>
              <a:r>
                <a:rPr lang="en-US" sz="2000" spc="40" dirty="0">
                  <a:solidFill>
                    <a:srgbClr val="14110F"/>
                  </a:solidFill>
                  <a:latin typeface="Roboto"/>
                </a:rPr>
                <a:t>Article 10(5) of UN Model - </a:t>
              </a:r>
              <a:r>
                <a:rPr lang="en-US" sz="2000" i="1" spc="40" dirty="0">
                  <a:solidFill>
                    <a:srgbClr val="14110F"/>
                  </a:solidFill>
                  <a:latin typeface="Roboto"/>
                </a:rPr>
                <a:t> “Where a company which is a resident of a Contracting State derives profits or income from the other Contracting State, that other State may not impose any tax on the dividends paid by the company except insofar as such </a:t>
              </a:r>
              <a:r>
                <a:rPr lang="en-US" sz="2000" b="1" i="1" spc="40" dirty="0">
                  <a:solidFill>
                    <a:srgbClr val="14110F"/>
                  </a:solidFill>
                  <a:latin typeface="Roboto"/>
                </a:rPr>
                <a:t>dividends are paid to a resident of that other State </a:t>
              </a:r>
              <a:r>
                <a:rPr lang="en-US" sz="2000" i="1" spc="40" dirty="0">
                  <a:solidFill>
                    <a:srgbClr val="14110F"/>
                  </a:solidFill>
                  <a:latin typeface="Roboto"/>
                </a:rPr>
                <a:t>or so far as </a:t>
              </a:r>
              <a:r>
                <a:rPr lang="en-US" sz="2000" b="1" i="1" spc="40" dirty="0">
                  <a:solidFill>
                    <a:srgbClr val="14110F"/>
                  </a:solidFill>
                  <a:latin typeface="Roboto"/>
                </a:rPr>
                <a:t>the holding in respect of which the dividends are paid is effectively connected with a permanent establishment or a fixed base situated in that other State</a:t>
              </a:r>
              <a:r>
                <a:rPr lang="en-US" sz="2000" i="1" spc="40" dirty="0">
                  <a:solidFill>
                    <a:srgbClr val="14110F"/>
                  </a:solidFill>
                  <a:latin typeface="Roboto"/>
                </a:rPr>
                <a:t>, nor subject the company's undistributed profits to a tax on the company's undistributed profits, even if the dividends paid or the undistributed profits consist wholly or partly of profits or income arising in such other State.”</a:t>
              </a:r>
            </a:p>
          </p:txBody>
        </p:sp>
        <p:sp>
          <p:nvSpPr>
            <p:cNvPr id="9" name="TextBox 9"/>
            <p:cNvSpPr txBox="1"/>
            <p:nvPr/>
          </p:nvSpPr>
          <p:spPr>
            <a:xfrm>
              <a:off x="638859" y="-52125"/>
              <a:ext cx="14389993" cy="473571"/>
            </a:xfrm>
            <a:prstGeom prst="rect">
              <a:avLst/>
            </a:prstGeom>
          </p:spPr>
          <p:txBody>
            <a:bodyPr lIns="0" tIns="0" rIns="0" bIns="0" rtlCol="0" anchor="t">
              <a:spAutoFit/>
            </a:bodyPr>
            <a:lstStyle/>
            <a:p>
              <a:pPr marL="0" lvl="0" indent="0" algn="l">
                <a:lnSpc>
                  <a:spcPts val="5460"/>
                </a:lnSpc>
                <a:spcBef>
                  <a:spcPct val="0"/>
                </a:spcBef>
              </a:pPr>
              <a:r>
                <a:rPr lang="en-US" sz="3600" spc="-42" dirty="0">
                  <a:solidFill>
                    <a:srgbClr val="14110F"/>
                  </a:solidFill>
                  <a:latin typeface="Roboto"/>
                </a:rPr>
                <a:t>Extra-Territorial Taxation</a:t>
              </a:r>
            </a:p>
          </p:txBody>
        </p:sp>
      </p:grpSp>
      <p:grpSp>
        <p:nvGrpSpPr>
          <p:cNvPr id="11" name="Group 11"/>
          <p:cNvGrpSpPr/>
          <p:nvPr/>
        </p:nvGrpSpPr>
        <p:grpSpPr>
          <a:xfrm>
            <a:off x="3222205" y="7341450"/>
            <a:ext cx="13808443" cy="2135468"/>
            <a:chOff x="0" y="0"/>
            <a:chExt cx="4169694" cy="1469249"/>
          </a:xfrm>
        </p:grpSpPr>
        <p:sp>
          <p:nvSpPr>
            <p:cNvPr id="12" name="Freeform 12"/>
            <p:cNvSpPr/>
            <p:nvPr/>
          </p:nvSpPr>
          <p:spPr>
            <a:xfrm>
              <a:off x="0" y="0"/>
              <a:ext cx="4169694" cy="1469249"/>
            </a:xfrm>
            <a:custGeom>
              <a:avLst/>
              <a:gdLst/>
              <a:ahLst/>
              <a:cxnLst/>
              <a:rect l="l" t="t" r="r" b="b"/>
              <a:pathLst>
                <a:path w="4169694" h="1177362">
                  <a:moveTo>
                    <a:pt x="4045234" y="1177362"/>
                  </a:moveTo>
                  <a:lnTo>
                    <a:pt x="124460" y="1177362"/>
                  </a:lnTo>
                  <a:cubicBezTo>
                    <a:pt x="55880" y="1177362"/>
                    <a:pt x="0" y="1121482"/>
                    <a:pt x="0" y="1052902"/>
                  </a:cubicBezTo>
                  <a:lnTo>
                    <a:pt x="0" y="124460"/>
                  </a:lnTo>
                  <a:cubicBezTo>
                    <a:pt x="0" y="55880"/>
                    <a:pt x="55880" y="0"/>
                    <a:pt x="124460" y="0"/>
                  </a:cubicBezTo>
                  <a:lnTo>
                    <a:pt x="4045234" y="0"/>
                  </a:lnTo>
                  <a:cubicBezTo>
                    <a:pt x="4113814" y="0"/>
                    <a:pt x="4169694" y="55880"/>
                    <a:pt x="4169694" y="124460"/>
                  </a:cubicBezTo>
                  <a:lnTo>
                    <a:pt x="4169694" y="1052902"/>
                  </a:lnTo>
                  <a:cubicBezTo>
                    <a:pt x="4169694" y="1121482"/>
                    <a:pt x="4113814" y="1177362"/>
                    <a:pt x="4045234" y="1177362"/>
                  </a:cubicBezTo>
                  <a:close/>
                </a:path>
              </a:pathLst>
            </a:custGeom>
            <a:solidFill>
              <a:srgbClr val="FFFFFF"/>
            </a:solidFill>
          </p:spPr>
          <p:txBody>
            <a:bodyPr/>
            <a:lstStyle/>
            <a:p>
              <a:endParaRPr lang="en-US"/>
            </a:p>
          </p:txBody>
        </p:sp>
      </p:grpSp>
      <p:sp>
        <p:nvSpPr>
          <p:cNvPr id="15" name="TextBox 8">
            <a:extLst>
              <a:ext uri="{FF2B5EF4-FFF2-40B4-BE49-F238E27FC236}">
                <a16:creationId xmlns:a16="http://schemas.microsoft.com/office/drawing/2014/main" id="{BF04E388-A589-564E-0297-4F1A86A2852B}"/>
              </a:ext>
            </a:extLst>
          </p:cNvPr>
          <p:cNvSpPr txBox="1"/>
          <p:nvPr/>
        </p:nvSpPr>
        <p:spPr>
          <a:xfrm>
            <a:off x="3678472" y="5127476"/>
            <a:ext cx="12778555" cy="333425"/>
          </a:xfrm>
          <a:prstGeom prst="rect">
            <a:avLst/>
          </a:prstGeom>
        </p:spPr>
        <p:txBody>
          <a:bodyPr wrap="square" lIns="0" tIns="0" rIns="0" bIns="0" rtlCol="0" anchor="t">
            <a:spAutoFit/>
          </a:bodyPr>
          <a:lstStyle/>
          <a:p>
            <a:pPr marL="0" lvl="0" indent="0" algn="l">
              <a:lnSpc>
                <a:spcPts val="2800"/>
              </a:lnSpc>
              <a:spcBef>
                <a:spcPct val="0"/>
              </a:spcBef>
            </a:pPr>
            <a:r>
              <a:rPr lang="en-US" sz="2000" spc="40" dirty="0">
                <a:solidFill>
                  <a:srgbClr val="14110F"/>
                </a:solidFill>
                <a:latin typeface="Roboto"/>
              </a:rPr>
              <a:t>.</a:t>
            </a:r>
          </a:p>
        </p:txBody>
      </p:sp>
      <p:grpSp>
        <p:nvGrpSpPr>
          <p:cNvPr id="14" name="Group 11">
            <a:extLst>
              <a:ext uri="{FF2B5EF4-FFF2-40B4-BE49-F238E27FC236}">
                <a16:creationId xmlns:a16="http://schemas.microsoft.com/office/drawing/2014/main" id="{DA61C1F2-773B-64EF-E18E-C6B22D11AB66}"/>
              </a:ext>
            </a:extLst>
          </p:cNvPr>
          <p:cNvGrpSpPr/>
          <p:nvPr/>
        </p:nvGrpSpPr>
        <p:grpSpPr>
          <a:xfrm>
            <a:off x="3178277" y="4762500"/>
            <a:ext cx="13808443" cy="2362200"/>
            <a:chOff x="0" y="0"/>
            <a:chExt cx="4169694" cy="1469249"/>
          </a:xfrm>
        </p:grpSpPr>
        <p:sp>
          <p:nvSpPr>
            <p:cNvPr id="16" name="Freeform 12">
              <a:extLst>
                <a:ext uri="{FF2B5EF4-FFF2-40B4-BE49-F238E27FC236}">
                  <a16:creationId xmlns:a16="http://schemas.microsoft.com/office/drawing/2014/main" id="{78107D46-4A65-67DC-49AC-CA0C3408A016}"/>
                </a:ext>
              </a:extLst>
            </p:cNvPr>
            <p:cNvSpPr/>
            <p:nvPr/>
          </p:nvSpPr>
          <p:spPr>
            <a:xfrm>
              <a:off x="0" y="0"/>
              <a:ext cx="4169694" cy="1469249"/>
            </a:xfrm>
            <a:custGeom>
              <a:avLst/>
              <a:gdLst/>
              <a:ahLst/>
              <a:cxnLst/>
              <a:rect l="l" t="t" r="r" b="b"/>
              <a:pathLst>
                <a:path w="4169694" h="1177362">
                  <a:moveTo>
                    <a:pt x="4045234" y="1177362"/>
                  </a:moveTo>
                  <a:lnTo>
                    <a:pt x="124460" y="1177362"/>
                  </a:lnTo>
                  <a:cubicBezTo>
                    <a:pt x="55880" y="1177362"/>
                    <a:pt x="0" y="1121482"/>
                    <a:pt x="0" y="1052902"/>
                  </a:cubicBezTo>
                  <a:lnTo>
                    <a:pt x="0" y="124460"/>
                  </a:lnTo>
                  <a:cubicBezTo>
                    <a:pt x="0" y="55880"/>
                    <a:pt x="55880" y="0"/>
                    <a:pt x="124460" y="0"/>
                  </a:cubicBezTo>
                  <a:lnTo>
                    <a:pt x="4045234" y="0"/>
                  </a:lnTo>
                  <a:cubicBezTo>
                    <a:pt x="4113814" y="0"/>
                    <a:pt x="4169694" y="55880"/>
                    <a:pt x="4169694" y="124460"/>
                  </a:cubicBezTo>
                  <a:lnTo>
                    <a:pt x="4169694" y="1052902"/>
                  </a:lnTo>
                  <a:cubicBezTo>
                    <a:pt x="4169694" y="1121482"/>
                    <a:pt x="4113814" y="1177362"/>
                    <a:pt x="4045234" y="1177362"/>
                  </a:cubicBezTo>
                  <a:close/>
                </a:path>
              </a:pathLst>
            </a:custGeom>
            <a:solidFill>
              <a:srgbClr val="FFFFFF"/>
            </a:solidFill>
          </p:spPr>
          <p:txBody>
            <a:bodyPr/>
            <a:lstStyle/>
            <a:p>
              <a:endParaRPr lang="en-US"/>
            </a:p>
          </p:txBody>
        </p:sp>
      </p:grpSp>
      <p:sp>
        <p:nvSpPr>
          <p:cNvPr id="17" name="TextBox 8">
            <a:extLst>
              <a:ext uri="{FF2B5EF4-FFF2-40B4-BE49-F238E27FC236}">
                <a16:creationId xmlns:a16="http://schemas.microsoft.com/office/drawing/2014/main" id="{75E7D742-8167-82AA-917A-BE8F166D3A74}"/>
              </a:ext>
            </a:extLst>
          </p:cNvPr>
          <p:cNvSpPr txBox="1"/>
          <p:nvPr/>
        </p:nvSpPr>
        <p:spPr>
          <a:xfrm>
            <a:off x="3678472" y="5702882"/>
            <a:ext cx="12778555" cy="1051570"/>
          </a:xfrm>
          <a:prstGeom prst="rect">
            <a:avLst/>
          </a:prstGeom>
        </p:spPr>
        <p:txBody>
          <a:bodyPr wrap="square" lIns="0" tIns="0" rIns="0" bIns="0" rtlCol="0" anchor="t">
            <a:spAutoFit/>
          </a:bodyPr>
          <a:lstStyle/>
          <a:p>
            <a:pPr marL="0" lvl="0" indent="0" algn="l">
              <a:lnSpc>
                <a:spcPts val="2800"/>
              </a:lnSpc>
              <a:spcBef>
                <a:spcPct val="0"/>
              </a:spcBef>
            </a:pPr>
            <a:r>
              <a:rPr lang="en-US" sz="2000" spc="40" dirty="0">
                <a:solidFill>
                  <a:srgbClr val="14110F"/>
                </a:solidFill>
                <a:latin typeface="Roboto"/>
              </a:rPr>
              <a:t>Section 9(</a:t>
            </a:r>
            <a:r>
              <a:rPr lang="en-US" sz="2000" spc="40" dirty="0" err="1">
                <a:solidFill>
                  <a:srgbClr val="14110F"/>
                </a:solidFill>
                <a:latin typeface="Roboto"/>
              </a:rPr>
              <a:t>i</a:t>
            </a:r>
            <a:r>
              <a:rPr lang="en-US" sz="2000" spc="40" dirty="0">
                <a:solidFill>
                  <a:srgbClr val="14110F"/>
                </a:solidFill>
                <a:latin typeface="Roboto"/>
              </a:rPr>
              <a:t>) - </a:t>
            </a:r>
            <a:r>
              <a:rPr lang="en-US" sz="2000" i="1" spc="40" dirty="0">
                <a:solidFill>
                  <a:srgbClr val="14110F"/>
                </a:solidFill>
                <a:latin typeface="Roboto"/>
              </a:rPr>
              <a:t> “all income accruing or arising, whether directly or indirectly, through or from any business connection in India, or through or from any property in India, or through or from any asset or source of income in India, or through the transfer of a capital asset situate in India”</a:t>
            </a:r>
          </a:p>
        </p:txBody>
      </p:sp>
      <p:sp>
        <p:nvSpPr>
          <p:cNvPr id="18" name="TextBox 9">
            <a:extLst>
              <a:ext uri="{FF2B5EF4-FFF2-40B4-BE49-F238E27FC236}">
                <a16:creationId xmlns:a16="http://schemas.microsoft.com/office/drawing/2014/main" id="{C80BD970-0243-0D54-FE21-4289F7F0CADB}"/>
              </a:ext>
            </a:extLst>
          </p:cNvPr>
          <p:cNvSpPr txBox="1"/>
          <p:nvPr/>
        </p:nvSpPr>
        <p:spPr>
          <a:xfrm>
            <a:off x="3678472" y="4910726"/>
            <a:ext cx="12090046" cy="618759"/>
          </a:xfrm>
          <a:prstGeom prst="rect">
            <a:avLst/>
          </a:prstGeom>
        </p:spPr>
        <p:txBody>
          <a:bodyPr lIns="0" tIns="0" rIns="0" bIns="0" rtlCol="0" anchor="t">
            <a:spAutoFit/>
          </a:bodyPr>
          <a:lstStyle/>
          <a:p>
            <a:pPr marL="0" lvl="0" indent="0" algn="l">
              <a:lnSpc>
                <a:spcPts val="5460"/>
              </a:lnSpc>
              <a:spcBef>
                <a:spcPct val="0"/>
              </a:spcBef>
            </a:pPr>
            <a:r>
              <a:rPr lang="en-US" sz="2800" spc="-42" dirty="0">
                <a:solidFill>
                  <a:srgbClr val="14110F"/>
                </a:solidFill>
                <a:latin typeface="Roboto"/>
              </a:rPr>
              <a:t>Requirement?</a:t>
            </a:r>
          </a:p>
        </p:txBody>
      </p:sp>
      <p:sp>
        <p:nvSpPr>
          <p:cNvPr id="19" name="TextBox 8">
            <a:extLst>
              <a:ext uri="{FF2B5EF4-FFF2-40B4-BE49-F238E27FC236}">
                <a16:creationId xmlns:a16="http://schemas.microsoft.com/office/drawing/2014/main" id="{E7F5114E-1C83-8E98-2E21-1F5CA72DCD02}"/>
              </a:ext>
            </a:extLst>
          </p:cNvPr>
          <p:cNvSpPr txBox="1"/>
          <p:nvPr/>
        </p:nvSpPr>
        <p:spPr>
          <a:xfrm>
            <a:off x="3676014" y="7734300"/>
            <a:ext cx="12778555" cy="1410643"/>
          </a:xfrm>
          <a:prstGeom prst="rect">
            <a:avLst/>
          </a:prstGeom>
        </p:spPr>
        <p:txBody>
          <a:bodyPr wrap="square" lIns="0" tIns="0" rIns="0" bIns="0" rtlCol="0" anchor="t">
            <a:spAutoFit/>
          </a:bodyPr>
          <a:lstStyle/>
          <a:p>
            <a:pPr marL="0" lvl="0" indent="0" algn="l">
              <a:lnSpc>
                <a:spcPts val="2800"/>
              </a:lnSpc>
              <a:spcBef>
                <a:spcPct val="0"/>
              </a:spcBef>
            </a:pPr>
            <a:r>
              <a:rPr lang="en-US" sz="2000" spc="40" dirty="0">
                <a:solidFill>
                  <a:srgbClr val="14110F"/>
                </a:solidFill>
                <a:latin typeface="Roboto"/>
              </a:rPr>
              <a:t>A Co. and Indian company pays dividends to B Co., its shareholder tax resident in Singapore. Further, B Co., pays dividend to C Co. a tax resident in the US.</a:t>
            </a:r>
          </a:p>
          <a:p>
            <a:pPr marL="0" lvl="0" indent="0" algn="l">
              <a:lnSpc>
                <a:spcPts val="2800"/>
              </a:lnSpc>
              <a:spcBef>
                <a:spcPct val="0"/>
              </a:spcBef>
            </a:pPr>
            <a:endParaRPr lang="en-US" sz="2000" i="1" spc="40" dirty="0">
              <a:solidFill>
                <a:srgbClr val="14110F"/>
              </a:solidFill>
              <a:latin typeface="Roboto"/>
            </a:endParaRPr>
          </a:p>
          <a:p>
            <a:pPr marL="0" lvl="0" indent="0" algn="l">
              <a:lnSpc>
                <a:spcPts val="2800"/>
              </a:lnSpc>
              <a:spcBef>
                <a:spcPct val="0"/>
              </a:spcBef>
            </a:pPr>
            <a:r>
              <a:rPr lang="en-US" sz="2000" i="1" spc="40" dirty="0">
                <a:solidFill>
                  <a:srgbClr val="14110F"/>
                </a:solidFill>
                <a:latin typeface="Roboto"/>
              </a:rPr>
              <a:t>CBDT Circular 4/2015 dated 25 March 2015</a:t>
            </a:r>
          </a:p>
        </p:txBody>
      </p:sp>
    </p:spTree>
    <p:extLst>
      <p:ext uri="{BB962C8B-B14F-4D97-AF65-F5344CB8AC3E}">
        <p14:creationId xmlns:p14="http://schemas.microsoft.com/office/powerpoint/2010/main" val="37617479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0" y="952500"/>
            <a:ext cx="2164967" cy="720681"/>
            <a:chOff x="-672440" y="-28575"/>
            <a:chExt cx="3418739" cy="960908"/>
          </a:xfrm>
        </p:grpSpPr>
        <p:sp>
          <p:nvSpPr>
            <p:cNvPr id="3" name="TextBox 3"/>
            <p:cNvSpPr txBox="1"/>
            <p:nvPr/>
          </p:nvSpPr>
          <p:spPr>
            <a:xfrm>
              <a:off x="-672440" y="-28575"/>
              <a:ext cx="3418739" cy="436017"/>
            </a:xfrm>
            <a:prstGeom prst="rect">
              <a:avLst/>
            </a:prstGeom>
          </p:spPr>
          <p:txBody>
            <a:bodyPr lIns="0" tIns="0" rIns="0" bIns="0" rtlCol="0" anchor="t">
              <a:spAutoFit/>
            </a:bodyPr>
            <a:lstStyle/>
            <a:p>
              <a:pPr marL="0" lvl="0" indent="0">
                <a:lnSpc>
                  <a:spcPts val="2730"/>
                </a:lnSpc>
                <a:spcBef>
                  <a:spcPct val="0"/>
                </a:spcBef>
              </a:pPr>
              <a:r>
                <a:rPr lang="en-US" sz="2100" spc="42" dirty="0">
                  <a:solidFill>
                    <a:srgbClr val="14110F"/>
                  </a:solidFill>
                  <a:latin typeface="Roboto Bold"/>
                </a:rPr>
                <a:t>Interest Income</a:t>
              </a:r>
            </a:p>
          </p:txBody>
        </p:sp>
        <p:sp>
          <p:nvSpPr>
            <p:cNvPr id="4" name="TextBox 4"/>
            <p:cNvSpPr txBox="1"/>
            <p:nvPr/>
          </p:nvSpPr>
          <p:spPr>
            <a:xfrm>
              <a:off x="-672438" y="581811"/>
              <a:ext cx="3418737" cy="350522"/>
            </a:xfrm>
            <a:prstGeom prst="rect">
              <a:avLst/>
            </a:prstGeom>
          </p:spPr>
          <p:txBody>
            <a:bodyPr lIns="0" tIns="0" rIns="0" bIns="0" rtlCol="0" anchor="t">
              <a:spAutoFit/>
            </a:bodyPr>
            <a:lstStyle/>
            <a:p>
              <a:pPr marL="0" lvl="0" indent="0">
                <a:lnSpc>
                  <a:spcPts val="2240"/>
                </a:lnSpc>
                <a:spcBef>
                  <a:spcPct val="0"/>
                </a:spcBef>
              </a:pPr>
              <a:r>
                <a:rPr lang="en-US" sz="1600" spc="32" dirty="0">
                  <a:solidFill>
                    <a:srgbClr val="14110F"/>
                  </a:solidFill>
                  <a:latin typeface="Roboto"/>
                </a:rPr>
                <a:t>Income Tax vs DTAA</a:t>
              </a:r>
            </a:p>
          </p:txBody>
        </p:sp>
      </p:grpSp>
      <p:grpSp>
        <p:nvGrpSpPr>
          <p:cNvPr id="5" name="Group 5"/>
          <p:cNvGrpSpPr/>
          <p:nvPr/>
        </p:nvGrpSpPr>
        <p:grpSpPr>
          <a:xfrm>
            <a:off x="3200400" y="723900"/>
            <a:ext cx="13808443" cy="3581400"/>
            <a:chOff x="0" y="-288400"/>
            <a:chExt cx="16435289" cy="3500494"/>
          </a:xfrm>
        </p:grpSpPr>
        <p:grpSp>
          <p:nvGrpSpPr>
            <p:cNvPr id="6" name="Group 6"/>
            <p:cNvGrpSpPr/>
            <p:nvPr/>
          </p:nvGrpSpPr>
          <p:grpSpPr>
            <a:xfrm>
              <a:off x="0" y="-288400"/>
              <a:ext cx="16435289" cy="3500494"/>
              <a:chOff x="0" y="-73168"/>
              <a:chExt cx="4169694" cy="888088"/>
            </a:xfrm>
          </p:grpSpPr>
          <p:sp>
            <p:nvSpPr>
              <p:cNvPr id="7" name="Freeform 7"/>
              <p:cNvSpPr/>
              <p:nvPr/>
            </p:nvSpPr>
            <p:spPr>
              <a:xfrm>
                <a:off x="0" y="-73168"/>
                <a:ext cx="4169694" cy="888088"/>
              </a:xfrm>
              <a:custGeom>
                <a:avLst/>
                <a:gdLst/>
                <a:ahLst/>
                <a:cxnLst/>
                <a:rect l="l" t="t" r="r" b="b"/>
                <a:pathLst>
                  <a:path w="4169694" h="1058147">
                    <a:moveTo>
                      <a:pt x="4045234" y="1058146"/>
                    </a:moveTo>
                    <a:lnTo>
                      <a:pt x="124460" y="1058146"/>
                    </a:lnTo>
                    <a:cubicBezTo>
                      <a:pt x="55880" y="1058146"/>
                      <a:pt x="0" y="1002266"/>
                      <a:pt x="0" y="933686"/>
                    </a:cubicBezTo>
                    <a:lnTo>
                      <a:pt x="0" y="124460"/>
                    </a:lnTo>
                    <a:cubicBezTo>
                      <a:pt x="0" y="55880"/>
                      <a:pt x="55880" y="0"/>
                      <a:pt x="124460" y="0"/>
                    </a:cubicBezTo>
                    <a:lnTo>
                      <a:pt x="4045234" y="0"/>
                    </a:lnTo>
                    <a:cubicBezTo>
                      <a:pt x="4113814" y="0"/>
                      <a:pt x="4169694" y="55880"/>
                      <a:pt x="4169694" y="124460"/>
                    </a:cubicBezTo>
                    <a:lnTo>
                      <a:pt x="4169694" y="933687"/>
                    </a:lnTo>
                    <a:cubicBezTo>
                      <a:pt x="4169694" y="1002267"/>
                      <a:pt x="4113814" y="1058147"/>
                      <a:pt x="4045234" y="1058147"/>
                    </a:cubicBezTo>
                    <a:close/>
                  </a:path>
                </a:pathLst>
              </a:custGeom>
              <a:solidFill>
                <a:srgbClr val="FFFFFF"/>
              </a:solidFill>
            </p:spPr>
            <p:txBody>
              <a:bodyPr/>
              <a:lstStyle/>
              <a:p>
                <a:endParaRPr lang="en-US"/>
              </a:p>
            </p:txBody>
          </p:sp>
        </p:grpSp>
        <p:sp>
          <p:nvSpPr>
            <p:cNvPr id="8" name="TextBox 8"/>
            <p:cNvSpPr txBox="1"/>
            <p:nvPr/>
          </p:nvSpPr>
          <p:spPr>
            <a:xfrm>
              <a:off x="638859" y="694949"/>
              <a:ext cx="15209480" cy="2431659"/>
            </a:xfrm>
            <a:prstGeom prst="rect">
              <a:avLst/>
            </a:prstGeom>
          </p:spPr>
          <p:txBody>
            <a:bodyPr wrap="square" lIns="0" tIns="0" rIns="0" bIns="0" rtlCol="0" anchor="t">
              <a:spAutoFit/>
            </a:bodyPr>
            <a:lstStyle/>
            <a:p>
              <a:pPr marL="0" lvl="0" indent="0" algn="l">
                <a:lnSpc>
                  <a:spcPts val="2800"/>
                </a:lnSpc>
                <a:spcBef>
                  <a:spcPct val="0"/>
                </a:spcBef>
              </a:pPr>
              <a:r>
                <a:rPr lang="en-US" sz="2000" i="1" spc="40" dirty="0">
                  <a:solidFill>
                    <a:srgbClr val="14110F"/>
                  </a:solidFill>
                  <a:latin typeface="Roboto"/>
                </a:rPr>
                <a:t>(v) income by way of interest </a:t>
              </a:r>
              <a:r>
                <a:rPr lang="en-US" sz="2000" b="1" i="1" spc="40" dirty="0">
                  <a:solidFill>
                    <a:srgbClr val="14110F"/>
                  </a:solidFill>
                  <a:latin typeface="Roboto"/>
                </a:rPr>
                <a:t>payable by</a:t>
              </a:r>
              <a:r>
                <a:rPr lang="en-US" sz="2000" i="1" spc="40" dirty="0">
                  <a:solidFill>
                    <a:srgbClr val="14110F"/>
                  </a:solidFill>
                  <a:latin typeface="Roboto"/>
                </a:rPr>
                <a:t>—</a:t>
              </a:r>
            </a:p>
            <a:p>
              <a:pPr marL="0" lvl="0" indent="0" algn="l">
                <a:lnSpc>
                  <a:spcPts val="2800"/>
                </a:lnSpc>
                <a:spcBef>
                  <a:spcPct val="0"/>
                </a:spcBef>
              </a:pPr>
              <a:r>
                <a:rPr lang="en-US" sz="2000" i="1" spc="40" dirty="0">
                  <a:solidFill>
                    <a:srgbClr val="14110F"/>
                  </a:solidFill>
                  <a:latin typeface="Roboto"/>
                </a:rPr>
                <a:t>(a) the Government ; or</a:t>
              </a:r>
            </a:p>
            <a:p>
              <a:pPr marL="0" lvl="0" indent="0" algn="l">
                <a:lnSpc>
                  <a:spcPts val="2800"/>
                </a:lnSpc>
                <a:spcBef>
                  <a:spcPct val="0"/>
                </a:spcBef>
              </a:pPr>
              <a:r>
                <a:rPr lang="en-US" sz="2000" i="1" spc="40" dirty="0">
                  <a:solidFill>
                    <a:srgbClr val="14110F"/>
                  </a:solidFill>
                  <a:latin typeface="Roboto"/>
                </a:rPr>
                <a:t>(b) a person who is a resident, except where the interest is payable in respect of any debt incurred, or moneys borrowed and used, for the purposes of a business or profession carried on by such person outside India or for the purposes of making or earning any income from any source outside India ;</a:t>
              </a:r>
            </a:p>
            <a:p>
              <a:pPr marL="0" lvl="0" indent="0" algn="l">
                <a:lnSpc>
                  <a:spcPts val="2800"/>
                </a:lnSpc>
                <a:spcBef>
                  <a:spcPct val="0"/>
                </a:spcBef>
              </a:pPr>
              <a:r>
                <a:rPr lang="en-US" sz="2000" i="1" spc="40" dirty="0">
                  <a:solidFill>
                    <a:srgbClr val="14110F"/>
                  </a:solidFill>
                  <a:latin typeface="Roboto"/>
                </a:rPr>
                <a:t>…</a:t>
              </a:r>
            </a:p>
            <a:p>
              <a:pPr marL="0" lvl="0" indent="0" algn="l">
                <a:lnSpc>
                  <a:spcPts val="2800"/>
                </a:lnSpc>
                <a:spcBef>
                  <a:spcPct val="0"/>
                </a:spcBef>
              </a:pPr>
              <a:r>
                <a:rPr lang="en-US" sz="2000" b="1" spc="40" dirty="0">
                  <a:solidFill>
                    <a:srgbClr val="14110F"/>
                  </a:solidFill>
                  <a:latin typeface="Roboto"/>
                </a:rPr>
                <a:t>Explanation: Interest paid by PE of Non-Resident Bank to HO or any other part of the non-resident</a:t>
              </a:r>
            </a:p>
          </p:txBody>
        </p:sp>
        <p:sp>
          <p:nvSpPr>
            <p:cNvPr id="9" name="TextBox 9"/>
            <p:cNvSpPr txBox="1"/>
            <p:nvPr/>
          </p:nvSpPr>
          <p:spPr>
            <a:xfrm>
              <a:off x="638859" y="-52125"/>
              <a:ext cx="14389993" cy="629849"/>
            </a:xfrm>
            <a:prstGeom prst="rect">
              <a:avLst/>
            </a:prstGeom>
          </p:spPr>
          <p:txBody>
            <a:bodyPr lIns="0" tIns="0" rIns="0" bIns="0" rtlCol="0" anchor="t">
              <a:spAutoFit/>
            </a:bodyPr>
            <a:lstStyle/>
            <a:p>
              <a:pPr marL="0" lvl="0" indent="0" algn="l">
                <a:lnSpc>
                  <a:spcPts val="5460"/>
                </a:lnSpc>
                <a:spcBef>
                  <a:spcPct val="0"/>
                </a:spcBef>
              </a:pPr>
              <a:r>
                <a:rPr lang="en-US" sz="3600" spc="-42" dirty="0">
                  <a:solidFill>
                    <a:srgbClr val="14110F"/>
                  </a:solidFill>
                  <a:latin typeface="Roboto"/>
                </a:rPr>
                <a:t>Section 9(1)(v)</a:t>
              </a:r>
            </a:p>
          </p:txBody>
        </p:sp>
      </p:grpSp>
      <p:grpSp>
        <p:nvGrpSpPr>
          <p:cNvPr id="10" name="Group 10"/>
          <p:cNvGrpSpPr/>
          <p:nvPr/>
        </p:nvGrpSpPr>
        <p:grpSpPr>
          <a:xfrm>
            <a:off x="3200400" y="4547036"/>
            <a:ext cx="13808443" cy="5357177"/>
            <a:chOff x="0" y="-896885"/>
            <a:chExt cx="16435289" cy="7142902"/>
          </a:xfrm>
        </p:grpSpPr>
        <p:grpSp>
          <p:nvGrpSpPr>
            <p:cNvPr id="11" name="Group 11"/>
            <p:cNvGrpSpPr/>
            <p:nvPr/>
          </p:nvGrpSpPr>
          <p:grpSpPr>
            <a:xfrm>
              <a:off x="0" y="-896885"/>
              <a:ext cx="16435289" cy="7142902"/>
              <a:chOff x="0" y="-227543"/>
              <a:chExt cx="4169694" cy="1812181"/>
            </a:xfrm>
          </p:grpSpPr>
          <p:sp>
            <p:nvSpPr>
              <p:cNvPr id="12" name="Freeform 12"/>
              <p:cNvSpPr/>
              <p:nvPr/>
            </p:nvSpPr>
            <p:spPr>
              <a:xfrm>
                <a:off x="0" y="-227543"/>
                <a:ext cx="4169694" cy="1812181"/>
              </a:xfrm>
              <a:custGeom>
                <a:avLst/>
                <a:gdLst/>
                <a:ahLst/>
                <a:cxnLst/>
                <a:rect l="l" t="t" r="r" b="b"/>
                <a:pathLst>
                  <a:path w="4169694" h="1177362">
                    <a:moveTo>
                      <a:pt x="4045234" y="1177362"/>
                    </a:moveTo>
                    <a:lnTo>
                      <a:pt x="124460" y="1177362"/>
                    </a:lnTo>
                    <a:cubicBezTo>
                      <a:pt x="55880" y="1177362"/>
                      <a:pt x="0" y="1121482"/>
                      <a:pt x="0" y="1052902"/>
                    </a:cubicBezTo>
                    <a:lnTo>
                      <a:pt x="0" y="124460"/>
                    </a:lnTo>
                    <a:cubicBezTo>
                      <a:pt x="0" y="55880"/>
                      <a:pt x="55880" y="0"/>
                      <a:pt x="124460" y="0"/>
                    </a:cubicBezTo>
                    <a:lnTo>
                      <a:pt x="4045234" y="0"/>
                    </a:lnTo>
                    <a:cubicBezTo>
                      <a:pt x="4113814" y="0"/>
                      <a:pt x="4169694" y="55880"/>
                      <a:pt x="4169694" y="124460"/>
                    </a:cubicBezTo>
                    <a:lnTo>
                      <a:pt x="4169694" y="1052902"/>
                    </a:lnTo>
                    <a:cubicBezTo>
                      <a:pt x="4169694" y="1121482"/>
                      <a:pt x="4113814" y="1177362"/>
                      <a:pt x="4045234" y="1177362"/>
                    </a:cubicBezTo>
                    <a:close/>
                  </a:path>
                </a:pathLst>
              </a:custGeom>
              <a:solidFill>
                <a:srgbClr val="FFFFFF"/>
              </a:solidFill>
            </p:spPr>
            <p:txBody>
              <a:bodyPr/>
              <a:lstStyle/>
              <a:p>
                <a:endParaRPr lang="en-US"/>
              </a:p>
            </p:txBody>
          </p:sp>
        </p:grpSp>
        <p:sp>
          <p:nvSpPr>
            <p:cNvPr id="13" name="TextBox 13"/>
            <p:cNvSpPr txBox="1"/>
            <p:nvPr/>
          </p:nvSpPr>
          <p:spPr>
            <a:xfrm>
              <a:off x="638859" y="535052"/>
              <a:ext cx="15209482" cy="5232201"/>
            </a:xfrm>
            <a:prstGeom prst="rect">
              <a:avLst/>
            </a:prstGeom>
          </p:spPr>
          <p:txBody>
            <a:bodyPr wrap="square" lIns="0" tIns="0" rIns="0" bIns="0" rtlCol="0" anchor="t">
              <a:spAutoFit/>
            </a:bodyPr>
            <a:lstStyle/>
            <a:p>
              <a:pPr marL="0" lvl="0" indent="0" algn="l">
                <a:lnSpc>
                  <a:spcPts val="2800"/>
                </a:lnSpc>
                <a:spcBef>
                  <a:spcPct val="0"/>
                </a:spcBef>
              </a:pPr>
              <a:r>
                <a:rPr lang="en-US" sz="2000" spc="40" dirty="0">
                  <a:solidFill>
                    <a:srgbClr val="14110F"/>
                  </a:solidFill>
                  <a:latin typeface="Roboto"/>
                </a:rPr>
                <a:t>In most of the DTAAs, the interest clause provides that interest arising in India and paid to a resident of the other contracting state may be taxed in that other state and can also be taxed in India.</a:t>
              </a:r>
            </a:p>
            <a:p>
              <a:pPr marL="0" lvl="0" indent="0" algn="l">
                <a:lnSpc>
                  <a:spcPts val="2800"/>
                </a:lnSpc>
                <a:spcBef>
                  <a:spcPct val="0"/>
                </a:spcBef>
              </a:pPr>
              <a:endParaRPr lang="en-US" sz="2000" spc="40" dirty="0">
                <a:solidFill>
                  <a:srgbClr val="14110F"/>
                </a:solidFill>
                <a:latin typeface="Roboto"/>
              </a:endParaRPr>
            </a:p>
            <a:p>
              <a:pPr marL="0" lvl="0" indent="0" algn="l">
                <a:lnSpc>
                  <a:spcPts val="2800"/>
                </a:lnSpc>
                <a:spcBef>
                  <a:spcPct val="0"/>
                </a:spcBef>
              </a:pPr>
              <a:r>
                <a:rPr lang="en-US" sz="2000" spc="40" dirty="0">
                  <a:solidFill>
                    <a:srgbClr val="14110F"/>
                  </a:solidFill>
                  <a:latin typeface="Roboto"/>
                </a:rPr>
                <a:t>There is usually a cap of 10-15% in terms of withholding on gross basis on the interest amount. </a:t>
              </a:r>
              <a:r>
                <a:rPr lang="en-US" sz="2000" b="1" spc="40" dirty="0">
                  <a:solidFill>
                    <a:srgbClr val="14110F"/>
                  </a:solidFill>
                  <a:latin typeface="Roboto"/>
                </a:rPr>
                <a:t>[TRC &amp; NO PE]</a:t>
              </a:r>
            </a:p>
            <a:p>
              <a:pPr marL="0" lvl="0" indent="0" algn="l">
                <a:lnSpc>
                  <a:spcPts val="2800"/>
                </a:lnSpc>
                <a:spcBef>
                  <a:spcPct val="0"/>
                </a:spcBef>
              </a:pPr>
              <a:endParaRPr lang="en-US" sz="2000" spc="40" dirty="0">
                <a:solidFill>
                  <a:srgbClr val="14110F"/>
                </a:solidFill>
                <a:latin typeface="Roboto"/>
              </a:endParaRPr>
            </a:p>
            <a:p>
              <a:pPr marL="0" lvl="0" indent="0" algn="l">
                <a:lnSpc>
                  <a:spcPts val="2800"/>
                </a:lnSpc>
                <a:spcBef>
                  <a:spcPct val="0"/>
                </a:spcBef>
              </a:pPr>
              <a:r>
                <a:rPr lang="en-US" i="1" spc="40" dirty="0">
                  <a:solidFill>
                    <a:srgbClr val="14110F"/>
                  </a:solidFill>
                  <a:latin typeface="Roboto"/>
                </a:rPr>
                <a:t>“2. However, such interest </a:t>
              </a:r>
              <a:r>
                <a:rPr lang="en-US" b="1" i="1" spc="40" dirty="0">
                  <a:solidFill>
                    <a:srgbClr val="14110F"/>
                  </a:solidFill>
                  <a:latin typeface="Roboto"/>
                </a:rPr>
                <a:t>may also be taxed </a:t>
              </a:r>
              <a:r>
                <a:rPr lang="en-US" i="1" spc="40" dirty="0">
                  <a:solidFill>
                    <a:srgbClr val="14110F"/>
                  </a:solidFill>
                  <a:latin typeface="Roboto"/>
                </a:rPr>
                <a:t>in the Contracting State in which it arises, and according to the laws of that State, but if the beneficial owner of the interest is a </a:t>
              </a:r>
              <a:r>
                <a:rPr lang="en-US" b="1" i="1" spc="40" dirty="0">
                  <a:solidFill>
                    <a:srgbClr val="14110F"/>
                  </a:solidFill>
                  <a:latin typeface="Roboto"/>
                </a:rPr>
                <a:t>resident</a:t>
              </a:r>
              <a:r>
                <a:rPr lang="en-US" i="1" spc="40" dirty="0">
                  <a:solidFill>
                    <a:srgbClr val="14110F"/>
                  </a:solidFill>
                  <a:latin typeface="Roboto"/>
                </a:rPr>
                <a:t> of the other Contracting State, the tax so charged shall not exceed :</a:t>
              </a:r>
            </a:p>
            <a:p>
              <a:pPr marL="0" lvl="0" indent="0" algn="l">
                <a:lnSpc>
                  <a:spcPts val="2800"/>
                </a:lnSpc>
                <a:spcBef>
                  <a:spcPct val="0"/>
                </a:spcBef>
              </a:pPr>
              <a:r>
                <a:rPr lang="en-US" i="1" spc="40" dirty="0">
                  <a:solidFill>
                    <a:srgbClr val="14110F"/>
                  </a:solidFill>
                  <a:latin typeface="Roboto"/>
                </a:rPr>
                <a:t>(a) __ per cent of the gross amount of the interest if such interest is paid.”</a:t>
              </a:r>
              <a:endParaRPr lang="en-US" sz="2000" spc="40" dirty="0">
                <a:solidFill>
                  <a:srgbClr val="14110F"/>
                </a:solidFill>
                <a:latin typeface="Roboto"/>
              </a:endParaRPr>
            </a:p>
            <a:p>
              <a:pPr marL="0" lvl="0" indent="0" algn="l">
                <a:lnSpc>
                  <a:spcPts val="2800"/>
                </a:lnSpc>
                <a:spcBef>
                  <a:spcPct val="0"/>
                </a:spcBef>
              </a:pPr>
              <a:endParaRPr lang="en-US" sz="2000" spc="40" dirty="0">
                <a:solidFill>
                  <a:srgbClr val="14110F"/>
                </a:solidFill>
                <a:latin typeface="Roboto"/>
              </a:endParaRPr>
            </a:p>
          </p:txBody>
        </p:sp>
        <p:sp>
          <p:nvSpPr>
            <p:cNvPr id="14" name="TextBox 14"/>
            <p:cNvSpPr txBox="1"/>
            <p:nvPr/>
          </p:nvSpPr>
          <p:spPr>
            <a:xfrm>
              <a:off x="638859" y="-508000"/>
              <a:ext cx="14389993" cy="884857"/>
            </a:xfrm>
            <a:prstGeom prst="rect">
              <a:avLst/>
            </a:prstGeom>
          </p:spPr>
          <p:txBody>
            <a:bodyPr lIns="0" tIns="0" rIns="0" bIns="0" rtlCol="0" anchor="t">
              <a:spAutoFit/>
            </a:bodyPr>
            <a:lstStyle/>
            <a:p>
              <a:pPr marL="0" lvl="0" indent="0" algn="l">
                <a:lnSpc>
                  <a:spcPts val="5460"/>
                </a:lnSpc>
                <a:spcBef>
                  <a:spcPct val="0"/>
                </a:spcBef>
              </a:pPr>
              <a:r>
                <a:rPr lang="en-US" sz="3600" spc="-42" dirty="0">
                  <a:solidFill>
                    <a:srgbClr val="14110F"/>
                  </a:solidFill>
                  <a:latin typeface="Roboto"/>
                </a:rPr>
                <a:t>DTAA</a:t>
              </a:r>
              <a:endParaRPr lang="en-US" sz="4200" spc="-42" dirty="0">
                <a:solidFill>
                  <a:srgbClr val="14110F"/>
                </a:solidFill>
                <a:latin typeface="Roboto"/>
              </a:endParaRPr>
            </a:p>
          </p:txBody>
        </p:sp>
      </p:grpSp>
    </p:spTree>
    <p:extLst>
      <p:ext uri="{BB962C8B-B14F-4D97-AF65-F5344CB8AC3E}">
        <p14:creationId xmlns:p14="http://schemas.microsoft.com/office/powerpoint/2010/main" val="2894972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a:extLst>
              <a:ext uri="{FF2B5EF4-FFF2-40B4-BE49-F238E27FC236}">
                <a16:creationId xmlns:a16="http://schemas.microsoft.com/office/drawing/2014/main" id="{95D54CAB-8FAC-BCD4-FFBA-DD0ED65C630B}"/>
              </a:ext>
            </a:extLst>
          </p:cNvPr>
          <p:cNvGrpSpPr/>
          <p:nvPr/>
        </p:nvGrpSpPr>
        <p:grpSpPr>
          <a:xfrm>
            <a:off x="3200400" y="877408"/>
            <a:ext cx="14058900" cy="8652508"/>
            <a:chOff x="0" y="0"/>
            <a:chExt cx="4092804" cy="2384296"/>
          </a:xfrm>
        </p:grpSpPr>
        <p:sp>
          <p:nvSpPr>
            <p:cNvPr id="16" name="Freeform 3">
              <a:extLst>
                <a:ext uri="{FF2B5EF4-FFF2-40B4-BE49-F238E27FC236}">
                  <a16:creationId xmlns:a16="http://schemas.microsoft.com/office/drawing/2014/main" id="{28DAE0D4-72FF-B5C3-43B1-727AFD406D33}"/>
                </a:ext>
              </a:extLst>
            </p:cNvPr>
            <p:cNvSpPr/>
            <p:nvPr/>
          </p:nvSpPr>
          <p:spPr>
            <a:xfrm>
              <a:off x="0" y="0"/>
              <a:ext cx="4092804" cy="2384297"/>
            </a:xfrm>
            <a:custGeom>
              <a:avLst/>
              <a:gdLst/>
              <a:ahLst/>
              <a:cxnLst/>
              <a:rect l="l" t="t" r="r" b="b"/>
              <a:pathLst>
                <a:path w="4092804" h="2384297">
                  <a:moveTo>
                    <a:pt x="3968344" y="2384296"/>
                  </a:moveTo>
                  <a:lnTo>
                    <a:pt x="124460" y="2384296"/>
                  </a:lnTo>
                  <a:cubicBezTo>
                    <a:pt x="55880" y="2384296"/>
                    <a:pt x="0" y="2328416"/>
                    <a:pt x="0" y="2259836"/>
                  </a:cubicBezTo>
                  <a:lnTo>
                    <a:pt x="0" y="124460"/>
                  </a:lnTo>
                  <a:cubicBezTo>
                    <a:pt x="0" y="55880"/>
                    <a:pt x="55880" y="0"/>
                    <a:pt x="124460" y="0"/>
                  </a:cubicBezTo>
                  <a:lnTo>
                    <a:pt x="3968344" y="0"/>
                  </a:lnTo>
                  <a:cubicBezTo>
                    <a:pt x="4036925" y="0"/>
                    <a:pt x="4092804" y="55880"/>
                    <a:pt x="4092804" y="124460"/>
                  </a:cubicBezTo>
                  <a:lnTo>
                    <a:pt x="4092804" y="2259836"/>
                  </a:lnTo>
                  <a:cubicBezTo>
                    <a:pt x="4092804" y="2328417"/>
                    <a:pt x="4036925" y="2384297"/>
                    <a:pt x="3968344" y="2384297"/>
                  </a:cubicBezTo>
                  <a:close/>
                </a:path>
              </a:pathLst>
            </a:custGeom>
            <a:solidFill>
              <a:srgbClr val="FFFFFF"/>
            </a:solidFill>
          </p:spPr>
          <p:txBody>
            <a:bodyPr/>
            <a:lstStyle/>
            <a:p>
              <a:endParaRPr lang="en-US"/>
            </a:p>
          </p:txBody>
        </p:sp>
      </p:grpSp>
      <p:grpSp>
        <p:nvGrpSpPr>
          <p:cNvPr id="2" name="Group 2"/>
          <p:cNvGrpSpPr/>
          <p:nvPr/>
        </p:nvGrpSpPr>
        <p:grpSpPr>
          <a:xfrm>
            <a:off x="762000" y="952500"/>
            <a:ext cx="2164967" cy="720681"/>
            <a:chOff x="-672440" y="-28575"/>
            <a:chExt cx="3418739" cy="960908"/>
          </a:xfrm>
        </p:grpSpPr>
        <p:sp>
          <p:nvSpPr>
            <p:cNvPr id="3" name="TextBox 3"/>
            <p:cNvSpPr txBox="1"/>
            <p:nvPr/>
          </p:nvSpPr>
          <p:spPr>
            <a:xfrm>
              <a:off x="-672440" y="-28575"/>
              <a:ext cx="3418739" cy="436017"/>
            </a:xfrm>
            <a:prstGeom prst="rect">
              <a:avLst/>
            </a:prstGeom>
          </p:spPr>
          <p:txBody>
            <a:bodyPr lIns="0" tIns="0" rIns="0" bIns="0" rtlCol="0" anchor="t">
              <a:spAutoFit/>
            </a:bodyPr>
            <a:lstStyle/>
            <a:p>
              <a:pPr marL="0" lvl="0" indent="0">
                <a:lnSpc>
                  <a:spcPts val="2730"/>
                </a:lnSpc>
                <a:spcBef>
                  <a:spcPct val="0"/>
                </a:spcBef>
              </a:pPr>
              <a:r>
                <a:rPr lang="en-US" sz="2100" spc="42" dirty="0">
                  <a:solidFill>
                    <a:srgbClr val="14110F"/>
                  </a:solidFill>
                  <a:latin typeface="Roboto Bold"/>
                </a:rPr>
                <a:t>Interest Income</a:t>
              </a:r>
            </a:p>
          </p:txBody>
        </p:sp>
        <p:sp>
          <p:nvSpPr>
            <p:cNvPr id="4" name="TextBox 4"/>
            <p:cNvSpPr txBox="1"/>
            <p:nvPr/>
          </p:nvSpPr>
          <p:spPr>
            <a:xfrm>
              <a:off x="-672438" y="581811"/>
              <a:ext cx="3418737" cy="350522"/>
            </a:xfrm>
            <a:prstGeom prst="rect">
              <a:avLst/>
            </a:prstGeom>
          </p:spPr>
          <p:txBody>
            <a:bodyPr lIns="0" tIns="0" rIns="0" bIns="0" rtlCol="0" anchor="t">
              <a:spAutoFit/>
            </a:bodyPr>
            <a:lstStyle/>
            <a:p>
              <a:pPr marL="0" lvl="0" indent="0">
                <a:lnSpc>
                  <a:spcPts val="2240"/>
                </a:lnSpc>
                <a:spcBef>
                  <a:spcPct val="0"/>
                </a:spcBef>
              </a:pPr>
              <a:r>
                <a:rPr lang="en-US" sz="1600" spc="32" dirty="0">
                  <a:solidFill>
                    <a:srgbClr val="14110F"/>
                  </a:solidFill>
                  <a:latin typeface="Roboto"/>
                </a:rPr>
                <a:t>Income Tax</a:t>
              </a:r>
            </a:p>
          </p:txBody>
        </p:sp>
      </p:grpSp>
      <p:sp>
        <p:nvSpPr>
          <p:cNvPr id="9" name="TextBox 9"/>
          <p:cNvSpPr txBox="1"/>
          <p:nvPr/>
        </p:nvSpPr>
        <p:spPr>
          <a:xfrm>
            <a:off x="3962400" y="1288116"/>
            <a:ext cx="12090046" cy="644406"/>
          </a:xfrm>
          <a:prstGeom prst="rect">
            <a:avLst/>
          </a:prstGeom>
        </p:spPr>
        <p:txBody>
          <a:bodyPr lIns="0" tIns="0" rIns="0" bIns="0" rtlCol="0" anchor="t">
            <a:spAutoFit/>
          </a:bodyPr>
          <a:lstStyle/>
          <a:p>
            <a:pPr marL="0" lvl="0" indent="0" algn="l">
              <a:lnSpc>
                <a:spcPts val="5460"/>
              </a:lnSpc>
              <a:spcBef>
                <a:spcPct val="0"/>
              </a:spcBef>
            </a:pPr>
            <a:r>
              <a:rPr lang="en-US" sz="3600" spc="40" dirty="0">
                <a:solidFill>
                  <a:srgbClr val="14110F"/>
                </a:solidFill>
                <a:latin typeface="Roboto"/>
              </a:rPr>
              <a:t>Section 115A(1)</a:t>
            </a:r>
            <a:endParaRPr lang="en-US" sz="3600" spc="-42" dirty="0">
              <a:solidFill>
                <a:srgbClr val="14110F"/>
              </a:solidFill>
              <a:latin typeface="Roboto"/>
            </a:endParaRPr>
          </a:p>
        </p:txBody>
      </p:sp>
      <p:graphicFrame>
        <p:nvGraphicFramePr>
          <p:cNvPr id="18" name="Table 17">
            <a:extLst>
              <a:ext uri="{FF2B5EF4-FFF2-40B4-BE49-F238E27FC236}">
                <a16:creationId xmlns:a16="http://schemas.microsoft.com/office/drawing/2014/main" id="{EF1BB142-FB01-B698-8AB4-1F49C36ACF86}"/>
              </a:ext>
            </a:extLst>
          </p:cNvPr>
          <p:cNvGraphicFramePr>
            <a:graphicFrameLocks noGrp="1"/>
          </p:cNvGraphicFramePr>
          <p:nvPr>
            <p:extLst>
              <p:ext uri="{D42A27DB-BD31-4B8C-83A1-F6EECF244321}">
                <p14:modId xmlns:p14="http://schemas.microsoft.com/office/powerpoint/2010/main" val="4174270241"/>
              </p:ext>
            </p:extLst>
          </p:nvPr>
        </p:nvGraphicFramePr>
        <p:xfrm>
          <a:off x="3996813" y="2095501"/>
          <a:ext cx="12641826" cy="6400796"/>
        </p:xfrm>
        <a:graphic>
          <a:graphicData uri="http://schemas.openxmlformats.org/drawingml/2006/table">
            <a:tbl>
              <a:tblPr firstRow="1">
                <a:tableStyleId>{5940675A-B579-460E-94D1-54222C63F5DA}</a:tableStyleId>
              </a:tblPr>
              <a:tblGrid>
                <a:gridCol w="11465842">
                  <a:extLst>
                    <a:ext uri="{9D8B030D-6E8A-4147-A177-3AD203B41FA5}">
                      <a16:colId xmlns:a16="http://schemas.microsoft.com/office/drawing/2014/main" val="2985378049"/>
                    </a:ext>
                  </a:extLst>
                </a:gridCol>
                <a:gridCol w="1175984">
                  <a:extLst>
                    <a:ext uri="{9D8B030D-6E8A-4147-A177-3AD203B41FA5}">
                      <a16:colId xmlns:a16="http://schemas.microsoft.com/office/drawing/2014/main" val="418865577"/>
                    </a:ext>
                  </a:extLst>
                </a:gridCol>
              </a:tblGrid>
              <a:tr h="297023">
                <a:tc>
                  <a:txBody>
                    <a:bodyPr/>
                    <a:lstStyle/>
                    <a:p>
                      <a:pPr marL="442913" indent="0" algn="l" fontAlgn="b">
                        <a:tabLst>
                          <a:tab pos="442913" algn="l"/>
                        </a:tabLst>
                      </a:pPr>
                      <a:r>
                        <a:rPr lang="en-US" sz="1700" b="1" u="none" strike="noStrike" dirty="0">
                          <a:solidFill>
                            <a:schemeClr val="tx1"/>
                          </a:solidFill>
                          <a:effectLst/>
                          <a:latin typeface="Roboto" panose="02000000000000000000" pitchFamily="2" charset="0"/>
                          <a:ea typeface="Roboto" panose="02000000000000000000" pitchFamily="2" charset="0"/>
                        </a:rPr>
                        <a:t>Particulars</a:t>
                      </a:r>
                      <a:endParaRPr lang="en-US" sz="1700" b="1" i="0" u="none" strike="noStrike" dirty="0">
                        <a:solidFill>
                          <a:schemeClr val="tx1"/>
                        </a:solidFill>
                        <a:effectLst/>
                        <a:latin typeface="Roboto" panose="02000000000000000000" pitchFamily="2" charset="0"/>
                        <a:ea typeface="Roboto" panose="02000000000000000000" pitchFamily="2" charset="0"/>
                      </a:endParaRPr>
                    </a:p>
                  </a:txBody>
                  <a:tcPr marL="7620" marR="7620" marT="7620" marB="0" anchor="ctr"/>
                </a:tc>
                <a:tc>
                  <a:txBody>
                    <a:bodyPr/>
                    <a:lstStyle/>
                    <a:p>
                      <a:pPr algn="ctr" fontAlgn="b"/>
                      <a:r>
                        <a:rPr lang="en-US" sz="1700" b="1" u="none" strike="noStrike" dirty="0">
                          <a:solidFill>
                            <a:schemeClr val="tx1"/>
                          </a:solidFill>
                          <a:effectLst/>
                          <a:latin typeface="Roboto" panose="02000000000000000000" pitchFamily="2" charset="0"/>
                          <a:ea typeface="Roboto" panose="02000000000000000000" pitchFamily="2" charset="0"/>
                        </a:rPr>
                        <a:t>Rate</a:t>
                      </a:r>
                      <a:endParaRPr lang="en-US" sz="1700" b="1" i="0" u="none" strike="noStrike" dirty="0">
                        <a:solidFill>
                          <a:schemeClr val="tx1"/>
                        </a:solidFill>
                        <a:effectLst/>
                        <a:latin typeface="Roboto" panose="02000000000000000000" pitchFamily="2" charset="0"/>
                        <a:ea typeface="Roboto" panose="02000000000000000000" pitchFamily="2" charset="0"/>
                      </a:endParaRPr>
                    </a:p>
                  </a:txBody>
                  <a:tcPr marL="7620" marR="7620" marT="7620" marB="0" anchor="ctr"/>
                </a:tc>
                <a:extLst>
                  <a:ext uri="{0D108BD9-81ED-4DB2-BD59-A6C34878D82A}">
                    <a16:rowId xmlns:a16="http://schemas.microsoft.com/office/drawing/2014/main" val="1496782969"/>
                  </a:ext>
                </a:extLst>
              </a:tr>
              <a:tr h="460325">
                <a:tc>
                  <a:txBody>
                    <a:bodyPr/>
                    <a:lstStyle/>
                    <a:p>
                      <a:pPr marL="442913" indent="0" algn="l" fontAlgn="b"/>
                      <a:r>
                        <a:rPr lang="en-US" sz="1700" u="none" strike="noStrike" dirty="0">
                          <a:solidFill>
                            <a:schemeClr val="tx1"/>
                          </a:solidFill>
                          <a:effectLst/>
                          <a:latin typeface="Roboto" panose="02000000000000000000" pitchFamily="2" charset="0"/>
                          <a:ea typeface="Roboto" panose="02000000000000000000" pitchFamily="2" charset="0"/>
                        </a:rPr>
                        <a:t>Interest payable by an infrastructure debt fund</a:t>
                      </a:r>
                      <a:endParaRPr lang="en-US" sz="1700" b="0" i="0" u="none" strike="noStrike" dirty="0">
                        <a:solidFill>
                          <a:schemeClr val="tx1"/>
                        </a:solidFill>
                        <a:effectLst/>
                        <a:latin typeface="Roboto" panose="02000000000000000000" pitchFamily="2" charset="0"/>
                        <a:ea typeface="Roboto" panose="02000000000000000000" pitchFamily="2" charset="0"/>
                      </a:endParaRPr>
                    </a:p>
                  </a:txBody>
                  <a:tcPr marL="7620" marR="7620" marT="7620" marB="0" anchor="ctr"/>
                </a:tc>
                <a:tc>
                  <a:txBody>
                    <a:bodyPr/>
                    <a:lstStyle/>
                    <a:p>
                      <a:pPr algn="ctr" fontAlgn="b"/>
                      <a:r>
                        <a:rPr lang="en-US" sz="1700" u="none" strike="noStrike" dirty="0">
                          <a:solidFill>
                            <a:schemeClr val="tx1"/>
                          </a:solidFill>
                          <a:effectLst/>
                          <a:latin typeface="Roboto" panose="02000000000000000000" pitchFamily="2" charset="0"/>
                          <a:ea typeface="Roboto" panose="02000000000000000000" pitchFamily="2" charset="0"/>
                        </a:rPr>
                        <a:t>5%</a:t>
                      </a:r>
                      <a:endParaRPr lang="en-US" sz="1700" b="0" i="0" u="none" strike="noStrike" dirty="0">
                        <a:solidFill>
                          <a:schemeClr val="tx1"/>
                        </a:solidFill>
                        <a:effectLst/>
                        <a:latin typeface="Roboto" panose="02000000000000000000" pitchFamily="2" charset="0"/>
                        <a:ea typeface="Roboto" panose="02000000000000000000" pitchFamily="2" charset="0"/>
                      </a:endParaRPr>
                    </a:p>
                  </a:txBody>
                  <a:tcPr marL="7620" marR="7620" marT="7620" marB="0" anchor="ctr"/>
                </a:tc>
                <a:extLst>
                  <a:ext uri="{0D108BD9-81ED-4DB2-BD59-A6C34878D82A}">
                    <a16:rowId xmlns:a16="http://schemas.microsoft.com/office/drawing/2014/main" val="2917126002"/>
                  </a:ext>
                </a:extLst>
              </a:tr>
              <a:tr h="594047">
                <a:tc>
                  <a:txBody>
                    <a:bodyPr/>
                    <a:lstStyle/>
                    <a:p>
                      <a:pPr marL="442913" indent="0" algn="l" fontAlgn="b"/>
                      <a:r>
                        <a:rPr lang="en-US" sz="1700" u="none" strike="noStrike" dirty="0">
                          <a:solidFill>
                            <a:schemeClr val="tx1"/>
                          </a:solidFill>
                          <a:effectLst/>
                          <a:latin typeface="Roboto" panose="02000000000000000000" pitchFamily="2" charset="0"/>
                          <a:ea typeface="Roboto" panose="02000000000000000000" pitchFamily="2" charset="0"/>
                        </a:rPr>
                        <a:t>Interest in respect of borrowings in foreign currency under a loan agreement between 1 July 2012 and 1 July 2023 and as approved by the Central Government (section 194LC)</a:t>
                      </a:r>
                      <a:endParaRPr lang="en-US" sz="1700" b="0" i="0" u="none" strike="noStrike" dirty="0">
                        <a:solidFill>
                          <a:schemeClr val="tx1"/>
                        </a:solidFill>
                        <a:effectLst/>
                        <a:latin typeface="Roboto" panose="02000000000000000000" pitchFamily="2" charset="0"/>
                        <a:ea typeface="Roboto" panose="02000000000000000000" pitchFamily="2" charset="0"/>
                      </a:endParaRPr>
                    </a:p>
                  </a:txBody>
                  <a:tcPr marL="7620" marR="7620" marT="7620" marB="0" anchor="ctr"/>
                </a:tc>
                <a:tc>
                  <a:txBody>
                    <a:bodyPr/>
                    <a:lstStyle/>
                    <a:p>
                      <a:pPr algn="ctr" fontAlgn="b"/>
                      <a:r>
                        <a:rPr lang="en-US" sz="1700" u="none" strike="noStrike">
                          <a:solidFill>
                            <a:schemeClr val="tx1"/>
                          </a:solidFill>
                          <a:effectLst/>
                          <a:latin typeface="Roboto" panose="02000000000000000000" pitchFamily="2" charset="0"/>
                          <a:ea typeface="Roboto" panose="02000000000000000000" pitchFamily="2" charset="0"/>
                        </a:rPr>
                        <a:t>5%</a:t>
                      </a:r>
                      <a:endParaRPr lang="en-US" sz="1700" b="0" i="0" u="none" strike="noStrike">
                        <a:solidFill>
                          <a:schemeClr val="tx1"/>
                        </a:solidFill>
                        <a:effectLst/>
                        <a:latin typeface="Roboto" panose="02000000000000000000" pitchFamily="2" charset="0"/>
                        <a:ea typeface="Roboto" panose="02000000000000000000" pitchFamily="2" charset="0"/>
                      </a:endParaRPr>
                    </a:p>
                  </a:txBody>
                  <a:tcPr marL="7620" marR="7620" marT="7620" marB="0" anchor="ctr"/>
                </a:tc>
                <a:extLst>
                  <a:ext uri="{0D108BD9-81ED-4DB2-BD59-A6C34878D82A}">
                    <a16:rowId xmlns:a16="http://schemas.microsoft.com/office/drawing/2014/main" val="4204516388"/>
                  </a:ext>
                </a:extLst>
              </a:tr>
              <a:tr h="891071">
                <a:tc>
                  <a:txBody>
                    <a:bodyPr/>
                    <a:lstStyle/>
                    <a:p>
                      <a:pPr marL="442913" indent="0" algn="l" fontAlgn="b"/>
                      <a:r>
                        <a:rPr lang="en-US" sz="1700" u="none" strike="noStrike" dirty="0">
                          <a:solidFill>
                            <a:schemeClr val="tx1"/>
                          </a:solidFill>
                          <a:effectLst/>
                          <a:latin typeface="Roboto" panose="02000000000000000000" pitchFamily="2" charset="0"/>
                          <a:ea typeface="Roboto" panose="02000000000000000000" pitchFamily="2" charset="0"/>
                        </a:rPr>
                        <a:t>Interest in respect of borrowings in foreign currency by way of issue of long term infrastructure bonds on or after 1 July 2012 but before 1 October 2014 or any other long term bonds issued after 1 October 2014 but before 1 July 2020 and as approved by the Central Government (section 194LC)</a:t>
                      </a:r>
                      <a:endParaRPr lang="en-US" sz="1700" b="0" i="0" u="none" strike="noStrike" dirty="0">
                        <a:solidFill>
                          <a:schemeClr val="tx1"/>
                        </a:solidFill>
                        <a:effectLst/>
                        <a:latin typeface="Roboto" panose="02000000000000000000" pitchFamily="2" charset="0"/>
                        <a:ea typeface="Roboto" panose="02000000000000000000" pitchFamily="2" charset="0"/>
                      </a:endParaRPr>
                    </a:p>
                  </a:txBody>
                  <a:tcPr marL="7620" marR="7620" marT="7620" marB="0" anchor="ctr"/>
                </a:tc>
                <a:tc>
                  <a:txBody>
                    <a:bodyPr/>
                    <a:lstStyle/>
                    <a:p>
                      <a:pPr algn="ctr" fontAlgn="b"/>
                      <a:r>
                        <a:rPr lang="en-US" sz="1700" u="none" strike="noStrike">
                          <a:solidFill>
                            <a:schemeClr val="tx1"/>
                          </a:solidFill>
                          <a:effectLst/>
                          <a:latin typeface="Roboto" panose="02000000000000000000" pitchFamily="2" charset="0"/>
                          <a:ea typeface="Roboto" panose="02000000000000000000" pitchFamily="2" charset="0"/>
                        </a:rPr>
                        <a:t>5%</a:t>
                      </a:r>
                      <a:endParaRPr lang="en-US" sz="1700" b="0" i="0" u="none" strike="noStrike">
                        <a:solidFill>
                          <a:schemeClr val="tx1"/>
                        </a:solidFill>
                        <a:effectLst/>
                        <a:latin typeface="Roboto" panose="02000000000000000000" pitchFamily="2" charset="0"/>
                        <a:ea typeface="Roboto" panose="02000000000000000000" pitchFamily="2" charset="0"/>
                      </a:endParaRPr>
                    </a:p>
                  </a:txBody>
                  <a:tcPr marL="7620" marR="7620" marT="7620" marB="0" anchor="ctr"/>
                </a:tc>
                <a:extLst>
                  <a:ext uri="{0D108BD9-81ED-4DB2-BD59-A6C34878D82A}">
                    <a16:rowId xmlns:a16="http://schemas.microsoft.com/office/drawing/2014/main" val="1812405644"/>
                  </a:ext>
                </a:extLst>
              </a:tr>
              <a:tr h="594047">
                <a:tc>
                  <a:txBody>
                    <a:bodyPr/>
                    <a:lstStyle/>
                    <a:p>
                      <a:pPr marL="442913" indent="0" algn="l" fontAlgn="b"/>
                      <a:r>
                        <a:rPr lang="en-US" sz="1700" u="none" strike="noStrike" dirty="0">
                          <a:solidFill>
                            <a:schemeClr val="tx1"/>
                          </a:solidFill>
                          <a:effectLst/>
                          <a:latin typeface="Roboto" panose="02000000000000000000" pitchFamily="2" charset="0"/>
                          <a:ea typeface="Roboto" panose="02000000000000000000" pitchFamily="2" charset="0"/>
                        </a:rPr>
                        <a:t>Interest in respect of money borrowed by way of issue of rupee denominated bonds before 1 July 2023 (section 194LC)</a:t>
                      </a:r>
                      <a:endParaRPr lang="en-US" sz="1700" b="0" i="0" u="none" strike="noStrike" dirty="0">
                        <a:solidFill>
                          <a:schemeClr val="tx1"/>
                        </a:solidFill>
                        <a:effectLst/>
                        <a:latin typeface="Roboto" panose="02000000000000000000" pitchFamily="2" charset="0"/>
                        <a:ea typeface="Roboto" panose="02000000000000000000" pitchFamily="2" charset="0"/>
                      </a:endParaRPr>
                    </a:p>
                  </a:txBody>
                  <a:tcPr marL="7620" marR="7620" marT="7620" marB="0" anchor="ctr"/>
                </a:tc>
                <a:tc>
                  <a:txBody>
                    <a:bodyPr/>
                    <a:lstStyle/>
                    <a:p>
                      <a:pPr algn="ctr" fontAlgn="b"/>
                      <a:r>
                        <a:rPr lang="en-US" sz="1700" u="none" strike="noStrike">
                          <a:solidFill>
                            <a:schemeClr val="tx1"/>
                          </a:solidFill>
                          <a:effectLst/>
                          <a:latin typeface="Roboto" panose="02000000000000000000" pitchFamily="2" charset="0"/>
                          <a:ea typeface="Roboto" panose="02000000000000000000" pitchFamily="2" charset="0"/>
                        </a:rPr>
                        <a:t>5%</a:t>
                      </a:r>
                      <a:endParaRPr lang="en-US" sz="1700" b="0" i="0" u="none" strike="noStrike">
                        <a:solidFill>
                          <a:schemeClr val="tx1"/>
                        </a:solidFill>
                        <a:effectLst/>
                        <a:latin typeface="Roboto" panose="02000000000000000000" pitchFamily="2" charset="0"/>
                        <a:ea typeface="Roboto" panose="02000000000000000000" pitchFamily="2" charset="0"/>
                      </a:endParaRPr>
                    </a:p>
                  </a:txBody>
                  <a:tcPr marL="7620" marR="7620" marT="7620" marB="0" anchor="ctr"/>
                </a:tc>
                <a:extLst>
                  <a:ext uri="{0D108BD9-81ED-4DB2-BD59-A6C34878D82A}">
                    <a16:rowId xmlns:a16="http://schemas.microsoft.com/office/drawing/2014/main" val="2211277921"/>
                  </a:ext>
                </a:extLst>
              </a:tr>
              <a:tr h="891071">
                <a:tc>
                  <a:txBody>
                    <a:bodyPr/>
                    <a:lstStyle/>
                    <a:p>
                      <a:pPr marL="442913" indent="0" algn="l" fontAlgn="b"/>
                      <a:r>
                        <a:rPr lang="en-US" sz="1700" u="none" strike="noStrike" dirty="0">
                          <a:solidFill>
                            <a:schemeClr val="tx1"/>
                          </a:solidFill>
                          <a:effectLst/>
                          <a:latin typeface="Roboto" panose="02000000000000000000" pitchFamily="2" charset="0"/>
                          <a:ea typeface="Roboto" panose="02000000000000000000" pitchFamily="2" charset="0"/>
                        </a:rPr>
                        <a:t>Interest in respect of money borrowed by way of issue of rupee denominated bonds after 1 April 2020 but before 1 July 2023, which is listed on a recognized stock exchange located in an International Financial Services Centre (section 194LC)</a:t>
                      </a:r>
                      <a:endParaRPr lang="en-US" sz="1700" b="0" i="0" u="none" strike="noStrike" dirty="0">
                        <a:solidFill>
                          <a:schemeClr val="tx1"/>
                        </a:solidFill>
                        <a:effectLst/>
                        <a:latin typeface="Roboto" panose="02000000000000000000" pitchFamily="2" charset="0"/>
                        <a:ea typeface="Roboto" panose="02000000000000000000" pitchFamily="2" charset="0"/>
                      </a:endParaRPr>
                    </a:p>
                  </a:txBody>
                  <a:tcPr marL="7620" marR="7620" marT="7620" marB="0" anchor="ctr"/>
                </a:tc>
                <a:tc>
                  <a:txBody>
                    <a:bodyPr/>
                    <a:lstStyle/>
                    <a:p>
                      <a:pPr algn="ctr" fontAlgn="b"/>
                      <a:r>
                        <a:rPr lang="en-US" sz="1700" u="none" strike="noStrike">
                          <a:solidFill>
                            <a:schemeClr val="tx1"/>
                          </a:solidFill>
                          <a:effectLst/>
                          <a:latin typeface="Roboto" panose="02000000000000000000" pitchFamily="2" charset="0"/>
                          <a:ea typeface="Roboto" panose="02000000000000000000" pitchFamily="2" charset="0"/>
                        </a:rPr>
                        <a:t>4%</a:t>
                      </a:r>
                      <a:endParaRPr lang="en-US" sz="1700" b="0" i="0" u="none" strike="noStrike">
                        <a:solidFill>
                          <a:schemeClr val="tx1"/>
                        </a:solidFill>
                        <a:effectLst/>
                        <a:latin typeface="Roboto" panose="02000000000000000000" pitchFamily="2" charset="0"/>
                        <a:ea typeface="Roboto" panose="02000000000000000000" pitchFamily="2" charset="0"/>
                      </a:endParaRPr>
                    </a:p>
                  </a:txBody>
                  <a:tcPr marL="7620" marR="7620" marT="7620" marB="0" anchor="ctr"/>
                </a:tc>
                <a:extLst>
                  <a:ext uri="{0D108BD9-81ED-4DB2-BD59-A6C34878D82A}">
                    <a16:rowId xmlns:a16="http://schemas.microsoft.com/office/drawing/2014/main" val="3164531554"/>
                  </a:ext>
                </a:extLst>
              </a:tr>
              <a:tr h="891071">
                <a:tc>
                  <a:txBody>
                    <a:bodyPr/>
                    <a:lstStyle/>
                    <a:p>
                      <a:pPr marL="442913" indent="0" algn="l" fontAlgn="b"/>
                      <a:r>
                        <a:rPr lang="en-US" sz="1700" u="none" strike="noStrike" dirty="0">
                          <a:solidFill>
                            <a:schemeClr val="tx1"/>
                          </a:solidFill>
                          <a:effectLst/>
                          <a:latin typeface="Roboto" panose="02000000000000000000" pitchFamily="2" charset="0"/>
                          <a:ea typeface="Roboto" panose="02000000000000000000" pitchFamily="2" charset="0"/>
                        </a:rPr>
                        <a:t>Interest earned by a Foreign Institutional Investor or a Qualified Foreign Investor between 1 June 2013 and 1 July 2023 in respect of investment by the recipient in rupee denominated bonds of an Indian company or a Government security (194LD)</a:t>
                      </a:r>
                      <a:endParaRPr lang="en-US" sz="1700" b="0" i="0" u="none" strike="noStrike" dirty="0">
                        <a:solidFill>
                          <a:schemeClr val="tx1"/>
                        </a:solidFill>
                        <a:effectLst/>
                        <a:latin typeface="Roboto" panose="02000000000000000000" pitchFamily="2" charset="0"/>
                        <a:ea typeface="Roboto" panose="02000000000000000000" pitchFamily="2" charset="0"/>
                      </a:endParaRPr>
                    </a:p>
                  </a:txBody>
                  <a:tcPr marL="7620" marR="7620" marT="7620" marB="0" anchor="ctr"/>
                </a:tc>
                <a:tc>
                  <a:txBody>
                    <a:bodyPr/>
                    <a:lstStyle/>
                    <a:p>
                      <a:pPr algn="ctr" fontAlgn="b"/>
                      <a:r>
                        <a:rPr lang="en-US" sz="1700" u="none" strike="noStrike">
                          <a:solidFill>
                            <a:schemeClr val="tx1"/>
                          </a:solidFill>
                          <a:effectLst/>
                          <a:latin typeface="Roboto" panose="02000000000000000000" pitchFamily="2" charset="0"/>
                          <a:ea typeface="Roboto" panose="02000000000000000000" pitchFamily="2" charset="0"/>
                        </a:rPr>
                        <a:t>5%</a:t>
                      </a:r>
                      <a:endParaRPr lang="en-US" sz="1700" b="0" i="0" u="none" strike="noStrike">
                        <a:solidFill>
                          <a:schemeClr val="tx1"/>
                        </a:solidFill>
                        <a:effectLst/>
                        <a:latin typeface="Roboto" panose="02000000000000000000" pitchFamily="2" charset="0"/>
                        <a:ea typeface="Roboto" panose="02000000000000000000" pitchFamily="2" charset="0"/>
                      </a:endParaRPr>
                    </a:p>
                  </a:txBody>
                  <a:tcPr marL="7620" marR="7620" marT="7620" marB="0" anchor="ctr"/>
                </a:tc>
                <a:extLst>
                  <a:ext uri="{0D108BD9-81ED-4DB2-BD59-A6C34878D82A}">
                    <a16:rowId xmlns:a16="http://schemas.microsoft.com/office/drawing/2014/main" val="1840523420"/>
                  </a:ext>
                </a:extLst>
              </a:tr>
              <a:tr h="594047">
                <a:tc>
                  <a:txBody>
                    <a:bodyPr/>
                    <a:lstStyle/>
                    <a:p>
                      <a:pPr marL="442913" indent="0" algn="l" fontAlgn="b"/>
                      <a:r>
                        <a:rPr lang="en-US" sz="1700" u="none" strike="noStrike" dirty="0">
                          <a:solidFill>
                            <a:schemeClr val="tx1"/>
                          </a:solidFill>
                          <a:effectLst/>
                          <a:latin typeface="Roboto" panose="02000000000000000000" pitchFamily="2" charset="0"/>
                          <a:ea typeface="Roboto" panose="02000000000000000000" pitchFamily="2" charset="0"/>
                        </a:rPr>
                        <a:t>Interest earned by a Foreign Institutional Investor or a Qualified Foreign Investor between 1 April 2020 and 1 July 2023 in respect of investment by the recipient in municipal debt securities (194LD)</a:t>
                      </a:r>
                      <a:endParaRPr lang="en-US" sz="1700" b="0" i="0" u="none" strike="noStrike" dirty="0">
                        <a:solidFill>
                          <a:schemeClr val="tx1"/>
                        </a:solidFill>
                        <a:effectLst/>
                        <a:latin typeface="Roboto" panose="02000000000000000000" pitchFamily="2" charset="0"/>
                        <a:ea typeface="Roboto" panose="02000000000000000000" pitchFamily="2" charset="0"/>
                      </a:endParaRPr>
                    </a:p>
                  </a:txBody>
                  <a:tcPr marL="7620" marR="7620" marT="7620" marB="0" anchor="ctr"/>
                </a:tc>
                <a:tc>
                  <a:txBody>
                    <a:bodyPr/>
                    <a:lstStyle/>
                    <a:p>
                      <a:pPr algn="ctr" fontAlgn="b"/>
                      <a:r>
                        <a:rPr lang="en-US" sz="1700" u="none" strike="noStrike">
                          <a:solidFill>
                            <a:schemeClr val="tx1"/>
                          </a:solidFill>
                          <a:effectLst/>
                          <a:latin typeface="Roboto" panose="02000000000000000000" pitchFamily="2" charset="0"/>
                          <a:ea typeface="Roboto" panose="02000000000000000000" pitchFamily="2" charset="0"/>
                        </a:rPr>
                        <a:t>5%</a:t>
                      </a:r>
                      <a:endParaRPr lang="en-US" sz="1700" b="0" i="0" u="none" strike="noStrike">
                        <a:solidFill>
                          <a:schemeClr val="tx1"/>
                        </a:solidFill>
                        <a:effectLst/>
                        <a:latin typeface="Roboto" panose="02000000000000000000" pitchFamily="2" charset="0"/>
                        <a:ea typeface="Roboto" panose="02000000000000000000" pitchFamily="2" charset="0"/>
                      </a:endParaRPr>
                    </a:p>
                  </a:txBody>
                  <a:tcPr marL="7620" marR="7620" marT="7620" marB="0" anchor="ctr"/>
                </a:tc>
                <a:extLst>
                  <a:ext uri="{0D108BD9-81ED-4DB2-BD59-A6C34878D82A}">
                    <a16:rowId xmlns:a16="http://schemas.microsoft.com/office/drawing/2014/main" val="70674815"/>
                  </a:ext>
                </a:extLst>
              </a:tr>
              <a:tr h="594047">
                <a:tc>
                  <a:txBody>
                    <a:bodyPr/>
                    <a:lstStyle/>
                    <a:p>
                      <a:pPr marL="442913" indent="0" algn="l" fontAlgn="b"/>
                      <a:r>
                        <a:rPr lang="en-US" sz="1700" u="none" strike="noStrike" dirty="0">
                          <a:solidFill>
                            <a:schemeClr val="tx1"/>
                          </a:solidFill>
                          <a:effectLst/>
                          <a:latin typeface="Roboto" panose="02000000000000000000" pitchFamily="2" charset="0"/>
                          <a:ea typeface="Roboto" panose="02000000000000000000" pitchFamily="2" charset="0"/>
                        </a:rPr>
                        <a:t>Interest received from the Government or an Indian concern in respect of debt borrowed in foreign currency other than above</a:t>
                      </a:r>
                      <a:endParaRPr lang="en-US" sz="1700" b="0" i="0" u="none" strike="noStrike" dirty="0">
                        <a:solidFill>
                          <a:schemeClr val="tx1"/>
                        </a:solidFill>
                        <a:effectLst/>
                        <a:latin typeface="Roboto" panose="02000000000000000000" pitchFamily="2" charset="0"/>
                        <a:ea typeface="Roboto" panose="02000000000000000000" pitchFamily="2" charset="0"/>
                      </a:endParaRPr>
                    </a:p>
                  </a:txBody>
                  <a:tcPr marL="7620" marR="7620" marT="7620" marB="0" anchor="ctr"/>
                </a:tc>
                <a:tc>
                  <a:txBody>
                    <a:bodyPr/>
                    <a:lstStyle/>
                    <a:p>
                      <a:pPr algn="ctr" fontAlgn="b"/>
                      <a:r>
                        <a:rPr lang="en-US" sz="1700" u="none" strike="noStrike">
                          <a:solidFill>
                            <a:schemeClr val="tx1"/>
                          </a:solidFill>
                          <a:effectLst/>
                          <a:latin typeface="Roboto" panose="02000000000000000000" pitchFamily="2" charset="0"/>
                          <a:ea typeface="Roboto" panose="02000000000000000000" pitchFamily="2" charset="0"/>
                        </a:rPr>
                        <a:t>20%</a:t>
                      </a:r>
                      <a:endParaRPr lang="en-US" sz="1700" b="0" i="0" u="none" strike="noStrike">
                        <a:solidFill>
                          <a:schemeClr val="tx1"/>
                        </a:solidFill>
                        <a:effectLst/>
                        <a:latin typeface="Roboto" panose="02000000000000000000" pitchFamily="2" charset="0"/>
                        <a:ea typeface="Roboto" panose="02000000000000000000" pitchFamily="2" charset="0"/>
                      </a:endParaRPr>
                    </a:p>
                  </a:txBody>
                  <a:tcPr marL="7620" marR="7620" marT="7620" marB="0" anchor="ctr"/>
                </a:tc>
                <a:extLst>
                  <a:ext uri="{0D108BD9-81ED-4DB2-BD59-A6C34878D82A}">
                    <a16:rowId xmlns:a16="http://schemas.microsoft.com/office/drawing/2014/main" val="2030633731"/>
                  </a:ext>
                </a:extLst>
              </a:tr>
              <a:tr h="594047">
                <a:tc>
                  <a:txBody>
                    <a:bodyPr/>
                    <a:lstStyle/>
                    <a:p>
                      <a:pPr marL="442913" indent="0" algn="l" fontAlgn="b"/>
                      <a:r>
                        <a:rPr lang="en-US" sz="1700" u="none" strike="noStrike" dirty="0">
                          <a:solidFill>
                            <a:schemeClr val="tx1"/>
                          </a:solidFill>
                          <a:effectLst/>
                          <a:latin typeface="Roboto" panose="02000000000000000000" pitchFamily="2" charset="0"/>
                          <a:ea typeface="Roboto" panose="02000000000000000000" pitchFamily="2" charset="0"/>
                        </a:rPr>
                        <a:t>Any other interest (such as interest payable by a non-resident to another non-resident but arising in India or interest payable to a non-resident in INR)</a:t>
                      </a:r>
                      <a:endParaRPr lang="en-US" sz="1700" b="0" i="0" u="none" strike="noStrike" dirty="0">
                        <a:solidFill>
                          <a:schemeClr val="tx1"/>
                        </a:solidFill>
                        <a:effectLst/>
                        <a:latin typeface="Roboto" panose="02000000000000000000" pitchFamily="2" charset="0"/>
                        <a:ea typeface="Roboto" panose="02000000000000000000" pitchFamily="2" charset="0"/>
                      </a:endParaRPr>
                    </a:p>
                  </a:txBody>
                  <a:tcPr marL="7620" marR="7620" marT="7620" marB="0" anchor="ctr"/>
                </a:tc>
                <a:tc>
                  <a:txBody>
                    <a:bodyPr/>
                    <a:lstStyle/>
                    <a:p>
                      <a:pPr algn="ctr" fontAlgn="b"/>
                      <a:r>
                        <a:rPr lang="en-US" sz="1700" u="none" strike="noStrike" dirty="0">
                          <a:solidFill>
                            <a:schemeClr val="tx1"/>
                          </a:solidFill>
                          <a:effectLst/>
                          <a:latin typeface="Roboto" panose="02000000000000000000" pitchFamily="2" charset="0"/>
                          <a:ea typeface="Roboto" panose="02000000000000000000" pitchFamily="2" charset="0"/>
                        </a:rPr>
                        <a:t>40%</a:t>
                      </a:r>
                      <a:endParaRPr lang="en-US" sz="1700" b="0" i="0" u="none" strike="noStrike" dirty="0">
                        <a:solidFill>
                          <a:schemeClr val="tx1"/>
                        </a:solidFill>
                        <a:effectLst/>
                        <a:latin typeface="Roboto" panose="02000000000000000000" pitchFamily="2" charset="0"/>
                        <a:ea typeface="Roboto" panose="02000000000000000000" pitchFamily="2" charset="0"/>
                      </a:endParaRPr>
                    </a:p>
                  </a:txBody>
                  <a:tcPr marL="7620" marR="7620" marT="7620" marB="0" anchor="ctr"/>
                </a:tc>
                <a:extLst>
                  <a:ext uri="{0D108BD9-81ED-4DB2-BD59-A6C34878D82A}">
                    <a16:rowId xmlns:a16="http://schemas.microsoft.com/office/drawing/2014/main" val="643862370"/>
                  </a:ext>
                </a:extLst>
              </a:tr>
            </a:tbl>
          </a:graphicData>
        </a:graphic>
      </p:graphicFrame>
      <p:sp>
        <p:nvSpPr>
          <p:cNvPr id="19" name="TextBox 13">
            <a:extLst>
              <a:ext uri="{FF2B5EF4-FFF2-40B4-BE49-F238E27FC236}">
                <a16:creationId xmlns:a16="http://schemas.microsoft.com/office/drawing/2014/main" id="{8F848456-0BB5-67D6-A00F-0F9EBD250FD0}"/>
              </a:ext>
            </a:extLst>
          </p:cNvPr>
          <p:cNvSpPr txBox="1"/>
          <p:nvPr/>
        </p:nvSpPr>
        <p:spPr>
          <a:xfrm>
            <a:off x="3996813" y="8591900"/>
            <a:ext cx="12778556" cy="679673"/>
          </a:xfrm>
          <a:prstGeom prst="rect">
            <a:avLst/>
          </a:prstGeom>
        </p:spPr>
        <p:txBody>
          <a:bodyPr wrap="square" lIns="0" tIns="0" rIns="0" bIns="0" rtlCol="0" anchor="t">
            <a:spAutoFit/>
          </a:bodyPr>
          <a:lstStyle/>
          <a:p>
            <a:pPr marL="0" lvl="0" indent="0" algn="l">
              <a:lnSpc>
                <a:spcPts val="2800"/>
              </a:lnSpc>
              <a:spcBef>
                <a:spcPct val="0"/>
              </a:spcBef>
            </a:pPr>
            <a:r>
              <a:rPr lang="en-US" sz="1600" spc="40" dirty="0">
                <a:solidFill>
                  <a:srgbClr val="14110F"/>
                </a:solidFill>
                <a:latin typeface="Roboto"/>
              </a:rPr>
              <a:t>CBDT exempt interest earned by Non-Resident in respect of Rupee – denominated bond issues outside India 1 Sept 2018 to 31 March 2019</a:t>
            </a:r>
          </a:p>
        </p:txBody>
      </p:sp>
    </p:spTree>
    <p:extLst>
      <p:ext uri="{BB962C8B-B14F-4D97-AF65-F5344CB8AC3E}">
        <p14:creationId xmlns:p14="http://schemas.microsoft.com/office/powerpoint/2010/main" val="1666653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a:extLst>
              <a:ext uri="{FF2B5EF4-FFF2-40B4-BE49-F238E27FC236}">
                <a16:creationId xmlns:a16="http://schemas.microsoft.com/office/drawing/2014/main" id="{95D54CAB-8FAC-BCD4-FFBA-DD0ED65C630B}"/>
              </a:ext>
            </a:extLst>
          </p:cNvPr>
          <p:cNvGrpSpPr/>
          <p:nvPr/>
        </p:nvGrpSpPr>
        <p:grpSpPr>
          <a:xfrm>
            <a:off x="3200400" y="877408"/>
            <a:ext cx="14058900" cy="8652508"/>
            <a:chOff x="0" y="0"/>
            <a:chExt cx="4092804" cy="2384296"/>
          </a:xfrm>
        </p:grpSpPr>
        <p:sp>
          <p:nvSpPr>
            <p:cNvPr id="16" name="Freeform 3">
              <a:extLst>
                <a:ext uri="{FF2B5EF4-FFF2-40B4-BE49-F238E27FC236}">
                  <a16:creationId xmlns:a16="http://schemas.microsoft.com/office/drawing/2014/main" id="{28DAE0D4-72FF-B5C3-43B1-727AFD406D33}"/>
                </a:ext>
              </a:extLst>
            </p:cNvPr>
            <p:cNvSpPr/>
            <p:nvPr/>
          </p:nvSpPr>
          <p:spPr>
            <a:xfrm>
              <a:off x="0" y="0"/>
              <a:ext cx="4092804" cy="2384297"/>
            </a:xfrm>
            <a:custGeom>
              <a:avLst/>
              <a:gdLst/>
              <a:ahLst/>
              <a:cxnLst/>
              <a:rect l="l" t="t" r="r" b="b"/>
              <a:pathLst>
                <a:path w="4092804" h="2384297">
                  <a:moveTo>
                    <a:pt x="3968344" y="2384296"/>
                  </a:moveTo>
                  <a:lnTo>
                    <a:pt x="124460" y="2384296"/>
                  </a:lnTo>
                  <a:cubicBezTo>
                    <a:pt x="55880" y="2384296"/>
                    <a:pt x="0" y="2328416"/>
                    <a:pt x="0" y="2259836"/>
                  </a:cubicBezTo>
                  <a:lnTo>
                    <a:pt x="0" y="124460"/>
                  </a:lnTo>
                  <a:cubicBezTo>
                    <a:pt x="0" y="55880"/>
                    <a:pt x="55880" y="0"/>
                    <a:pt x="124460" y="0"/>
                  </a:cubicBezTo>
                  <a:lnTo>
                    <a:pt x="3968344" y="0"/>
                  </a:lnTo>
                  <a:cubicBezTo>
                    <a:pt x="4036925" y="0"/>
                    <a:pt x="4092804" y="55880"/>
                    <a:pt x="4092804" y="124460"/>
                  </a:cubicBezTo>
                  <a:lnTo>
                    <a:pt x="4092804" y="2259836"/>
                  </a:lnTo>
                  <a:cubicBezTo>
                    <a:pt x="4092804" y="2328417"/>
                    <a:pt x="4036925" y="2384297"/>
                    <a:pt x="3968344" y="2384297"/>
                  </a:cubicBezTo>
                  <a:close/>
                </a:path>
              </a:pathLst>
            </a:custGeom>
            <a:solidFill>
              <a:srgbClr val="FFFFFF"/>
            </a:solidFill>
          </p:spPr>
          <p:txBody>
            <a:bodyPr/>
            <a:lstStyle/>
            <a:p>
              <a:endParaRPr lang="en-US"/>
            </a:p>
          </p:txBody>
        </p:sp>
      </p:grpSp>
      <p:grpSp>
        <p:nvGrpSpPr>
          <p:cNvPr id="2" name="Group 2"/>
          <p:cNvGrpSpPr/>
          <p:nvPr/>
        </p:nvGrpSpPr>
        <p:grpSpPr>
          <a:xfrm>
            <a:off x="762000" y="952500"/>
            <a:ext cx="2164967" cy="720681"/>
            <a:chOff x="-672440" y="-28575"/>
            <a:chExt cx="3418739" cy="960908"/>
          </a:xfrm>
        </p:grpSpPr>
        <p:sp>
          <p:nvSpPr>
            <p:cNvPr id="3" name="TextBox 3"/>
            <p:cNvSpPr txBox="1"/>
            <p:nvPr/>
          </p:nvSpPr>
          <p:spPr>
            <a:xfrm>
              <a:off x="-672440" y="-28575"/>
              <a:ext cx="3418739" cy="436017"/>
            </a:xfrm>
            <a:prstGeom prst="rect">
              <a:avLst/>
            </a:prstGeom>
          </p:spPr>
          <p:txBody>
            <a:bodyPr lIns="0" tIns="0" rIns="0" bIns="0" rtlCol="0" anchor="t">
              <a:spAutoFit/>
            </a:bodyPr>
            <a:lstStyle/>
            <a:p>
              <a:pPr marL="0" lvl="0" indent="0">
                <a:lnSpc>
                  <a:spcPts val="2730"/>
                </a:lnSpc>
                <a:spcBef>
                  <a:spcPct val="0"/>
                </a:spcBef>
              </a:pPr>
              <a:r>
                <a:rPr lang="en-US" sz="2100" spc="42" dirty="0">
                  <a:solidFill>
                    <a:srgbClr val="14110F"/>
                  </a:solidFill>
                  <a:latin typeface="Roboto Bold"/>
                </a:rPr>
                <a:t>Interest Income</a:t>
              </a:r>
            </a:p>
          </p:txBody>
        </p:sp>
        <p:sp>
          <p:nvSpPr>
            <p:cNvPr id="4" name="TextBox 4"/>
            <p:cNvSpPr txBox="1"/>
            <p:nvPr/>
          </p:nvSpPr>
          <p:spPr>
            <a:xfrm>
              <a:off x="-672438" y="581811"/>
              <a:ext cx="3418737" cy="350522"/>
            </a:xfrm>
            <a:prstGeom prst="rect">
              <a:avLst/>
            </a:prstGeom>
          </p:spPr>
          <p:txBody>
            <a:bodyPr lIns="0" tIns="0" rIns="0" bIns="0" rtlCol="0" anchor="t">
              <a:spAutoFit/>
            </a:bodyPr>
            <a:lstStyle/>
            <a:p>
              <a:pPr marL="0" lvl="0" indent="0">
                <a:lnSpc>
                  <a:spcPts val="2240"/>
                </a:lnSpc>
                <a:spcBef>
                  <a:spcPct val="0"/>
                </a:spcBef>
              </a:pPr>
              <a:r>
                <a:rPr lang="en-US" sz="1600" spc="32" dirty="0">
                  <a:solidFill>
                    <a:srgbClr val="14110F"/>
                  </a:solidFill>
                  <a:latin typeface="Roboto"/>
                </a:rPr>
                <a:t>DTAA</a:t>
              </a:r>
            </a:p>
          </p:txBody>
        </p:sp>
      </p:grpSp>
      <p:grpSp>
        <p:nvGrpSpPr>
          <p:cNvPr id="5" name="Group 5"/>
          <p:cNvGrpSpPr/>
          <p:nvPr/>
        </p:nvGrpSpPr>
        <p:grpSpPr>
          <a:xfrm>
            <a:off x="3962400" y="1288116"/>
            <a:ext cx="12778555" cy="6633550"/>
            <a:chOff x="-3083660" y="-606631"/>
            <a:chExt cx="15209480" cy="2614618"/>
          </a:xfrm>
        </p:grpSpPr>
        <p:sp>
          <p:nvSpPr>
            <p:cNvPr id="8" name="TextBox 8"/>
            <p:cNvSpPr txBox="1"/>
            <p:nvPr/>
          </p:nvSpPr>
          <p:spPr>
            <a:xfrm>
              <a:off x="-3083660" y="36694"/>
              <a:ext cx="15209480" cy="1971293"/>
            </a:xfrm>
            <a:prstGeom prst="rect">
              <a:avLst/>
            </a:prstGeom>
          </p:spPr>
          <p:txBody>
            <a:bodyPr wrap="square" lIns="0" tIns="0" rIns="0" bIns="0" rtlCol="0" anchor="t">
              <a:spAutoFit/>
            </a:bodyPr>
            <a:lstStyle/>
            <a:p>
              <a:pPr marL="342900" lvl="0" indent="-342900" algn="l">
                <a:lnSpc>
                  <a:spcPts val="2800"/>
                </a:lnSpc>
                <a:spcBef>
                  <a:spcPct val="0"/>
                </a:spcBef>
                <a:buFont typeface="Wingdings" panose="05000000000000000000" pitchFamily="2" charset="2"/>
                <a:buChar char="ü"/>
              </a:pPr>
              <a:r>
                <a:rPr lang="en-US" sz="2000" spc="40" dirty="0">
                  <a:solidFill>
                    <a:srgbClr val="14110F"/>
                  </a:solidFill>
                  <a:latin typeface="Roboto"/>
                </a:rPr>
                <a:t>There are some exceptions for taxability and basically these are in the context of </a:t>
              </a:r>
              <a:r>
                <a:rPr lang="en-US" sz="2000" b="1" spc="40" dirty="0">
                  <a:solidFill>
                    <a:srgbClr val="14110F"/>
                  </a:solidFill>
                  <a:latin typeface="Roboto"/>
                </a:rPr>
                <a:t>large institutional lenders</a:t>
              </a:r>
              <a:r>
                <a:rPr lang="en-US" sz="2000" spc="40" dirty="0">
                  <a:solidFill>
                    <a:srgbClr val="14110F"/>
                  </a:solidFill>
                  <a:latin typeface="Roboto"/>
                </a:rPr>
                <a:t>. </a:t>
              </a:r>
            </a:p>
            <a:p>
              <a:pPr marL="800100" lvl="1" indent="-342900">
                <a:lnSpc>
                  <a:spcPts val="2800"/>
                </a:lnSpc>
                <a:spcBef>
                  <a:spcPct val="0"/>
                </a:spcBef>
                <a:buFont typeface="Wingdings" panose="05000000000000000000" pitchFamily="2" charset="2"/>
                <a:buChar char="Ø"/>
              </a:pPr>
              <a:r>
                <a:rPr lang="en-US" sz="2000" spc="40" dirty="0">
                  <a:solidFill>
                    <a:srgbClr val="14110F"/>
                  </a:solidFill>
                  <a:latin typeface="Roboto"/>
                </a:rPr>
                <a:t>As per the </a:t>
              </a:r>
              <a:r>
                <a:rPr lang="en-US" sz="2000" b="1" spc="40" dirty="0">
                  <a:solidFill>
                    <a:srgbClr val="14110F"/>
                  </a:solidFill>
                  <a:latin typeface="Roboto"/>
                </a:rPr>
                <a:t>India-Germany DTAA</a:t>
              </a:r>
              <a:r>
                <a:rPr lang="en-US" sz="2000" spc="40" dirty="0">
                  <a:solidFill>
                    <a:srgbClr val="14110F"/>
                  </a:solidFill>
                  <a:latin typeface="Roboto"/>
                </a:rPr>
                <a:t>, interest paid to the </a:t>
              </a:r>
              <a:r>
                <a:rPr lang="en-US" sz="2000" b="1" spc="40" dirty="0">
                  <a:solidFill>
                    <a:srgbClr val="14110F"/>
                  </a:solidFill>
                  <a:latin typeface="Roboto"/>
                </a:rPr>
                <a:t>Government of Germany, the Deutsche Bank, KFW or DEG </a:t>
              </a:r>
              <a:r>
                <a:rPr lang="en-US" sz="2000" spc="40" dirty="0">
                  <a:solidFill>
                    <a:srgbClr val="14110F"/>
                  </a:solidFill>
                  <a:latin typeface="Roboto"/>
                </a:rPr>
                <a:t>shall be exempt from Indian income tax.</a:t>
              </a:r>
            </a:p>
            <a:p>
              <a:pPr marL="800100" lvl="1" indent="-342900">
                <a:lnSpc>
                  <a:spcPts val="2800"/>
                </a:lnSpc>
                <a:spcBef>
                  <a:spcPct val="0"/>
                </a:spcBef>
                <a:buFont typeface="Wingdings" panose="05000000000000000000" pitchFamily="2" charset="2"/>
                <a:buChar char="Ø"/>
              </a:pPr>
              <a:r>
                <a:rPr lang="en-US" sz="2000" spc="40" dirty="0">
                  <a:solidFill>
                    <a:srgbClr val="14110F"/>
                  </a:solidFill>
                  <a:latin typeface="Roboto"/>
                </a:rPr>
                <a:t>The </a:t>
              </a:r>
              <a:r>
                <a:rPr lang="en-US" sz="2000" b="1" spc="40" dirty="0">
                  <a:solidFill>
                    <a:srgbClr val="14110F"/>
                  </a:solidFill>
                  <a:latin typeface="Roboto"/>
                </a:rPr>
                <a:t>India-Japan DTAA </a:t>
              </a:r>
              <a:r>
                <a:rPr lang="en-US" sz="2000" spc="40" dirty="0">
                  <a:solidFill>
                    <a:srgbClr val="14110F"/>
                  </a:solidFill>
                  <a:latin typeface="Roboto"/>
                </a:rPr>
                <a:t>provides that interest arising in India and derived by the </a:t>
              </a:r>
              <a:r>
                <a:rPr lang="en-US" sz="2000" b="1" spc="40" dirty="0">
                  <a:solidFill>
                    <a:srgbClr val="14110F"/>
                  </a:solidFill>
                  <a:latin typeface="Roboto"/>
                </a:rPr>
                <a:t>Central Bank of Japan </a:t>
              </a:r>
              <a:r>
                <a:rPr lang="en-US" sz="2000" spc="40" dirty="0">
                  <a:solidFill>
                    <a:srgbClr val="14110F"/>
                  </a:solidFill>
                  <a:latin typeface="Roboto"/>
                </a:rPr>
                <a:t>or a financial institution </a:t>
              </a:r>
              <a:r>
                <a:rPr lang="en-US" sz="2000" b="1" spc="40" dirty="0">
                  <a:solidFill>
                    <a:srgbClr val="14110F"/>
                  </a:solidFill>
                  <a:latin typeface="Roboto"/>
                </a:rPr>
                <a:t>wholly owned by the Government </a:t>
              </a:r>
              <a:r>
                <a:rPr lang="en-US" sz="2000" spc="40" dirty="0">
                  <a:solidFill>
                    <a:srgbClr val="14110F"/>
                  </a:solidFill>
                  <a:latin typeface="Roboto"/>
                </a:rPr>
                <a:t>shall be exempt from tax in India; accordingly, interest demand by </a:t>
              </a:r>
              <a:r>
                <a:rPr lang="en-US" sz="2000" b="1" spc="40" dirty="0">
                  <a:solidFill>
                    <a:srgbClr val="14110F"/>
                  </a:solidFill>
                  <a:latin typeface="Roboto"/>
                </a:rPr>
                <a:t>Bank of Japan, Japan Bank for International Co-operation and Japan International Co-operation Agency</a:t>
              </a:r>
              <a:r>
                <a:rPr lang="en-US" sz="2000" spc="40" dirty="0">
                  <a:solidFill>
                    <a:srgbClr val="14110F"/>
                  </a:solidFill>
                  <a:latin typeface="Roboto"/>
                </a:rPr>
                <a:t> is exempt from tax on interest.</a:t>
              </a:r>
            </a:p>
            <a:p>
              <a:pPr marL="800100" lvl="1" indent="-342900">
                <a:lnSpc>
                  <a:spcPts val="2800"/>
                </a:lnSpc>
                <a:spcBef>
                  <a:spcPct val="0"/>
                </a:spcBef>
                <a:buFont typeface="Wingdings" panose="05000000000000000000" pitchFamily="2" charset="2"/>
                <a:buChar char="Ø"/>
              </a:pPr>
              <a:r>
                <a:rPr lang="en-US" sz="2000" spc="40" dirty="0">
                  <a:solidFill>
                    <a:srgbClr val="14110F"/>
                  </a:solidFill>
                  <a:latin typeface="Roboto"/>
                </a:rPr>
                <a:t>In a similar vein, in the </a:t>
              </a:r>
              <a:r>
                <a:rPr lang="en-US" sz="2000" b="1" spc="40" dirty="0">
                  <a:solidFill>
                    <a:srgbClr val="14110F"/>
                  </a:solidFill>
                  <a:latin typeface="Roboto"/>
                </a:rPr>
                <a:t>India-Netherlands DTAA</a:t>
              </a:r>
              <a:r>
                <a:rPr lang="en-US" sz="2000" spc="40" dirty="0">
                  <a:solidFill>
                    <a:srgbClr val="14110F"/>
                  </a:solidFill>
                  <a:latin typeface="Roboto"/>
                </a:rPr>
                <a:t>, interest derived by </a:t>
              </a:r>
              <a:r>
                <a:rPr lang="en-US" sz="2000" b="1" spc="40" dirty="0">
                  <a:solidFill>
                    <a:srgbClr val="14110F"/>
                  </a:solidFill>
                  <a:latin typeface="Roboto"/>
                </a:rPr>
                <a:t>Central Bank of Netherlands </a:t>
              </a:r>
              <a:r>
                <a:rPr lang="en-US" sz="2000" spc="40" dirty="0">
                  <a:solidFill>
                    <a:srgbClr val="14110F"/>
                  </a:solidFill>
                  <a:latin typeface="Roboto"/>
                </a:rPr>
                <a:t>and institutions </a:t>
              </a:r>
              <a:r>
                <a:rPr lang="en-US" sz="2000" b="1" spc="40" dirty="0">
                  <a:solidFill>
                    <a:srgbClr val="14110F"/>
                  </a:solidFill>
                  <a:latin typeface="Roboto"/>
                </a:rPr>
                <a:t>owned by the Government </a:t>
              </a:r>
              <a:r>
                <a:rPr lang="en-US" sz="2000" spc="40" dirty="0">
                  <a:solidFill>
                    <a:srgbClr val="14110F"/>
                  </a:solidFill>
                  <a:latin typeface="Roboto"/>
                </a:rPr>
                <a:t>of Netherlands has been exempt.</a:t>
              </a:r>
            </a:p>
            <a:p>
              <a:pPr lvl="1">
                <a:lnSpc>
                  <a:spcPts val="2800"/>
                </a:lnSpc>
                <a:spcBef>
                  <a:spcPct val="0"/>
                </a:spcBef>
              </a:pPr>
              <a:endParaRPr lang="en-US" sz="2000" spc="40" dirty="0">
                <a:solidFill>
                  <a:srgbClr val="14110F"/>
                </a:solidFill>
                <a:latin typeface="Roboto"/>
              </a:endParaRPr>
            </a:p>
            <a:p>
              <a:pPr marL="342900" indent="-342900">
                <a:lnSpc>
                  <a:spcPts val="2800"/>
                </a:lnSpc>
                <a:spcBef>
                  <a:spcPct val="0"/>
                </a:spcBef>
                <a:buFont typeface="Wingdings" panose="05000000000000000000" pitchFamily="2" charset="2"/>
                <a:buChar char="ü"/>
              </a:pPr>
              <a:r>
                <a:rPr lang="en-US" sz="2000" spc="40" dirty="0">
                  <a:solidFill>
                    <a:srgbClr val="14110F"/>
                  </a:solidFill>
                  <a:latin typeface="Roboto"/>
                </a:rPr>
                <a:t>In the India-Germany DTAA, penalty charges for late payment is not regarded as interest (taxability would be under the other clause). A similar clause appears in the India-Netherlands DTAA and indeed in the India-Singapore DTAA.</a:t>
              </a:r>
            </a:p>
          </p:txBody>
        </p:sp>
        <p:sp>
          <p:nvSpPr>
            <p:cNvPr id="9" name="TextBox 9"/>
            <p:cNvSpPr txBox="1"/>
            <p:nvPr/>
          </p:nvSpPr>
          <p:spPr>
            <a:xfrm>
              <a:off x="-3083660" y="-606631"/>
              <a:ext cx="14389993" cy="253993"/>
            </a:xfrm>
            <a:prstGeom prst="rect">
              <a:avLst/>
            </a:prstGeom>
          </p:spPr>
          <p:txBody>
            <a:bodyPr lIns="0" tIns="0" rIns="0" bIns="0" rtlCol="0" anchor="t">
              <a:spAutoFit/>
            </a:bodyPr>
            <a:lstStyle/>
            <a:p>
              <a:pPr marL="0" lvl="0" indent="0" algn="l">
                <a:lnSpc>
                  <a:spcPts val="5460"/>
                </a:lnSpc>
                <a:spcBef>
                  <a:spcPct val="0"/>
                </a:spcBef>
              </a:pPr>
              <a:r>
                <a:rPr lang="en-US" sz="3600" spc="40" dirty="0">
                  <a:solidFill>
                    <a:srgbClr val="14110F"/>
                  </a:solidFill>
                  <a:latin typeface="Roboto"/>
                </a:rPr>
                <a:t>Some differences in different DTAAs</a:t>
              </a:r>
              <a:endParaRPr lang="en-US" sz="3600" spc="-42" dirty="0">
                <a:solidFill>
                  <a:srgbClr val="14110F"/>
                </a:solidFill>
                <a:latin typeface="Roboto"/>
              </a:endParaRPr>
            </a:p>
          </p:txBody>
        </p:sp>
      </p:grpSp>
    </p:spTree>
    <p:extLst>
      <p:ext uri="{BB962C8B-B14F-4D97-AF65-F5344CB8AC3E}">
        <p14:creationId xmlns:p14="http://schemas.microsoft.com/office/powerpoint/2010/main" val="35889589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0" y="952500"/>
            <a:ext cx="2164967" cy="720681"/>
            <a:chOff x="-672440" y="-28575"/>
            <a:chExt cx="3418739" cy="960908"/>
          </a:xfrm>
        </p:grpSpPr>
        <p:sp>
          <p:nvSpPr>
            <p:cNvPr id="3" name="TextBox 3"/>
            <p:cNvSpPr txBox="1"/>
            <p:nvPr/>
          </p:nvSpPr>
          <p:spPr>
            <a:xfrm>
              <a:off x="-672440" y="-28575"/>
              <a:ext cx="3418739" cy="436017"/>
            </a:xfrm>
            <a:prstGeom prst="rect">
              <a:avLst/>
            </a:prstGeom>
          </p:spPr>
          <p:txBody>
            <a:bodyPr lIns="0" tIns="0" rIns="0" bIns="0" rtlCol="0" anchor="t">
              <a:spAutoFit/>
            </a:bodyPr>
            <a:lstStyle/>
            <a:p>
              <a:pPr marL="0" lvl="0" indent="0">
                <a:lnSpc>
                  <a:spcPts val="2730"/>
                </a:lnSpc>
                <a:spcBef>
                  <a:spcPct val="0"/>
                </a:spcBef>
              </a:pPr>
              <a:r>
                <a:rPr lang="en-US" sz="2100" spc="42" dirty="0">
                  <a:solidFill>
                    <a:srgbClr val="14110F"/>
                  </a:solidFill>
                  <a:latin typeface="Roboto Bold"/>
                </a:rPr>
                <a:t>Interest Income</a:t>
              </a:r>
            </a:p>
          </p:txBody>
        </p:sp>
        <p:sp>
          <p:nvSpPr>
            <p:cNvPr id="4" name="TextBox 4"/>
            <p:cNvSpPr txBox="1"/>
            <p:nvPr/>
          </p:nvSpPr>
          <p:spPr>
            <a:xfrm>
              <a:off x="-672438" y="581811"/>
              <a:ext cx="3418737" cy="350522"/>
            </a:xfrm>
            <a:prstGeom prst="rect">
              <a:avLst/>
            </a:prstGeom>
          </p:spPr>
          <p:txBody>
            <a:bodyPr lIns="0" tIns="0" rIns="0" bIns="0" rtlCol="0" anchor="t">
              <a:spAutoFit/>
            </a:bodyPr>
            <a:lstStyle/>
            <a:p>
              <a:pPr marL="0" lvl="0" indent="0">
                <a:lnSpc>
                  <a:spcPts val="2240"/>
                </a:lnSpc>
                <a:spcBef>
                  <a:spcPct val="0"/>
                </a:spcBef>
              </a:pPr>
              <a:r>
                <a:rPr lang="en-US" sz="1600" spc="32" dirty="0">
                  <a:solidFill>
                    <a:srgbClr val="14110F"/>
                  </a:solidFill>
                  <a:latin typeface="Roboto"/>
                </a:rPr>
                <a:t>Judgments</a:t>
              </a:r>
            </a:p>
          </p:txBody>
        </p:sp>
      </p:grpSp>
      <p:grpSp>
        <p:nvGrpSpPr>
          <p:cNvPr id="5" name="Group 5"/>
          <p:cNvGrpSpPr/>
          <p:nvPr/>
        </p:nvGrpSpPr>
        <p:grpSpPr>
          <a:xfrm>
            <a:off x="3200400" y="495300"/>
            <a:ext cx="13808443" cy="1754284"/>
            <a:chOff x="0" y="-288400"/>
            <a:chExt cx="16435289" cy="2755708"/>
          </a:xfrm>
        </p:grpSpPr>
        <p:grpSp>
          <p:nvGrpSpPr>
            <p:cNvPr id="6" name="Group 6"/>
            <p:cNvGrpSpPr/>
            <p:nvPr/>
          </p:nvGrpSpPr>
          <p:grpSpPr>
            <a:xfrm>
              <a:off x="0" y="-288400"/>
              <a:ext cx="16435289" cy="2755708"/>
              <a:chOff x="0" y="-73168"/>
              <a:chExt cx="4169694" cy="699133"/>
            </a:xfrm>
          </p:grpSpPr>
          <p:sp>
            <p:nvSpPr>
              <p:cNvPr id="7" name="Freeform 7"/>
              <p:cNvSpPr/>
              <p:nvPr/>
            </p:nvSpPr>
            <p:spPr>
              <a:xfrm>
                <a:off x="0" y="-73168"/>
                <a:ext cx="4169694" cy="699133"/>
              </a:xfrm>
              <a:custGeom>
                <a:avLst/>
                <a:gdLst/>
                <a:ahLst/>
                <a:cxnLst/>
                <a:rect l="l" t="t" r="r" b="b"/>
                <a:pathLst>
                  <a:path w="4169694" h="1058147">
                    <a:moveTo>
                      <a:pt x="4045234" y="1058146"/>
                    </a:moveTo>
                    <a:lnTo>
                      <a:pt x="124460" y="1058146"/>
                    </a:lnTo>
                    <a:cubicBezTo>
                      <a:pt x="55880" y="1058146"/>
                      <a:pt x="0" y="1002266"/>
                      <a:pt x="0" y="933686"/>
                    </a:cubicBezTo>
                    <a:lnTo>
                      <a:pt x="0" y="124460"/>
                    </a:lnTo>
                    <a:cubicBezTo>
                      <a:pt x="0" y="55880"/>
                      <a:pt x="55880" y="0"/>
                      <a:pt x="124460" y="0"/>
                    </a:cubicBezTo>
                    <a:lnTo>
                      <a:pt x="4045234" y="0"/>
                    </a:lnTo>
                    <a:cubicBezTo>
                      <a:pt x="4113814" y="0"/>
                      <a:pt x="4169694" y="55880"/>
                      <a:pt x="4169694" y="124460"/>
                    </a:cubicBezTo>
                    <a:lnTo>
                      <a:pt x="4169694" y="933687"/>
                    </a:lnTo>
                    <a:cubicBezTo>
                      <a:pt x="4169694" y="1002267"/>
                      <a:pt x="4113814" y="1058147"/>
                      <a:pt x="4045234" y="1058147"/>
                    </a:cubicBezTo>
                    <a:close/>
                  </a:path>
                </a:pathLst>
              </a:custGeom>
              <a:solidFill>
                <a:srgbClr val="FFFFFF"/>
              </a:solidFill>
            </p:spPr>
            <p:txBody>
              <a:bodyPr/>
              <a:lstStyle/>
              <a:p>
                <a:endParaRPr lang="en-US"/>
              </a:p>
            </p:txBody>
          </p:sp>
        </p:grpSp>
        <p:sp>
          <p:nvSpPr>
            <p:cNvPr id="8" name="TextBox 8"/>
            <p:cNvSpPr txBox="1"/>
            <p:nvPr/>
          </p:nvSpPr>
          <p:spPr>
            <a:xfrm>
              <a:off x="638859" y="917405"/>
              <a:ext cx="15209480" cy="855575"/>
            </a:xfrm>
            <a:prstGeom prst="rect">
              <a:avLst/>
            </a:prstGeom>
          </p:spPr>
          <p:txBody>
            <a:bodyPr wrap="square" lIns="0" tIns="0" rIns="0" bIns="0" rtlCol="0" anchor="t">
              <a:spAutoFit/>
            </a:bodyPr>
            <a:lstStyle/>
            <a:p>
              <a:pPr marL="0" lvl="0" indent="0" algn="l">
                <a:lnSpc>
                  <a:spcPts val="2800"/>
                </a:lnSpc>
                <a:spcBef>
                  <a:spcPct val="0"/>
                </a:spcBef>
              </a:pPr>
              <a:r>
                <a:rPr lang="en-US" b="1" spc="40" dirty="0">
                  <a:solidFill>
                    <a:srgbClr val="14110F"/>
                  </a:solidFill>
                  <a:latin typeface="Roboto"/>
                </a:rPr>
                <a:t>The Authority for Advance Rulings in the case of LMN India Ltd., In re (2008) (175 Taxman 139 (AAR)) </a:t>
              </a:r>
              <a:r>
                <a:rPr lang="en-US" spc="40" dirty="0">
                  <a:solidFill>
                    <a:srgbClr val="14110F"/>
                  </a:solidFill>
                  <a:latin typeface="Roboto"/>
                </a:rPr>
                <a:t>has held that interest on convertible debentures, up to conversion is to be considered as interest and not dividend. </a:t>
              </a:r>
            </a:p>
          </p:txBody>
        </p:sp>
        <p:sp>
          <p:nvSpPr>
            <p:cNvPr id="9" name="TextBox 9"/>
            <p:cNvSpPr txBox="1"/>
            <p:nvPr/>
          </p:nvSpPr>
          <p:spPr>
            <a:xfrm>
              <a:off x="638859" y="-52125"/>
              <a:ext cx="14389993" cy="787609"/>
            </a:xfrm>
            <a:prstGeom prst="rect">
              <a:avLst/>
            </a:prstGeom>
          </p:spPr>
          <p:txBody>
            <a:bodyPr lIns="0" tIns="0" rIns="0" bIns="0" rtlCol="0" anchor="t">
              <a:spAutoFit/>
            </a:bodyPr>
            <a:lstStyle/>
            <a:p>
              <a:pPr marL="0" lvl="0" indent="0" algn="l">
                <a:lnSpc>
                  <a:spcPts val="5460"/>
                </a:lnSpc>
                <a:spcBef>
                  <a:spcPct val="0"/>
                </a:spcBef>
              </a:pPr>
              <a:r>
                <a:rPr lang="en-US" sz="2800" spc="-42" dirty="0">
                  <a:solidFill>
                    <a:srgbClr val="14110F"/>
                  </a:solidFill>
                  <a:latin typeface="Roboto"/>
                </a:rPr>
                <a:t>Interest on convertible debt</a:t>
              </a:r>
            </a:p>
          </p:txBody>
        </p:sp>
      </p:grpSp>
      <p:grpSp>
        <p:nvGrpSpPr>
          <p:cNvPr id="10" name="Group 10"/>
          <p:cNvGrpSpPr/>
          <p:nvPr/>
        </p:nvGrpSpPr>
        <p:grpSpPr>
          <a:xfrm>
            <a:off x="3188109" y="2399997"/>
            <a:ext cx="13808443" cy="2097913"/>
            <a:chOff x="0" y="-896885"/>
            <a:chExt cx="16435289" cy="3759200"/>
          </a:xfrm>
        </p:grpSpPr>
        <p:grpSp>
          <p:nvGrpSpPr>
            <p:cNvPr id="11" name="Group 11"/>
            <p:cNvGrpSpPr/>
            <p:nvPr/>
          </p:nvGrpSpPr>
          <p:grpSpPr>
            <a:xfrm>
              <a:off x="0" y="-896885"/>
              <a:ext cx="16435289" cy="3759200"/>
              <a:chOff x="0" y="-227543"/>
              <a:chExt cx="4169694" cy="953723"/>
            </a:xfrm>
          </p:grpSpPr>
          <p:sp>
            <p:nvSpPr>
              <p:cNvPr id="12" name="Freeform 12"/>
              <p:cNvSpPr/>
              <p:nvPr/>
            </p:nvSpPr>
            <p:spPr>
              <a:xfrm>
                <a:off x="0" y="-227543"/>
                <a:ext cx="4169694" cy="953723"/>
              </a:xfrm>
              <a:custGeom>
                <a:avLst/>
                <a:gdLst/>
                <a:ahLst/>
                <a:cxnLst/>
                <a:rect l="l" t="t" r="r" b="b"/>
                <a:pathLst>
                  <a:path w="4169694" h="1177362">
                    <a:moveTo>
                      <a:pt x="4045234" y="1177362"/>
                    </a:moveTo>
                    <a:lnTo>
                      <a:pt x="124460" y="1177362"/>
                    </a:lnTo>
                    <a:cubicBezTo>
                      <a:pt x="55880" y="1177362"/>
                      <a:pt x="0" y="1121482"/>
                      <a:pt x="0" y="1052902"/>
                    </a:cubicBezTo>
                    <a:lnTo>
                      <a:pt x="0" y="124460"/>
                    </a:lnTo>
                    <a:cubicBezTo>
                      <a:pt x="0" y="55880"/>
                      <a:pt x="55880" y="0"/>
                      <a:pt x="124460" y="0"/>
                    </a:cubicBezTo>
                    <a:lnTo>
                      <a:pt x="4045234" y="0"/>
                    </a:lnTo>
                    <a:cubicBezTo>
                      <a:pt x="4113814" y="0"/>
                      <a:pt x="4169694" y="55880"/>
                      <a:pt x="4169694" y="124460"/>
                    </a:cubicBezTo>
                    <a:lnTo>
                      <a:pt x="4169694" y="1052902"/>
                    </a:lnTo>
                    <a:cubicBezTo>
                      <a:pt x="4169694" y="1121482"/>
                      <a:pt x="4113814" y="1177362"/>
                      <a:pt x="4045234" y="1177362"/>
                    </a:cubicBezTo>
                    <a:close/>
                  </a:path>
                </a:pathLst>
              </a:custGeom>
              <a:solidFill>
                <a:srgbClr val="FFFFFF"/>
              </a:solidFill>
            </p:spPr>
            <p:txBody>
              <a:bodyPr/>
              <a:lstStyle/>
              <a:p>
                <a:endParaRPr lang="en-US"/>
              </a:p>
            </p:txBody>
          </p:sp>
        </p:grpSp>
        <p:sp>
          <p:nvSpPr>
            <p:cNvPr id="13" name="TextBox 13"/>
            <p:cNvSpPr txBox="1"/>
            <p:nvPr/>
          </p:nvSpPr>
          <p:spPr>
            <a:xfrm>
              <a:off x="638859" y="535053"/>
              <a:ext cx="15209482" cy="1508381"/>
            </a:xfrm>
            <a:prstGeom prst="rect">
              <a:avLst/>
            </a:prstGeom>
          </p:spPr>
          <p:txBody>
            <a:bodyPr wrap="square" lIns="0" tIns="0" rIns="0" bIns="0" rtlCol="0" anchor="t">
              <a:spAutoFit/>
            </a:bodyPr>
            <a:lstStyle/>
            <a:p>
              <a:pPr marL="0" lvl="0" indent="0" algn="l">
                <a:lnSpc>
                  <a:spcPts val="2800"/>
                </a:lnSpc>
                <a:spcBef>
                  <a:spcPct val="0"/>
                </a:spcBef>
              </a:pPr>
              <a:r>
                <a:rPr lang="en-US" b="1" spc="40" dirty="0">
                  <a:solidFill>
                    <a:srgbClr val="14110F"/>
                  </a:solidFill>
                  <a:latin typeface="Roboto"/>
                </a:rPr>
                <a:t>The Delhi High Court in the case of CIT v. Cargill Global Trading (1) (P) Ltd. (2011) 335 ITR 94/11 taxmann.com 219/199 Taxman 320 (Delhi) </a:t>
              </a:r>
              <a:r>
                <a:rPr lang="en-US" spc="40" dirty="0">
                  <a:solidFill>
                    <a:srgbClr val="14110F"/>
                  </a:solidFill>
                  <a:latin typeface="Roboto"/>
                </a:rPr>
                <a:t>has held that the difference between the face value and redemption value of the promissory exchange notes being discounting charges, would not be considered as interest.</a:t>
              </a:r>
            </a:p>
          </p:txBody>
        </p:sp>
        <p:sp>
          <p:nvSpPr>
            <p:cNvPr id="14" name="TextBox 14"/>
            <p:cNvSpPr txBox="1"/>
            <p:nvPr/>
          </p:nvSpPr>
          <p:spPr>
            <a:xfrm>
              <a:off x="638859" y="-507999"/>
              <a:ext cx="14389993" cy="911506"/>
            </a:xfrm>
            <a:prstGeom prst="rect">
              <a:avLst/>
            </a:prstGeom>
          </p:spPr>
          <p:txBody>
            <a:bodyPr lIns="0" tIns="0" rIns="0" bIns="0" rtlCol="0" anchor="t">
              <a:spAutoFit/>
            </a:bodyPr>
            <a:lstStyle/>
            <a:p>
              <a:pPr marL="0" lvl="0" indent="0" algn="l">
                <a:lnSpc>
                  <a:spcPts val="5460"/>
                </a:lnSpc>
                <a:spcBef>
                  <a:spcPct val="0"/>
                </a:spcBef>
              </a:pPr>
              <a:r>
                <a:rPr lang="en-US" sz="2800" spc="-42" dirty="0">
                  <a:solidFill>
                    <a:srgbClr val="14110F"/>
                  </a:solidFill>
                  <a:latin typeface="Roboto"/>
                </a:rPr>
                <a:t>Discounting charges</a:t>
              </a:r>
              <a:endParaRPr lang="en-US" sz="3600" spc="-42" dirty="0">
                <a:solidFill>
                  <a:srgbClr val="14110F"/>
                </a:solidFill>
                <a:latin typeface="Roboto"/>
              </a:endParaRPr>
            </a:p>
          </p:txBody>
        </p:sp>
      </p:grpSp>
      <p:grpSp>
        <p:nvGrpSpPr>
          <p:cNvPr id="17" name="Group 10">
            <a:extLst>
              <a:ext uri="{FF2B5EF4-FFF2-40B4-BE49-F238E27FC236}">
                <a16:creationId xmlns:a16="http://schemas.microsoft.com/office/drawing/2014/main" id="{257727E9-067A-B459-358E-549885414A95}"/>
              </a:ext>
            </a:extLst>
          </p:cNvPr>
          <p:cNvGrpSpPr/>
          <p:nvPr/>
        </p:nvGrpSpPr>
        <p:grpSpPr>
          <a:xfrm>
            <a:off x="3188109" y="4609852"/>
            <a:ext cx="13808443" cy="2459949"/>
            <a:chOff x="0" y="-896885"/>
            <a:chExt cx="16435289" cy="3759200"/>
          </a:xfrm>
        </p:grpSpPr>
        <p:grpSp>
          <p:nvGrpSpPr>
            <p:cNvPr id="18" name="Group 11">
              <a:extLst>
                <a:ext uri="{FF2B5EF4-FFF2-40B4-BE49-F238E27FC236}">
                  <a16:creationId xmlns:a16="http://schemas.microsoft.com/office/drawing/2014/main" id="{6A6C8B2A-6AD1-47CC-6F74-FE720D155895}"/>
                </a:ext>
              </a:extLst>
            </p:cNvPr>
            <p:cNvGrpSpPr/>
            <p:nvPr/>
          </p:nvGrpSpPr>
          <p:grpSpPr>
            <a:xfrm>
              <a:off x="0" y="-896885"/>
              <a:ext cx="16435289" cy="3759200"/>
              <a:chOff x="0" y="-227543"/>
              <a:chExt cx="4169694" cy="953723"/>
            </a:xfrm>
          </p:grpSpPr>
          <p:sp>
            <p:nvSpPr>
              <p:cNvPr id="21" name="Freeform 12">
                <a:extLst>
                  <a:ext uri="{FF2B5EF4-FFF2-40B4-BE49-F238E27FC236}">
                    <a16:creationId xmlns:a16="http://schemas.microsoft.com/office/drawing/2014/main" id="{8F6A5637-5DFA-F730-DD4D-21AF61822088}"/>
                  </a:ext>
                </a:extLst>
              </p:cNvPr>
              <p:cNvSpPr/>
              <p:nvPr/>
            </p:nvSpPr>
            <p:spPr>
              <a:xfrm>
                <a:off x="0" y="-227543"/>
                <a:ext cx="4169694" cy="953723"/>
              </a:xfrm>
              <a:custGeom>
                <a:avLst/>
                <a:gdLst/>
                <a:ahLst/>
                <a:cxnLst/>
                <a:rect l="l" t="t" r="r" b="b"/>
                <a:pathLst>
                  <a:path w="4169694" h="1177362">
                    <a:moveTo>
                      <a:pt x="4045234" y="1177362"/>
                    </a:moveTo>
                    <a:lnTo>
                      <a:pt x="124460" y="1177362"/>
                    </a:lnTo>
                    <a:cubicBezTo>
                      <a:pt x="55880" y="1177362"/>
                      <a:pt x="0" y="1121482"/>
                      <a:pt x="0" y="1052902"/>
                    </a:cubicBezTo>
                    <a:lnTo>
                      <a:pt x="0" y="124460"/>
                    </a:lnTo>
                    <a:cubicBezTo>
                      <a:pt x="0" y="55880"/>
                      <a:pt x="55880" y="0"/>
                      <a:pt x="124460" y="0"/>
                    </a:cubicBezTo>
                    <a:lnTo>
                      <a:pt x="4045234" y="0"/>
                    </a:lnTo>
                    <a:cubicBezTo>
                      <a:pt x="4113814" y="0"/>
                      <a:pt x="4169694" y="55880"/>
                      <a:pt x="4169694" y="124460"/>
                    </a:cubicBezTo>
                    <a:lnTo>
                      <a:pt x="4169694" y="1052902"/>
                    </a:lnTo>
                    <a:cubicBezTo>
                      <a:pt x="4169694" y="1121482"/>
                      <a:pt x="4113814" y="1177362"/>
                      <a:pt x="4045234" y="1177362"/>
                    </a:cubicBezTo>
                    <a:close/>
                  </a:path>
                </a:pathLst>
              </a:custGeom>
              <a:solidFill>
                <a:srgbClr val="FFFFFF"/>
              </a:solidFill>
            </p:spPr>
            <p:txBody>
              <a:bodyPr/>
              <a:lstStyle/>
              <a:p>
                <a:endParaRPr lang="en-US"/>
              </a:p>
            </p:txBody>
          </p:sp>
        </p:grpSp>
        <p:sp>
          <p:nvSpPr>
            <p:cNvPr id="19" name="TextBox 13">
              <a:extLst>
                <a:ext uri="{FF2B5EF4-FFF2-40B4-BE49-F238E27FC236}">
                  <a16:creationId xmlns:a16="http://schemas.microsoft.com/office/drawing/2014/main" id="{B0D00486-9F9D-5158-2743-CF591BC2EDEA}"/>
                </a:ext>
              </a:extLst>
            </p:cNvPr>
            <p:cNvSpPr txBox="1"/>
            <p:nvPr/>
          </p:nvSpPr>
          <p:spPr>
            <a:xfrm>
              <a:off x="638859" y="396831"/>
              <a:ext cx="15209482" cy="2035853"/>
            </a:xfrm>
            <a:prstGeom prst="rect">
              <a:avLst/>
            </a:prstGeom>
          </p:spPr>
          <p:txBody>
            <a:bodyPr wrap="square" lIns="0" tIns="0" rIns="0" bIns="0" rtlCol="0" anchor="t">
              <a:spAutoFit/>
            </a:bodyPr>
            <a:lstStyle/>
            <a:p>
              <a:pPr marL="0" lvl="0" indent="0" algn="l">
                <a:lnSpc>
                  <a:spcPts val="2800"/>
                </a:lnSpc>
                <a:spcBef>
                  <a:spcPct val="0"/>
                </a:spcBef>
              </a:pPr>
              <a:r>
                <a:rPr lang="en-US" b="1" spc="40" dirty="0">
                  <a:solidFill>
                    <a:srgbClr val="14110F"/>
                  </a:solidFill>
                  <a:latin typeface="Roboto"/>
                </a:rPr>
                <a:t>The Delhi High Court in the case of Zaheer Mauritius v. DIT (IT) (2014) 270 CTR 244/47 taxmann.com 247 / 12015| 230 Taxman 342 (Delhi), </a:t>
              </a:r>
              <a:r>
                <a:rPr lang="en-US" spc="40" dirty="0">
                  <a:solidFill>
                    <a:srgbClr val="14110F"/>
                  </a:solidFill>
                  <a:latin typeface="Roboto"/>
                </a:rPr>
                <a:t>has held that income arising on sale of Compulsorily Convertible Debentures is to be treated as capital gains and not interest, as the relationship between the buyer and seller cannot be equated with a borrower-lender.</a:t>
              </a:r>
            </a:p>
          </p:txBody>
        </p:sp>
        <p:sp>
          <p:nvSpPr>
            <p:cNvPr id="20" name="TextBox 14">
              <a:extLst>
                <a:ext uri="{FF2B5EF4-FFF2-40B4-BE49-F238E27FC236}">
                  <a16:creationId xmlns:a16="http://schemas.microsoft.com/office/drawing/2014/main" id="{7F1398BC-2381-3002-48D4-72DE7072B5B5}"/>
                </a:ext>
              </a:extLst>
            </p:cNvPr>
            <p:cNvSpPr txBox="1"/>
            <p:nvPr/>
          </p:nvSpPr>
          <p:spPr>
            <a:xfrm>
              <a:off x="638859" y="-676231"/>
              <a:ext cx="14389993" cy="911506"/>
            </a:xfrm>
            <a:prstGeom prst="rect">
              <a:avLst/>
            </a:prstGeom>
          </p:spPr>
          <p:txBody>
            <a:bodyPr lIns="0" tIns="0" rIns="0" bIns="0" rtlCol="0" anchor="t">
              <a:spAutoFit/>
            </a:bodyPr>
            <a:lstStyle/>
            <a:p>
              <a:pPr marL="0" lvl="0" indent="0" algn="l">
                <a:lnSpc>
                  <a:spcPts val="5460"/>
                </a:lnSpc>
                <a:spcBef>
                  <a:spcPct val="0"/>
                </a:spcBef>
              </a:pPr>
              <a:r>
                <a:rPr lang="en-US" sz="2800" spc="-42" dirty="0">
                  <a:solidFill>
                    <a:srgbClr val="14110F"/>
                  </a:solidFill>
                  <a:latin typeface="Roboto"/>
                </a:rPr>
                <a:t>Capital Gains</a:t>
              </a:r>
              <a:endParaRPr lang="en-US" sz="3600" spc="-42" dirty="0">
                <a:solidFill>
                  <a:srgbClr val="14110F"/>
                </a:solidFill>
                <a:latin typeface="Roboto"/>
              </a:endParaRPr>
            </a:p>
          </p:txBody>
        </p:sp>
      </p:grpSp>
      <p:sp>
        <p:nvSpPr>
          <p:cNvPr id="25" name="Freeform 12">
            <a:extLst>
              <a:ext uri="{FF2B5EF4-FFF2-40B4-BE49-F238E27FC236}">
                <a16:creationId xmlns:a16="http://schemas.microsoft.com/office/drawing/2014/main" id="{25F0413A-D537-0813-2D4A-264206EFBDCD}"/>
              </a:ext>
            </a:extLst>
          </p:cNvPr>
          <p:cNvSpPr/>
          <p:nvPr/>
        </p:nvSpPr>
        <p:spPr>
          <a:xfrm>
            <a:off x="3188109" y="7202661"/>
            <a:ext cx="13808443" cy="2604751"/>
          </a:xfrm>
          <a:custGeom>
            <a:avLst/>
            <a:gdLst/>
            <a:ahLst/>
            <a:cxnLst/>
            <a:rect l="l" t="t" r="r" b="b"/>
            <a:pathLst>
              <a:path w="4169694" h="1177362">
                <a:moveTo>
                  <a:pt x="4045234" y="1177362"/>
                </a:moveTo>
                <a:lnTo>
                  <a:pt x="124460" y="1177362"/>
                </a:lnTo>
                <a:cubicBezTo>
                  <a:pt x="55880" y="1177362"/>
                  <a:pt x="0" y="1121482"/>
                  <a:pt x="0" y="1052902"/>
                </a:cubicBezTo>
                <a:lnTo>
                  <a:pt x="0" y="124460"/>
                </a:lnTo>
                <a:cubicBezTo>
                  <a:pt x="0" y="55880"/>
                  <a:pt x="55880" y="0"/>
                  <a:pt x="124460" y="0"/>
                </a:cubicBezTo>
                <a:lnTo>
                  <a:pt x="4045234" y="0"/>
                </a:lnTo>
                <a:cubicBezTo>
                  <a:pt x="4113814" y="0"/>
                  <a:pt x="4169694" y="55880"/>
                  <a:pt x="4169694" y="124460"/>
                </a:cubicBezTo>
                <a:lnTo>
                  <a:pt x="4169694" y="1052902"/>
                </a:lnTo>
                <a:cubicBezTo>
                  <a:pt x="4169694" y="1121482"/>
                  <a:pt x="4113814" y="1177362"/>
                  <a:pt x="4045234" y="1177362"/>
                </a:cubicBezTo>
                <a:close/>
              </a:path>
            </a:pathLst>
          </a:custGeom>
          <a:solidFill>
            <a:srgbClr val="FFFFFF"/>
          </a:solidFill>
        </p:spPr>
        <p:txBody>
          <a:bodyPr/>
          <a:lstStyle/>
          <a:p>
            <a:endParaRPr lang="en-US" dirty="0"/>
          </a:p>
        </p:txBody>
      </p:sp>
      <p:sp>
        <p:nvSpPr>
          <p:cNvPr id="26" name="TextBox 13">
            <a:extLst>
              <a:ext uri="{FF2B5EF4-FFF2-40B4-BE49-F238E27FC236}">
                <a16:creationId xmlns:a16="http://schemas.microsoft.com/office/drawing/2014/main" id="{0885625B-D472-E1D7-5B09-334EC2E9708F}"/>
              </a:ext>
            </a:extLst>
          </p:cNvPr>
          <p:cNvSpPr txBox="1"/>
          <p:nvPr/>
        </p:nvSpPr>
        <p:spPr>
          <a:xfrm>
            <a:off x="3724859" y="8099077"/>
            <a:ext cx="12778556" cy="1404231"/>
          </a:xfrm>
          <a:prstGeom prst="rect">
            <a:avLst/>
          </a:prstGeom>
        </p:spPr>
        <p:txBody>
          <a:bodyPr wrap="square" lIns="0" tIns="0" rIns="0" bIns="0" rtlCol="0" anchor="t">
            <a:spAutoFit/>
          </a:bodyPr>
          <a:lstStyle/>
          <a:p>
            <a:pPr marL="0" lvl="0" indent="0" algn="l">
              <a:lnSpc>
                <a:spcPts val="2800"/>
              </a:lnSpc>
              <a:spcBef>
                <a:spcPct val="0"/>
              </a:spcBef>
            </a:pPr>
            <a:r>
              <a:rPr lang="en-US" b="1" spc="40" dirty="0">
                <a:solidFill>
                  <a:srgbClr val="14110F"/>
                </a:solidFill>
                <a:latin typeface="Roboto"/>
              </a:rPr>
              <a:t>The Madras High Court in the case of Ansaldo </a:t>
            </a:r>
            <a:r>
              <a:rPr lang="en-US" b="1" spc="40" dirty="0" err="1">
                <a:solidFill>
                  <a:srgbClr val="14110F"/>
                </a:solidFill>
                <a:latin typeface="Roboto"/>
              </a:rPr>
              <a:t>Energia</a:t>
            </a:r>
            <a:r>
              <a:rPr lang="en-US" b="1" spc="40" dirty="0">
                <a:solidFill>
                  <a:srgbClr val="14110F"/>
                </a:solidFill>
                <a:latin typeface="Roboto"/>
              </a:rPr>
              <a:t> SPA v. CIT(IT) (2016) 69 taxmann.com 369/240 Taxman 107 (Madras) </a:t>
            </a:r>
            <a:r>
              <a:rPr lang="en-US" spc="40" dirty="0">
                <a:solidFill>
                  <a:srgbClr val="14110F"/>
                </a:solidFill>
                <a:latin typeface="Roboto"/>
              </a:rPr>
              <a:t>has held that interest on income tax refund would be considered as interest under Article 11 of the India-Italy DTAA. The same view is also taken by the </a:t>
            </a:r>
            <a:r>
              <a:rPr lang="en-US" b="1" spc="40" dirty="0">
                <a:solidFill>
                  <a:srgbClr val="14110F"/>
                </a:solidFill>
                <a:latin typeface="Roboto"/>
              </a:rPr>
              <a:t>Mumbai Tribunal in the case of Hapag Lloyd Container Line </a:t>
            </a:r>
            <a:r>
              <a:rPr lang="en-US" b="1" spc="40" dirty="0" err="1">
                <a:solidFill>
                  <a:srgbClr val="14110F"/>
                </a:solidFill>
                <a:latin typeface="Roboto"/>
              </a:rPr>
              <a:t>Gmbh</a:t>
            </a:r>
            <a:r>
              <a:rPr lang="en-US" b="1" spc="40" dirty="0">
                <a:solidFill>
                  <a:srgbClr val="14110F"/>
                </a:solidFill>
                <a:latin typeface="Roboto"/>
              </a:rPr>
              <a:t> v. </a:t>
            </a:r>
            <a:r>
              <a:rPr lang="en-US" b="1" spc="40" dirty="0" err="1">
                <a:solidFill>
                  <a:srgbClr val="14110F"/>
                </a:solidFill>
                <a:latin typeface="Roboto"/>
              </a:rPr>
              <a:t>Asstt</a:t>
            </a:r>
            <a:r>
              <a:rPr lang="en-US" b="1" spc="40" dirty="0">
                <a:solidFill>
                  <a:srgbClr val="14110F"/>
                </a:solidFill>
                <a:latin typeface="Roboto"/>
              </a:rPr>
              <a:t>. DIT(IT) (2011) 9 taxmann.com 126/131 ITD 122 (Mum. – </a:t>
            </a:r>
            <a:r>
              <a:rPr lang="en-US" b="1" spc="40" dirty="0" err="1">
                <a:solidFill>
                  <a:srgbClr val="14110F"/>
                </a:solidFill>
                <a:latin typeface="Roboto"/>
              </a:rPr>
              <a:t>Trib</a:t>
            </a:r>
            <a:r>
              <a:rPr lang="en-US" b="1" spc="40" dirty="0">
                <a:solidFill>
                  <a:srgbClr val="14110F"/>
                </a:solidFill>
                <a:latin typeface="Roboto"/>
              </a:rPr>
              <a:t>)</a:t>
            </a:r>
          </a:p>
        </p:txBody>
      </p:sp>
      <p:sp>
        <p:nvSpPr>
          <p:cNvPr id="27" name="TextBox 14">
            <a:extLst>
              <a:ext uri="{FF2B5EF4-FFF2-40B4-BE49-F238E27FC236}">
                <a16:creationId xmlns:a16="http://schemas.microsoft.com/office/drawing/2014/main" id="{9ED5DD53-F337-E809-41EA-78AA465D36CB}"/>
              </a:ext>
            </a:extLst>
          </p:cNvPr>
          <p:cNvSpPr txBox="1"/>
          <p:nvPr/>
        </p:nvSpPr>
        <p:spPr>
          <a:xfrm>
            <a:off x="3724859" y="7355552"/>
            <a:ext cx="12090046" cy="631583"/>
          </a:xfrm>
          <a:prstGeom prst="rect">
            <a:avLst/>
          </a:prstGeom>
        </p:spPr>
        <p:txBody>
          <a:bodyPr lIns="0" tIns="0" rIns="0" bIns="0" rtlCol="0" anchor="t">
            <a:spAutoFit/>
          </a:bodyPr>
          <a:lstStyle/>
          <a:p>
            <a:pPr marL="0" lvl="0" indent="0" algn="l">
              <a:lnSpc>
                <a:spcPts val="5460"/>
              </a:lnSpc>
              <a:spcBef>
                <a:spcPct val="0"/>
              </a:spcBef>
            </a:pPr>
            <a:r>
              <a:rPr lang="en-US" sz="2800" spc="-42" dirty="0">
                <a:solidFill>
                  <a:srgbClr val="14110F"/>
                </a:solidFill>
                <a:latin typeface="Roboto"/>
              </a:rPr>
              <a:t>Interest on income tax refund</a:t>
            </a:r>
            <a:endParaRPr lang="en-US" sz="3600" spc="-42" dirty="0">
              <a:solidFill>
                <a:srgbClr val="14110F"/>
              </a:solidFill>
              <a:latin typeface="Roboto"/>
            </a:endParaRPr>
          </a:p>
        </p:txBody>
      </p:sp>
    </p:spTree>
    <p:extLst>
      <p:ext uri="{BB962C8B-B14F-4D97-AF65-F5344CB8AC3E}">
        <p14:creationId xmlns:p14="http://schemas.microsoft.com/office/powerpoint/2010/main" val="25102495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a:extLst>
              <a:ext uri="{FF2B5EF4-FFF2-40B4-BE49-F238E27FC236}">
                <a16:creationId xmlns:a16="http://schemas.microsoft.com/office/drawing/2014/main" id="{95D54CAB-8FAC-BCD4-FFBA-DD0ED65C630B}"/>
              </a:ext>
            </a:extLst>
          </p:cNvPr>
          <p:cNvGrpSpPr/>
          <p:nvPr/>
        </p:nvGrpSpPr>
        <p:grpSpPr>
          <a:xfrm>
            <a:off x="3200400" y="877408"/>
            <a:ext cx="14058900" cy="8652508"/>
            <a:chOff x="0" y="0"/>
            <a:chExt cx="4092804" cy="2384296"/>
          </a:xfrm>
        </p:grpSpPr>
        <p:sp>
          <p:nvSpPr>
            <p:cNvPr id="16" name="Freeform 3">
              <a:extLst>
                <a:ext uri="{FF2B5EF4-FFF2-40B4-BE49-F238E27FC236}">
                  <a16:creationId xmlns:a16="http://schemas.microsoft.com/office/drawing/2014/main" id="{28DAE0D4-72FF-B5C3-43B1-727AFD406D33}"/>
                </a:ext>
              </a:extLst>
            </p:cNvPr>
            <p:cNvSpPr/>
            <p:nvPr/>
          </p:nvSpPr>
          <p:spPr>
            <a:xfrm>
              <a:off x="0" y="0"/>
              <a:ext cx="4092804" cy="2384297"/>
            </a:xfrm>
            <a:custGeom>
              <a:avLst/>
              <a:gdLst/>
              <a:ahLst/>
              <a:cxnLst/>
              <a:rect l="l" t="t" r="r" b="b"/>
              <a:pathLst>
                <a:path w="4092804" h="2384297">
                  <a:moveTo>
                    <a:pt x="3968344" y="2384296"/>
                  </a:moveTo>
                  <a:lnTo>
                    <a:pt x="124460" y="2384296"/>
                  </a:lnTo>
                  <a:cubicBezTo>
                    <a:pt x="55880" y="2384296"/>
                    <a:pt x="0" y="2328416"/>
                    <a:pt x="0" y="2259836"/>
                  </a:cubicBezTo>
                  <a:lnTo>
                    <a:pt x="0" y="124460"/>
                  </a:lnTo>
                  <a:cubicBezTo>
                    <a:pt x="0" y="55880"/>
                    <a:pt x="55880" y="0"/>
                    <a:pt x="124460" y="0"/>
                  </a:cubicBezTo>
                  <a:lnTo>
                    <a:pt x="3968344" y="0"/>
                  </a:lnTo>
                  <a:cubicBezTo>
                    <a:pt x="4036925" y="0"/>
                    <a:pt x="4092804" y="55880"/>
                    <a:pt x="4092804" y="124460"/>
                  </a:cubicBezTo>
                  <a:lnTo>
                    <a:pt x="4092804" y="2259836"/>
                  </a:lnTo>
                  <a:cubicBezTo>
                    <a:pt x="4092804" y="2328417"/>
                    <a:pt x="4036925" y="2384297"/>
                    <a:pt x="3968344" y="2384297"/>
                  </a:cubicBezTo>
                  <a:close/>
                </a:path>
              </a:pathLst>
            </a:custGeom>
            <a:solidFill>
              <a:srgbClr val="FFFFFF"/>
            </a:solidFill>
          </p:spPr>
          <p:txBody>
            <a:bodyPr/>
            <a:lstStyle/>
            <a:p>
              <a:endParaRPr lang="en-US"/>
            </a:p>
          </p:txBody>
        </p:sp>
      </p:grpSp>
      <p:grpSp>
        <p:nvGrpSpPr>
          <p:cNvPr id="2" name="Group 2"/>
          <p:cNvGrpSpPr/>
          <p:nvPr/>
        </p:nvGrpSpPr>
        <p:grpSpPr>
          <a:xfrm>
            <a:off x="762000" y="952500"/>
            <a:ext cx="2164967" cy="1019510"/>
            <a:chOff x="-672440" y="-28575"/>
            <a:chExt cx="3418739" cy="1359345"/>
          </a:xfrm>
        </p:grpSpPr>
        <p:sp>
          <p:nvSpPr>
            <p:cNvPr id="3" name="TextBox 3"/>
            <p:cNvSpPr txBox="1"/>
            <p:nvPr/>
          </p:nvSpPr>
          <p:spPr>
            <a:xfrm>
              <a:off x="-672440" y="-28575"/>
              <a:ext cx="3418739" cy="1359345"/>
            </a:xfrm>
            <a:prstGeom prst="rect">
              <a:avLst/>
            </a:prstGeom>
          </p:spPr>
          <p:txBody>
            <a:bodyPr lIns="0" tIns="0" rIns="0" bIns="0" rtlCol="0" anchor="t">
              <a:spAutoFit/>
            </a:bodyPr>
            <a:lstStyle/>
            <a:p>
              <a:pPr marL="0" lvl="0" indent="0">
                <a:lnSpc>
                  <a:spcPts val="2730"/>
                </a:lnSpc>
                <a:spcBef>
                  <a:spcPct val="0"/>
                </a:spcBef>
              </a:pPr>
              <a:r>
                <a:rPr lang="en-US" sz="2100" spc="42" dirty="0">
                  <a:solidFill>
                    <a:srgbClr val="14110F"/>
                  </a:solidFill>
                  <a:latin typeface="Roboto Bold"/>
                </a:rPr>
                <a:t>FTS </a:t>
              </a:r>
            </a:p>
            <a:p>
              <a:pPr marL="0" lvl="0" indent="0">
                <a:lnSpc>
                  <a:spcPts val="2730"/>
                </a:lnSpc>
                <a:spcBef>
                  <a:spcPct val="0"/>
                </a:spcBef>
              </a:pPr>
              <a:r>
                <a:rPr lang="en-US" sz="2100" spc="42" dirty="0">
                  <a:solidFill>
                    <a:srgbClr val="14110F"/>
                  </a:solidFill>
                  <a:latin typeface="Roboto Bold"/>
                </a:rPr>
                <a:t>vs </a:t>
              </a:r>
            </a:p>
            <a:p>
              <a:pPr marL="0" lvl="0" indent="0">
                <a:lnSpc>
                  <a:spcPts val="2730"/>
                </a:lnSpc>
                <a:spcBef>
                  <a:spcPct val="0"/>
                </a:spcBef>
              </a:pPr>
              <a:r>
                <a:rPr lang="en-US" sz="2100" spc="42" dirty="0">
                  <a:solidFill>
                    <a:srgbClr val="14110F"/>
                  </a:solidFill>
                  <a:latin typeface="Roboto Bold"/>
                </a:rPr>
                <a:t>Business Income</a:t>
              </a:r>
            </a:p>
          </p:txBody>
        </p:sp>
        <p:sp>
          <p:nvSpPr>
            <p:cNvPr id="4" name="TextBox 4"/>
            <p:cNvSpPr txBox="1"/>
            <p:nvPr/>
          </p:nvSpPr>
          <p:spPr>
            <a:xfrm>
              <a:off x="-672438" y="581811"/>
              <a:ext cx="3418737" cy="350522"/>
            </a:xfrm>
            <a:prstGeom prst="rect">
              <a:avLst/>
            </a:prstGeom>
          </p:spPr>
          <p:txBody>
            <a:bodyPr lIns="0" tIns="0" rIns="0" bIns="0" rtlCol="0" anchor="t">
              <a:spAutoFit/>
            </a:bodyPr>
            <a:lstStyle/>
            <a:p>
              <a:pPr marL="0" lvl="0" indent="0">
                <a:lnSpc>
                  <a:spcPts val="2240"/>
                </a:lnSpc>
                <a:spcBef>
                  <a:spcPct val="0"/>
                </a:spcBef>
              </a:pPr>
              <a:endParaRPr lang="en-US" sz="1600" spc="32" dirty="0">
                <a:solidFill>
                  <a:srgbClr val="14110F"/>
                </a:solidFill>
                <a:latin typeface="Roboto"/>
              </a:endParaRPr>
            </a:p>
          </p:txBody>
        </p:sp>
      </p:grpSp>
      <p:grpSp>
        <p:nvGrpSpPr>
          <p:cNvPr id="5" name="Group 5"/>
          <p:cNvGrpSpPr/>
          <p:nvPr/>
        </p:nvGrpSpPr>
        <p:grpSpPr>
          <a:xfrm>
            <a:off x="3962400" y="1028700"/>
            <a:ext cx="12778555" cy="7047119"/>
            <a:chOff x="-3083660" y="-648811"/>
            <a:chExt cx="15209480" cy="2777627"/>
          </a:xfrm>
        </p:grpSpPr>
        <p:sp>
          <p:nvSpPr>
            <p:cNvPr id="8" name="TextBox 8"/>
            <p:cNvSpPr txBox="1"/>
            <p:nvPr/>
          </p:nvSpPr>
          <p:spPr>
            <a:xfrm>
              <a:off x="-3083660" y="-267064"/>
              <a:ext cx="15209480" cy="2395880"/>
            </a:xfrm>
            <a:prstGeom prst="rect">
              <a:avLst/>
            </a:prstGeom>
          </p:spPr>
          <p:txBody>
            <a:bodyPr wrap="square" lIns="0" tIns="0" rIns="0" bIns="0" rtlCol="0" anchor="t">
              <a:spAutoFit/>
            </a:bodyPr>
            <a:lstStyle/>
            <a:p>
              <a:pPr marL="342900" lvl="0" indent="-342900" algn="l">
                <a:lnSpc>
                  <a:spcPts val="2800"/>
                </a:lnSpc>
                <a:spcBef>
                  <a:spcPct val="0"/>
                </a:spcBef>
                <a:buFont typeface="Wingdings" panose="05000000000000000000" pitchFamily="2" charset="2"/>
                <a:buChar char="ü"/>
              </a:pPr>
              <a:r>
                <a:rPr lang="en-US" sz="2000" spc="40" dirty="0">
                  <a:solidFill>
                    <a:srgbClr val="14110F"/>
                  </a:solidFill>
                  <a:latin typeface="Roboto"/>
                </a:rPr>
                <a:t>If the payment is in the nature of Business income of NR recipient, it requires a TDS only when the NR recipient has a Business Connection/Permanent Establishment (PE) in India. However, if the payment is treated as FTS then regardless of the Permanent Establishment in India, a TDS is required u/s. 195. So, a distinction between payment being Business Income or FTS in the hands of NR recipient becomes quit crucial.</a:t>
              </a:r>
            </a:p>
            <a:p>
              <a:pPr marL="342900" lvl="0" indent="-342900" algn="l">
                <a:lnSpc>
                  <a:spcPts val="2800"/>
                </a:lnSpc>
                <a:spcBef>
                  <a:spcPct val="0"/>
                </a:spcBef>
                <a:buFont typeface="Wingdings" panose="05000000000000000000" pitchFamily="2" charset="2"/>
                <a:buChar char="ü"/>
              </a:pPr>
              <a:endParaRPr lang="en-US" sz="2000" spc="40" dirty="0">
                <a:solidFill>
                  <a:srgbClr val="14110F"/>
                </a:solidFill>
                <a:latin typeface="Roboto"/>
              </a:endParaRPr>
            </a:p>
            <a:p>
              <a:pPr marL="342900" lvl="0" indent="-342900" algn="l">
                <a:lnSpc>
                  <a:spcPts val="2800"/>
                </a:lnSpc>
                <a:spcBef>
                  <a:spcPct val="0"/>
                </a:spcBef>
                <a:buFont typeface="Wingdings" panose="05000000000000000000" pitchFamily="2" charset="2"/>
                <a:buChar char="ü"/>
              </a:pPr>
              <a:r>
                <a:rPr lang="en-US" sz="2000" spc="40" dirty="0">
                  <a:solidFill>
                    <a:srgbClr val="14110F"/>
                  </a:solidFill>
                  <a:latin typeface="Roboto"/>
                </a:rPr>
                <a:t>FTS has been defined in Sec. 9 to mean “</a:t>
              </a:r>
              <a:r>
                <a:rPr lang="en-US" sz="2000" b="1" spc="40" dirty="0">
                  <a:solidFill>
                    <a:srgbClr val="14110F"/>
                  </a:solidFill>
                  <a:latin typeface="Roboto"/>
                </a:rPr>
                <a:t>consideration for any technical, managerial or consultancy services</a:t>
              </a:r>
              <a:r>
                <a:rPr lang="en-US" sz="2000" spc="40" dirty="0">
                  <a:solidFill>
                    <a:srgbClr val="14110F"/>
                  </a:solidFill>
                  <a:latin typeface="Roboto"/>
                </a:rPr>
                <a:t>”. Thus, the moment there is any technical, managerial or consultancy aspect involved in any service, it is possible to argue that it is a Technical Service. </a:t>
              </a:r>
            </a:p>
            <a:p>
              <a:pPr lvl="0" algn="l">
                <a:lnSpc>
                  <a:spcPts val="2800"/>
                </a:lnSpc>
                <a:spcBef>
                  <a:spcPct val="0"/>
                </a:spcBef>
              </a:pPr>
              <a:endParaRPr lang="en-US" sz="2000" spc="40" dirty="0">
                <a:solidFill>
                  <a:srgbClr val="14110F"/>
                </a:solidFill>
                <a:latin typeface="Roboto"/>
              </a:endParaRPr>
            </a:p>
            <a:p>
              <a:pPr marL="342900" lvl="0" indent="-342900" algn="l">
                <a:lnSpc>
                  <a:spcPts val="2800"/>
                </a:lnSpc>
                <a:spcBef>
                  <a:spcPct val="0"/>
                </a:spcBef>
                <a:buFont typeface="Wingdings" panose="05000000000000000000" pitchFamily="2" charset="2"/>
                <a:buChar char="ü"/>
              </a:pPr>
              <a:r>
                <a:rPr lang="en-US" sz="2000" spc="40" dirty="0">
                  <a:solidFill>
                    <a:srgbClr val="14110F"/>
                  </a:solidFill>
                  <a:latin typeface="Roboto"/>
                </a:rPr>
                <a:t>However, as mentioned above, what is very interesting to understand (and what can be called typical twists of law) is that the same transaction, </a:t>
              </a:r>
              <a:r>
                <a:rPr lang="en-US" sz="2000" b="1" spc="40" dirty="0">
                  <a:solidFill>
                    <a:srgbClr val="14110F"/>
                  </a:solidFill>
                  <a:latin typeface="Roboto"/>
                </a:rPr>
                <a:t>which is FTS as per the Income tax act, when seen from the lens of DTAA, may not remain FTS</a:t>
              </a:r>
              <a:r>
                <a:rPr lang="en-US" sz="2000" spc="40" dirty="0">
                  <a:solidFill>
                    <a:srgbClr val="14110F"/>
                  </a:solidFill>
                  <a:latin typeface="Roboto"/>
                </a:rPr>
                <a:t> and as such may not remain liable for TDS.</a:t>
              </a:r>
            </a:p>
            <a:p>
              <a:pPr marL="342900" lvl="0" indent="-342900" algn="l">
                <a:lnSpc>
                  <a:spcPts val="2800"/>
                </a:lnSpc>
                <a:spcBef>
                  <a:spcPct val="0"/>
                </a:spcBef>
                <a:buFont typeface="Wingdings" panose="05000000000000000000" pitchFamily="2" charset="2"/>
                <a:buChar char="ü"/>
              </a:pPr>
              <a:endParaRPr lang="en-US" sz="2000" spc="40" dirty="0">
                <a:solidFill>
                  <a:srgbClr val="14110F"/>
                </a:solidFill>
                <a:latin typeface="Roboto"/>
              </a:endParaRPr>
            </a:p>
            <a:p>
              <a:pPr marL="342900" lvl="0" indent="-342900" algn="l">
                <a:lnSpc>
                  <a:spcPts val="2800"/>
                </a:lnSpc>
                <a:spcBef>
                  <a:spcPct val="0"/>
                </a:spcBef>
                <a:buFont typeface="Wingdings" panose="05000000000000000000" pitchFamily="2" charset="2"/>
                <a:buChar char="ü"/>
              </a:pPr>
              <a:r>
                <a:rPr lang="en-US" sz="2000" spc="40" dirty="0">
                  <a:solidFill>
                    <a:srgbClr val="14110F"/>
                  </a:solidFill>
                  <a:latin typeface="Roboto"/>
                </a:rPr>
                <a:t>In certain DTAAs, a service is treated as Technical Services only when it makes available technical knowledge to the service receiver. In such DTAAs, FTS has been couched in the concept of “</a:t>
              </a:r>
              <a:r>
                <a:rPr lang="en-US" sz="2000" b="1" spc="40" dirty="0">
                  <a:solidFill>
                    <a:srgbClr val="14110F"/>
                  </a:solidFill>
                  <a:latin typeface="Roboto"/>
                </a:rPr>
                <a:t>Make Available</a:t>
              </a:r>
              <a:r>
                <a:rPr lang="en-US" sz="2000" spc="40" dirty="0">
                  <a:solidFill>
                    <a:srgbClr val="14110F"/>
                  </a:solidFill>
                  <a:latin typeface="Roboto"/>
                </a:rPr>
                <a:t>”</a:t>
              </a:r>
            </a:p>
          </p:txBody>
        </p:sp>
        <p:sp>
          <p:nvSpPr>
            <p:cNvPr id="9" name="TextBox 9"/>
            <p:cNvSpPr txBox="1"/>
            <p:nvPr/>
          </p:nvSpPr>
          <p:spPr>
            <a:xfrm>
              <a:off x="-3083660" y="-648811"/>
              <a:ext cx="14389993" cy="253993"/>
            </a:xfrm>
            <a:prstGeom prst="rect">
              <a:avLst/>
            </a:prstGeom>
          </p:spPr>
          <p:txBody>
            <a:bodyPr lIns="0" tIns="0" rIns="0" bIns="0" rtlCol="0" anchor="t">
              <a:spAutoFit/>
            </a:bodyPr>
            <a:lstStyle/>
            <a:p>
              <a:pPr marL="0" lvl="0" indent="0" algn="l">
                <a:lnSpc>
                  <a:spcPts val="5460"/>
                </a:lnSpc>
                <a:spcBef>
                  <a:spcPct val="0"/>
                </a:spcBef>
              </a:pPr>
              <a:r>
                <a:rPr lang="en-US" sz="3600" spc="40" dirty="0">
                  <a:solidFill>
                    <a:srgbClr val="14110F"/>
                  </a:solidFill>
                  <a:latin typeface="Roboto"/>
                </a:rPr>
                <a:t>Some differences in different DTAAs</a:t>
              </a:r>
              <a:endParaRPr lang="en-US" sz="3600" spc="-42" dirty="0">
                <a:solidFill>
                  <a:srgbClr val="14110F"/>
                </a:solidFill>
                <a:latin typeface="Roboto"/>
              </a:endParaRPr>
            </a:p>
          </p:txBody>
        </p:sp>
      </p:grpSp>
    </p:spTree>
    <p:extLst>
      <p:ext uri="{BB962C8B-B14F-4D97-AF65-F5344CB8AC3E}">
        <p14:creationId xmlns:p14="http://schemas.microsoft.com/office/powerpoint/2010/main" val="1729107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a:extLst>
              <a:ext uri="{FF2B5EF4-FFF2-40B4-BE49-F238E27FC236}">
                <a16:creationId xmlns:a16="http://schemas.microsoft.com/office/drawing/2014/main" id="{95D54CAB-8FAC-BCD4-FFBA-DD0ED65C630B}"/>
              </a:ext>
            </a:extLst>
          </p:cNvPr>
          <p:cNvGrpSpPr/>
          <p:nvPr/>
        </p:nvGrpSpPr>
        <p:grpSpPr>
          <a:xfrm>
            <a:off x="3200400" y="877408"/>
            <a:ext cx="14058900" cy="8652508"/>
            <a:chOff x="0" y="0"/>
            <a:chExt cx="4092804" cy="2384296"/>
          </a:xfrm>
        </p:grpSpPr>
        <p:sp>
          <p:nvSpPr>
            <p:cNvPr id="16" name="Freeform 3">
              <a:extLst>
                <a:ext uri="{FF2B5EF4-FFF2-40B4-BE49-F238E27FC236}">
                  <a16:creationId xmlns:a16="http://schemas.microsoft.com/office/drawing/2014/main" id="{28DAE0D4-72FF-B5C3-43B1-727AFD406D33}"/>
                </a:ext>
              </a:extLst>
            </p:cNvPr>
            <p:cNvSpPr/>
            <p:nvPr/>
          </p:nvSpPr>
          <p:spPr>
            <a:xfrm>
              <a:off x="0" y="0"/>
              <a:ext cx="4092804" cy="2384297"/>
            </a:xfrm>
            <a:custGeom>
              <a:avLst/>
              <a:gdLst/>
              <a:ahLst/>
              <a:cxnLst/>
              <a:rect l="l" t="t" r="r" b="b"/>
              <a:pathLst>
                <a:path w="4092804" h="2384297">
                  <a:moveTo>
                    <a:pt x="3968344" y="2384296"/>
                  </a:moveTo>
                  <a:lnTo>
                    <a:pt x="124460" y="2384296"/>
                  </a:lnTo>
                  <a:cubicBezTo>
                    <a:pt x="55880" y="2384296"/>
                    <a:pt x="0" y="2328416"/>
                    <a:pt x="0" y="2259836"/>
                  </a:cubicBezTo>
                  <a:lnTo>
                    <a:pt x="0" y="124460"/>
                  </a:lnTo>
                  <a:cubicBezTo>
                    <a:pt x="0" y="55880"/>
                    <a:pt x="55880" y="0"/>
                    <a:pt x="124460" y="0"/>
                  </a:cubicBezTo>
                  <a:lnTo>
                    <a:pt x="3968344" y="0"/>
                  </a:lnTo>
                  <a:cubicBezTo>
                    <a:pt x="4036925" y="0"/>
                    <a:pt x="4092804" y="55880"/>
                    <a:pt x="4092804" y="124460"/>
                  </a:cubicBezTo>
                  <a:lnTo>
                    <a:pt x="4092804" y="2259836"/>
                  </a:lnTo>
                  <a:cubicBezTo>
                    <a:pt x="4092804" y="2328417"/>
                    <a:pt x="4036925" y="2384297"/>
                    <a:pt x="3968344" y="2384297"/>
                  </a:cubicBezTo>
                  <a:close/>
                </a:path>
              </a:pathLst>
            </a:custGeom>
            <a:solidFill>
              <a:srgbClr val="FFFFFF"/>
            </a:solidFill>
          </p:spPr>
          <p:txBody>
            <a:bodyPr/>
            <a:lstStyle/>
            <a:p>
              <a:endParaRPr lang="en-US"/>
            </a:p>
          </p:txBody>
        </p:sp>
      </p:grpSp>
      <p:grpSp>
        <p:nvGrpSpPr>
          <p:cNvPr id="5" name="Group 5"/>
          <p:cNvGrpSpPr/>
          <p:nvPr/>
        </p:nvGrpSpPr>
        <p:grpSpPr>
          <a:xfrm>
            <a:off x="3962400" y="1028700"/>
            <a:ext cx="12778555" cy="7765262"/>
            <a:chOff x="-3083660" y="-648811"/>
            <a:chExt cx="15209480" cy="3060684"/>
          </a:xfrm>
        </p:grpSpPr>
        <p:sp>
          <p:nvSpPr>
            <p:cNvPr id="8" name="TextBox 8"/>
            <p:cNvSpPr txBox="1"/>
            <p:nvPr/>
          </p:nvSpPr>
          <p:spPr>
            <a:xfrm>
              <a:off x="-3083660" y="-267064"/>
              <a:ext cx="15209480" cy="2678937"/>
            </a:xfrm>
            <a:prstGeom prst="rect">
              <a:avLst/>
            </a:prstGeom>
          </p:spPr>
          <p:txBody>
            <a:bodyPr wrap="square" lIns="0" tIns="0" rIns="0" bIns="0" rtlCol="0" anchor="t">
              <a:spAutoFit/>
            </a:bodyPr>
            <a:lstStyle/>
            <a:p>
              <a:pPr marL="342900" lvl="0" indent="-342900" algn="l">
                <a:lnSpc>
                  <a:spcPts val="2800"/>
                </a:lnSpc>
                <a:spcBef>
                  <a:spcPct val="0"/>
                </a:spcBef>
                <a:buFont typeface="Wingdings" panose="05000000000000000000" pitchFamily="2" charset="2"/>
                <a:buChar char="ü"/>
              </a:pPr>
              <a:r>
                <a:rPr lang="en-US" sz="2000" spc="40" dirty="0">
                  <a:solidFill>
                    <a:srgbClr val="14110F"/>
                  </a:solidFill>
                  <a:latin typeface="Roboto"/>
                </a:rPr>
                <a:t>India’s DTAA with various countries ( US and UK are main amongst them- US DTAA calls it “Fees for Included Services”) treats a payment for a service as Fees for Technical Service only when it is “for the rendering of any technical or consultancy services” AND such services : </a:t>
              </a:r>
            </a:p>
            <a:p>
              <a:pPr marL="800100" lvl="1" indent="-342900">
                <a:lnSpc>
                  <a:spcPts val="2800"/>
                </a:lnSpc>
                <a:spcBef>
                  <a:spcPct val="0"/>
                </a:spcBef>
                <a:buFont typeface="Wingdings" panose="05000000000000000000" pitchFamily="2" charset="2"/>
                <a:buChar char="ü"/>
              </a:pPr>
              <a:r>
                <a:rPr lang="en-US" sz="2000" spc="40" dirty="0">
                  <a:solidFill>
                    <a:srgbClr val="14110F"/>
                  </a:solidFill>
                  <a:latin typeface="Roboto"/>
                </a:rPr>
                <a:t>are either linked with enjoyment of some rights etc. for which a separate royalty is being paid or </a:t>
              </a:r>
            </a:p>
            <a:p>
              <a:pPr marL="800100" lvl="1" indent="-342900">
                <a:lnSpc>
                  <a:spcPts val="2800"/>
                </a:lnSpc>
                <a:spcBef>
                  <a:spcPct val="0"/>
                </a:spcBef>
                <a:buFont typeface="Wingdings" panose="05000000000000000000" pitchFamily="2" charset="2"/>
                <a:buChar char="ü"/>
              </a:pPr>
              <a:r>
                <a:rPr lang="en-US" sz="2000" b="1" spc="40" dirty="0">
                  <a:solidFill>
                    <a:srgbClr val="14110F"/>
                  </a:solidFill>
                  <a:latin typeface="Roboto"/>
                </a:rPr>
                <a:t>make available </a:t>
              </a:r>
              <a:r>
                <a:rPr lang="en-US" sz="2000" spc="40" dirty="0">
                  <a:solidFill>
                    <a:srgbClr val="14110F"/>
                  </a:solidFill>
                  <a:latin typeface="Roboto"/>
                </a:rPr>
                <a:t>technical knowledge, experience, skill, know-how, or processes, or consist of the </a:t>
              </a:r>
              <a:r>
                <a:rPr lang="en-US" sz="2000" b="1" spc="40" dirty="0">
                  <a:solidFill>
                    <a:srgbClr val="14110F"/>
                  </a:solidFill>
                  <a:latin typeface="Roboto"/>
                </a:rPr>
                <a:t>development and transfer </a:t>
              </a:r>
              <a:r>
                <a:rPr lang="en-US" sz="2000" spc="40" dirty="0">
                  <a:solidFill>
                    <a:srgbClr val="14110F"/>
                  </a:solidFill>
                  <a:latin typeface="Roboto"/>
                </a:rPr>
                <a:t>of a technical plan or technical design. </a:t>
              </a:r>
            </a:p>
            <a:p>
              <a:pPr marL="342900" indent="-342900">
                <a:lnSpc>
                  <a:spcPts val="2800"/>
                </a:lnSpc>
                <a:spcBef>
                  <a:spcPct val="0"/>
                </a:spcBef>
                <a:buFont typeface="Wingdings" panose="05000000000000000000" pitchFamily="2" charset="2"/>
                <a:buChar char="ü"/>
              </a:pPr>
              <a:endParaRPr lang="en-US" sz="2000" spc="40" dirty="0">
                <a:solidFill>
                  <a:srgbClr val="14110F"/>
                </a:solidFill>
                <a:latin typeface="Roboto"/>
              </a:endParaRPr>
            </a:p>
            <a:p>
              <a:pPr marL="342900" indent="-342900">
                <a:lnSpc>
                  <a:spcPts val="2800"/>
                </a:lnSpc>
                <a:spcBef>
                  <a:spcPct val="0"/>
                </a:spcBef>
                <a:buFont typeface="Wingdings" panose="05000000000000000000" pitchFamily="2" charset="2"/>
                <a:buChar char="ü"/>
              </a:pPr>
              <a:r>
                <a:rPr lang="en-US" sz="2000" spc="40" dirty="0">
                  <a:solidFill>
                    <a:srgbClr val="14110F"/>
                  </a:solidFill>
                  <a:latin typeface="Roboto"/>
                </a:rPr>
                <a:t>Following aspects emerge from this concept of “make available”. </a:t>
              </a:r>
            </a:p>
            <a:p>
              <a:pPr marL="800100" lvl="1" indent="-342900">
                <a:lnSpc>
                  <a:spcPts val="2800"/>
                </a:lnSpc>
                <a:spcBef>
                  <a:spcPct val="0"/>
                </a:spcBef>
                <a:buFont typeface="Wingdings" panose="05000000000000000000" pitchFamily="2" charset="2"/>
                <a:buChar char="ü"/>
              </a:pPr>
              <a:r>
                <a:rPr lang="en-US" sz="2000" spc="40" dirty="0">
                  <a:solidFill>
                    <a:srgbClr val="14110F"/>
                  </a:solidFill>
                  <a:latin typeface="Roboto"/>
                </a:rPr>
                <a:t>Mere provision of technical services is not enough to attract article of FTS in these DTAA. </a:t>
              </a:r>
            </a:p>
            <a:p>
              <a:pPr marL="800100" lvl="1" indent="-342900">
                <a:lnSpc>
                  <a:spcPts val="2800"/>
                </a:lnSpc>
                <a:spcBef>
                  <a:spcPct val="0"/>
                </a:spcBef>
                <a:buFont typeface="Wingdings" panose="05000000000000000000" pitchFamily="2" charset="2"/>
                <a:buChar char="ü"/>
              </a:pPr>
              <a:r>
                <a:rPr lang="en-US" sz="2000" spc="40" dirty="0">
                  <a:solidFill>
                    <a:srgbClr val="14110F"/>
                  </a:solidFill>
                  <a:latin typeface="Roboto"/>
                </a:rPr>
                <a:t>It additionally requires that the service provider should also make his technical knowledge, experience, skill, know-how etc., known to the recipient of the service, so as to equip him to </a:t>
              </a:r>
              <a:r>
                <a:rPr lang="en-US" sz="2000" b="1" spc="40" dirty="0">
                  <a:solidFill>
                    <a:srgbClr val="14110F"/>
                  </a:solidFill>
                  <a:latin typeface="Roboto"/>
                </a:rPr>
                <a:t>independently</a:t>
              </a:r>
              <a:r>
                <a:rPr lang="en-US" sz="2000" spc="40" dirty="0">
                  <a:solidFill>
                    <a:srgbClr val="14110F"/>
                  </a:solidFill>
                  <a:latin typeface="Roboto"/>
                </a:rPr>
                <a:t> perform the technical function himself in future, without the help of the service provider. </a:t>
              </a:r>
            </a:p>
            <a:p>
              <a:pPr marL="800100" lvl="1" indent="-342900">
                <a:lnSpc>
                  <a:spcPts val="2800"/>
                </a:lnSpc>
                <a:spcBef>
                  <a:spcPct val="0"/>
                </a:spcBef>
                <a:buFont typeface="Wingdings" panose="05000000000000000000" pitchFamily="2" charset="2"/>
                <a:buChar char="ü"/>
              </a:pPr>
              <a:r>
                <a:rPr lang="en-US" sz="2000" spc="40" dirty="0">
                  <a:solidFill>
                    <a:srgbClr val="14110F"/>
                  </a:solidFill>
                  <a:latin typeface="Roboto"/>
                </a:rPr>
                <a:t>Payment of consideration would be regarded as ‘fee for technical’ under relevant DTAA only if the </a:t>
              </a:r>
              <a:r>
                <a:rPr lang="en-US" sz="2000" b="1" spc="40" dirty="0">
                  <a:solidFill>
                    <a:srgbClr val="14110F"/>
                  </a:solidFill>
                  <a:latin typeface="Roboto"/>
                </a:rPr>
                <a:t>twin test </a:t>
              </a:r>
              <a:r>
                <a:rPr lang="en-US" sz="2000" spc="40" dirty="0">
                  <a:solidFill>
                    <a:srgbClr val="14110F"/>
                  </a:solidFill>
                  <a:latin typeface="Roboto"/>
                </a:rPr>
                <a:t>of rendering services and making technical knowledge available at the same time is satisfied.</a:t>
              </a:r>
            </a:p>
            <a:p>
              <a:pPr lvl="1">
                <a:lnSpc>
                  <a:spcPts val="2800"/>
                </a:lnSpc>
                <a:spcBef>
                  <a:spcPct val="0"/>
                </a:spcBef>
              </a:pPr>
              <a:endParaRPr lang="en-US" sz="2000" spc="40" dirty="0">
                <a:solidFill>
                  <a:srgbClr val="14110F"/>
                </a:solidFill>
                <a:latin typeface="Roboto"/>
              </a:endParaRPr>
            </a:p>
            <a:p>
              <a:pPr lvl="1">
                <a:lnSpc>
                  <a:spcPts val="2800"/>
                </a:lnSpc>
                <a:spcBef>
                  <a:spcPct val="0"/>
                </a:spcBef>
              </a:pPr>
              <a:r>
                <a:rPr lang="en-US" sz="2000" b="1" i="1" spc="40" dirty="0">
                  <a:solidFill>
                    <a:srgbClr val="14110F"/>
                  </a:solidFill>
                  <a:latin typeface="Roboto"/>
                </a:rPr>
                <a:t>CIT vs. De Beers India Minerals Pvt Ltd (Karnataka High Court), AC Nielsen Corporation vs DCIT (ITAT Mumbai), ITA No. 7216/Mum/2017, 22/07/2019</a:t>
              </a:r>
            </a:p>
          </p:txBody>
        </p:sp>
        <p:sp>
          <p:nvSpPr>
            <p:cNvPr id="9" name="TextBox 9"/>
            <p:cNvSpPr txBox="1"/>
            <p:nvPr/>
          </p:nvSpPr>
          <p:spPr>
            <a:xfrm>
              <a:off x="-3083660" y="-648811"/>
              <a:ext cx="14389993" cy="253994"/>
            </a:xfrm>
            <a:prstGeom prst="rect">
              <a:avLst/>
            </a:prstGeom>
          </p:spPr>
          <p:txBody>
            <a:bodyPr lIns="0" tIns="0" rIns="0" bIns="0" rtlCol="0" anchor="t">
              <a:spAutoFit/>
            </a:bodyPr>
            <a:lstStyle/>
            <a:p>
              <a:pPr marL="0" lvl="0" indent="0" algn="l">
                <a:lnSpc>
                  <a:spcPts val="5460"/>
                </a:lnSpc>
                <a:spcBef>
                  <a:spcPct val="0"/>
                </a:spcBef>
              </a:pPr>
              <a:r>
                <a:rPr lang="en-US" sz="3600" spc="40" dirty="0">
                  <a:solidFill>
                    <a:srgbClr val="14110F"/>
                  </a:solidFill>
                  <a:latin typeface="Roboto"/>
                </a:rPr>
                <a:t>FTS and concept of Make Available</a:t>
              </a:r>
            </a:p>
          </p:txBody>
        </p:sp>
      </p:grpSp>
      <p:grpSp>
        <p:nvGrpSpPr>
          <p:cNvPr id="10" name="Group 2">
            <a:extLst>
              <a:ext uri="{FF2B5EF4-FFF2-40B4-BE49-F238E27FC236}">
                <a16:creationId xmlns:a16="http://schemas.microsoft.com/office/drawing/2014/main" id="{829CA281-5017-69D7-145F-AED5CA23BB52}"/>
              </a:ext>
            </a:extLst>
          </p:cNvPr>
          <p:cNvGrpSpPr/>
          <p:nvPr/>
        </p:nvGrpSpPr>
        <p:grpSpPr>
          <a:xfrm>
            <a:off x="762000" y="952500"/>
            <a:ext cx="2164967" cy="1019510"/>
            <a:chOff x="-672440" y="-28575"/>
            <a:chExt cx="3418739" cy="1359345"/>
          </a:xfrm>
        </p:grpSpPr>
        <p:sp>
          <p:nvSpPr>
            <p:cNvPr id="11" name="TextBox 3">
              <a:extLst>
                <a:ext uri="{FF2B5EF4-FFF2-40B4-BE49-F238E27FC236}">
                  <a16:creationId xmlns:a16="http://schemas.microsoft.com/office/drawing/2014/main" id="{4B8E278B-B703-9E96-EAB4-5B129D35AD00}"/>
                </a:ext>
              </a:extLst>
            </p:cNvPr>
            <p:cNvSpPr txBox="1"/>
            <p:nvPr/>
          </p:nvSpPr>
          <p:spPr>
            <a:xfrm>
              <a:off x="-672440" y="-28575"/>
              <a:ext cx="3418739" cy="1359345"/>
            </a:xfrm>
            <a:prstGeom prst="rect">
              <a:avLst/>
            </a:prstGeom>
          </p:spPr>
          <p:txBody>
            <a:bodyPr lIns="0" tIns="0" rIns="0" bIns="0" rtlCol="0" anchor="t">
              <a:spAutoFit/>
            </a:bodyPr>
            <a:lstStyle/>
            <a:p>
              <a:pPr marL="0" lvl="0" indent="0">
                <a:lnSpc>
                  <a:spcPts val="2730"/>
                </a:lnSpc>
                <a:spcBef>
                  <a:spcPct val="0"/>
                </a:spcBef>
              </a:pPr>
              <a:r>
                <a:rPr lang="en-US" sz="2100" spc="42" dirty="0">
                  <a:solidFill>
                    <a:srgbClr val="14110F"/>
                  </a:solidFill>
                  <a:latin typeface="Roboto Bold"/>
                </a:rPr>
                <a:t>FTS </a:t>
              </a:r>
            </a:p>
            <a:p>
              <a:pPr marL="0" lvl="0" indent="0">
                <a:lnSpc>
                  <a:spcPts val="2730"/>
                </a:lnSpc>
                <a:spcBef>
                  <a:spcPct val="0"/>
                </a:spcBef>
              </a:pPr>
              <a:r>
                <a:rPr lang="en-US" sz="2100" spc="42" dirty="0">
                  <a:solidFill>
                    <a:srgbClr val="14110F"/>
                  </a:solidFill>
                  <a:latin typeface="Roboto Bold"/>
                </a:rPr>
                <a:t>vs </a:t>
              </a:r>
            </a:p>
            <a:p>
              <a:pPr marL="0" lvl="0" indent="0">
                <a:lnSpc>
                  <a:spcPts val="2730"/>
                </a:lnSpc>
                <a:spcBef>
                  <a:spcPct val="0"/>
                </a:spcBef>
              </a:pPr>
              <a:r>
                <a:rPr lang="en-US" sz="2100" spc="42" dirty="0">
                  <a:solidFill>
                    <a:srgbClr val="14110F"/>
                  </a:solidFill>
                  <a:latin typeface="Roboto Bold"/>
                </a:rPr>
                <a:t>Business Income</a:t>
              </a:r>
            </a:p>
          </p:txBody>
        </p:sp>
        <p:sp>
          <p:nvSpPr>
            <p:cNvPr id="12" name="TextBox 4">
              <a:extLst>
                <a:ext uri="{FF2B5EF4-FFF2-40B4-BE49-F238E27FC236}">
                  <a16:creationId xmlns:a16="http://schemas.microsoft.com/office/drawing/2014/main" id="{AF0959F6-8A4B-E83F-201D-2C58382296F7}"/>
                </a:ext>
              </a:extLst>
            </p:cNvPr>
            <p:cNvSpPr txBox="1"/>
            <p:nvPr/>
          </p:nvSpPr>
          <p:spPr>
            <a:xfrm>
              <a:off x="-672438" y="581811"/>
              <a:ext cx="3418737" cy="350522"/>
            </a:xfrm>
            <a:prstGeom prst="rect">
              <a:avLst/>
            </a:prstGeom>
          </p:spPr>
          <p:txBody>
            <a:bodyPr lIns="0" tIns="0" rIns="0" bIns="0" rtlCol="0" anchor="t">
              <a:spAutoFit/>
            </a:bodyPr>
            <a:lstStyle/>
            <a:p>
              <a:pPr marL="0" lvl="0" indent="0">
                <a:lnSpc>
                  <a:spcPts val="2240"/>
                </a:lnSpc>
                <a:spcBef>
                  <a:spcPct val="0"/>
                </a:spcBef>
              </a:pPr>
              <a:endParaRPr lang="en-US" sz="1600" spc="32" dirty="0">
                <a:solidFill>
                  <a:srgbClr val="14110F"/>
                </a:solidFill>
                <a:latin typeface="Roboto"/>
              </a:endParaRPr>
            </a:p>
          </p:txBody>
        </p:sp>
      </p:grpSp>
    </p:spTree>
    <p:extLst>
      <p:ext uri="{BB962C8B-B14F-4D97-AF65-F5344CB8AC3E}">
        <p14:creationId xmlns:p14="http://schemas.microsoft.com/office/powerpoint/2010/main" val="631408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28"/>
          <p:cNvSpPr/>
          <p:nvPr/>
        </p:nvSpPr>
        <p:spPr>
          <a:xfrm>
            <a:off x="9412" y="8870247"/>
            <a:ext cx="18278588" cy="1416753"/>
          </a:xfrm>
          <a:prstGeom prst="rect">
            <a:avLst/>
          </a:prstGeom>
          <a:solidFill>
            <a:srgbClr val="1754F1"/>
          </a:solidFill>
        </p:spPr>
        <p:txBody>
          <a:bodyPr/>
          <a:lstStyle/>
          <a:p>
            <a:endParaRPr lang="en-US"/>
          </a:p>
        </p:txBody>
      </p:sp>
      <p:graphicFrame>
        <p:nvGraphicFramePr>
          <p:cNvPr id="29" name="Diagram 28">
            <a:extLst>
              <a:ext uri="{FF2B5EF4-FFF2-40B4-BE49-F238E27FC236}">
                <a16:creationId xmlns:a16="http://schemas.microsoft.com/office/drawing/2014/main" id="{1D489F23-413F-0CE2-2F20-F4AD514D546F}"/>
              </a:ext>
            </a:extLst>
          </p:cNvPr>
          <p:cNvGraphicFramePr/>
          <p:nvPr>
            <p:extLst>
              <p:ext uri="{D42A27DB-BD31-4B8C-83A1-F6EECF244321}">
                <p14:modId xmlns:p14="http://schemas.microsoft.com/office/powerpoint/2010/main" val="1733856685"/>
              </p:ext>
            </p:extLst>
          </p:nvPr>
        </p:nvGraphicFramePr>
        <p:xfrm>
          <a:off x="609600" y="-800100"/>
          <a:ext cx="17068800" cy="1047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TextBox 24">
            <a:extLst>
              <a:ext uri="{FF2B5EF4-FFF2-40B4-BE49-F238E27FC236}">
                <a16:creationId xmlns:a16="http://schemas.microsoft.com/office/drawing/2014/main" id="{1856A73A-C510-A8A3-6902-D90EBF01CA18}"/>
              </a:ext>
            </a:extLst>
          </p:cNvPr>
          <p:cNvSpPr txBox="1"/>
          <p:nvPr/>
        </p:nvSpPr>
        <p:spPr>
          <a:xfrm>
            <a:off x="704947" y="952500"/>
            <a:ext cx="11533584" cy="772478"/>
          </a:xfrm>
          <a:prstGeom prst="rect">
            <a:avLst/>
          </a:prstGeom>
        </p:spPr>
        <p:txBody>
          <a:bodyPr lIns="0" tIns="0" rIns="0" bIns="0" rtlCol="0" anchor="t">
            <a:spAutoFit/>
          </a:bodyPr>
          <a:lstStyle/>
          <a:p>
            <a:pPr marL="0" lvl="0" indent="0" algn="l">
              <a:lnSpc>
                <a:spcPts val="6240"/>
              </a:lnSpc>
              <a:spcBef>
                <a:spcPct val="0"/>
              </a:spcBef>
            </a:pPr>
            <a:r>
              <a:rPr lang="en-US" sz="4800" spc="-48" dirty="0">
                <a:solidFill>
                  <a:srgbClr val="14110F"/>
                </a:solidFill>
                <a:latin typeface="Roboto Bold"/>
              </a:rPr>
              <a:t>Rule: 37BB</a:t>
            </a:r>
          </a:p>
        </p:txBody>
      </p:sp>
      <p:grpSp>
        <p:nvGrpSpPr>
          <p:cNvPr id="38" name="Group 37">
            <a:extLst>
              <a:ext uri="{FF2B5EF4-FFF2-40B4-BE49-F238E27FC236}">
                <a16:creationId xmlns:a16="http://schemas.microsoft.com/office/drawing/2014/main" id="{C5B1A84C-7CE8-89CE-D511-AA20D48E7CA9}"/>
              </a:ext>
            </a:extLst>
          </p:cNvPr>
          <p:cNvGrpSpPr/>
          <p:nvPr/>
        </p:nvGrpSpPr>
        <p:grpSpPr>
          <a:xfrm>
            <a:off x="5145517" y="2179325"/>
            <a:ext cx="772478" cy="772478"/>
            <a:chOff x="3048000" y="2705100"/>
            <a:chExt cx="772478" cy="772478"/>
          </a:xfrm>
        </p:grpSpPr>
        <p:pic>
          <p:nvPicPr>
            <p:cNvPr id="36" name="Picture 4">
              <a:extLst>
                <a:ext uri="{FF2B5EF4-FFF2-40B4-BE49-F238E27FC236}">
                  <a16:creationId xmlns:a16="http://schemas.microsoft.com/office/drawing/2014/main" id="{8E492324-069A-0472-3B7E-390471300CD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3048000" y="2705100"/>
              <a:ext cx="772478" cy="772478"/>
            </a:xfrm>
            <a:prstGeom prst="rect">
              <a:avLst/>
            </a:prstGeom>
          </p:spPr>
        </p:pic>
        <p:sp>
          <p:nvSpPr>
            <p:cNvPr id="37" name="TextBox 6">
              <a:extLst>
                <a:ext uri="{FF2B5EF4-FFF2-40B4-BE49-F238E27FC236}">
                  <a16:creationId xmlns:a16="http://schemas.microsoft.com/office/drawing/2014/main" id="{2E5082D3-3287-FBDB-37C7-7A82DA99B6E6}"/>
                </a:ext>
              </a:extLst>
            </p:cNvPr>
            <p:cNvSpPr txBox="1"/>
            <p:nvPr/>
          </p:nvSpPr>
          <p:spPr>
            <a:xfrm>
              <a:off x="3159275" y="2787740"/>
              <a:ext cx="539769" cy="541815"/>
            </a:xfrm>
            <a:prstGeom prst="rect">
              <a:avLst/>
            </a:prstGeom>
          </p:spPr>
          <p:txBody>
            <a:bodyPr wrap="square" lIns="0" tIns="0" rIns="0" bIns="0" rtlCol="0" anchor="t">
              <a:spAutoFit/>
            </a:bodyPr>
            <a:lstStyle/>
            <a:p>
              <a:pPr marL="0" lvl="0" indent="0" algn="ctr">
                <a:lnSpc>
                  <a:spcPts val="4679"/>
                </a:lnSpc>
                <a:spcBef>
                  <a:spcPct val="0"/>
                </a:spcBef>
              </a:pPr>
              <a:r>
                <a:rPr lang="en-US" sz="2800" spc="-35" dirty="0">
                  <a:solidFill>
                    <a:srgbClr val="FFFF00"/>
                  </a:solidFill>
                  <a:latin typeface="Roboto"/>
                </a:rPr>
                <a:t>Y</a:t>
              </a:r>
              <a:endParaRPr lang="en-US" sz="2800" u="none" spc="-35" dirty="0">
                <a:solidFill>
                  <a:srgbClr val="FFFF00"/>
                </a:solidFill>
                <a:latin typeface="Roboto"/>
              </a:endParaRPr>
            </a:p>
          </p:txBody>
        </p:sp>
      </p:grpSp>
      <p:grpSp>
        <p:nvGrpSpPr>
          <p:cNvPr id="42" name="Group 41">
            <a:extLst>
              <a:ext uri="{FF2B5EF4-FFF2-40B4-BE49-F238E27FC236}">
                <a16:creationId xmlns:a16="http://schemas.microsoft.com/office/drawing/2014/main" id="{D835E839-7B5C-82AA-C77B-66EE4A9D5138}"/>
              </a:ext>
            </a:extLst>
          </p:cNvPr>
          <p:cNvGrpSpPr/>
          <p:nvPr/>
        </p:nvGrpSpPr>
        <p:grpSpPr>
          <a:xfrm>
            <a:off x="5160043" y="5307757"/>
            <a:ext cx="772478" cy="772478"/>
            <a:chOff x="4267200" y="5320379"/>
            <a:chExt cx="772478" cy="772478"/>
          </a:xfrm>
        </p:grpSpPr>
        <p:pic>
          <p:nvPicPr>
            <p:cNvPr id="40" name="Picture 4">
              <a:extLst>
                <a:ext uri="{FF2B5EF4-FFF2-40B4-BE49-F238E27FC236}">
                  <a16:creationId xmlns:a16="http://schemas.microsoft.com/office/drawing/2014/main" id="{AE617365-5A5D-DB25-1401-E307F562765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200000">
              <a:off x="4267200" y="5320379"/>
              <a:ext cx="772478" cy="772478"/>
            </a:xfrm>
            <a:prstGeom prst="rect">
              <a:avLst/>
            </a:prstGeom>
          </p:spPr>
        </p:pic>
        <p:sp>
          <p:nvSpPr>
            <p:cNvPr id="41" name="TextBox 6">
              <a:extLst>
                <a:ext uri="{FF2B5EF4-FFF2-40B4-BE49-F238E27FC236}">
                  <a16:creationId xmlns:a16="http://schemas.microsoft.com/office/drawing/2014/main" id="{B56F60C3-5A60-5D3E-EEC1-AD82D1057981}"/>
                </a:ext>
              </a:extLst>
            </p:cNvPr>
            <p:cNvSpPr txBox="1"/>
            <p:nvPr/>
          </p:nvSpPr>
          <p:spPr>
            <a:xfrm>
              <a:off x="4378475" y="5372100"/>
              <a:ext cx="539769" cy="541815"/>
            </a:xfrm>
            <a:prstGeom prst="rect">
              <a:avLst/>
            </a:prstGeom>
          </p:spPr>
          <p:txBody>
            <a:bodyPr wrap="square" lIns="0" tIns="0" rIns="0" bIns="0" rtlCol="0" anchor="t">
              <a:spAutoFit/>
            </a:bodyPr>
            <a:lstStyle/>
            <a:p>
              <a:pPr marL="0" lvl="0" indent="0" algn="ctr">
                <a:lnSpc>
                  <a:spcPts val="4679"/>
                </a:lnSpc>
                <a:spcBef>
                  <a:spcPct val="0"/>
                </a:spcBef>
              </a:pPr>
              <a:r>
                <a:rPr lang="en-US" sz="2800" u="none" spc="-35" dirty="0">
                  <a:solidFill>
                    <a:srgbClr val="FFFFFF"/>
                  </a:solidFill>
                  <a:latin typeface="Roboto"/>
                </a:rPr>
                <a:t>N</a:t>
              </a:r>
            </a:p>
          </p:txBody>
        </p:sp>
      </p:grpSp>
      <p:grpSp>
        <p:nvGrpSpPr>
          <p:cNvPr id="45" name="Group 44">
            <a:extLst>
              <a:ext uri="{FF2B5EF4-FFF2-40B4-BE49-F238E27FC236}">
                <a16:creationId xmlns:a16="http://schemas.microsoft.com/office/drawing/2014/main" id="{BE7BBC50-36C5-4DEF-9E12-9BB9916976CB}"/>
              </a:ext>
            </a:extLst>
          </p:cNvPr>
          <p:cNvGrpSpPr/>
          <p:nvPr/>
        </p:nvGrpSpPr>
        <p:grpSpPr>
          <a:xfrm>
            <a:off x="9638549" y="1358933"/>
            <a:ext cx="772478" cy="772478"/>
            <a:chOff x="3048000" y="2705100"/>
            <a:chExt cx="772478" cy="772478"/>
          </a:xfrm>
        </p:grpSpPr>
        <p:pic>
          <p:nvPicPr>
            <p:cNvPr id="46" name="Picture 4">
              <a:extLst>
                <a:ext uri="{FF2B5EF4-FFF2-40B4-BE49-F238E27FC236}">
                  <a16:creationId xmlns:a16="http://schemas.microsoft.com/office/drawing/2014/main" id="{BCEBC3A5-7A74-1F0F-8162-3EE70F49693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3048000" y="2705100"/>
              <a:ext cx="772478" cy="772478"/>
            </a:xfrm>
            <a:prstGeom prst="rect">
              <a:avLst/>
            </a:prstGeom>
          </p:spPr>
        </p:pic>
        <p:sp>
          <p:nvSpPr>
            <p:cNvPr id="47" name="TextBox 6">
              <a:extLst>
                <a:ext uri="{FF2B5EF4-FFF2-40B4-BE49-F238E27FC236}">
                  <a16:creationId xmlns:a16="http://schemas.microsoft.com/office/drawing/2014/main" id="{DD940A49-07D2-4537-3D29-D20AB04F7D7B}"/>
                </a:ext>
              </a:extLst>
            </p:cNvPr>
            <p:cNvSpPr txBox="1"/>
            <p:nvPr/>
          </p:nvSpPr>
          <p:spPr>
            <a:xfrm>
              <a:off x="3159275" y="2787740"/>
              <a:ext cx="539769" cy="541815"/>
            </a:xfrm>
            <a:prstGeom prst="rect">
              <a:avLst/>
            </a:prstGeom>
          </p:spPr>
          <p:txBody>
            <a:bodyPr wrap="square" lIns="0" tIns="0" rIns="0" bIns="0" rtlCol="0" anchor="t">
              <a:spAutoFit/>
            </a:bodyPr>
            <a:lstStyle/>
            <a:p>
              <a:pPr marL="0" lvl="0" indent="0" algn="ctr">
                <a:lnSpc>
                  <a:spcPts val="4679"/>
                </a:lnSpc>
                <a:spcBef>
                  <a:spcPct val="0"/>
                </a:spcBef>
              </a:pPr>
              <a:r>
                <a:rPr lang="en-US" sz="2800" spc="-35" dirty="0">
                  <a:solidFill>
                    <a:srgbClr val="FFFF00"/>
                  </a:solidFill>
                  <a:latin typeface="Roboto"/>
                </a:rPr>
                <a:t>Y</a:t>
              </a:r>
              <a:endParaRPr lang="en-US" sz="2800" u="none" spc="-35" dirty="0">
                <a:solidFill>
                  <a:srgbClr val="FFFF00"/>
                </a:solidFill>
                <a:latin typeface="Roboto"/>
              </a:endParaRPr>
            </a:p>
          </p:txBody>
        </p:sp>
      </p:grpSp>
      <p:grpSp>
        <p:nvGrpSpPr>
          <p:cNvPr id="48" name="Group 47">
            <a:extLst>
              <a:ext uri="{FF2B5EF4-FFF2-40B4-BE49-F238E27FC236}">
                <a16:creationId xmlns:a16="http://schemas.microsoft.com/office/drawing/2014/main" id="{0E76279B-379A-DFB5-0C78-ADE5AF73CDF1}"/>
              </a:ext>
            </a:extLst>
          </p:cNvPr>
          <p:cNvGrpSpPr/>
          <p:nvPr/>
        </p:nvGrpSpPr>
        <p:grpSpPr>
          <a:xfrm>
            <a:off x="9610019" y="4757261"/>
            <a:ext cx="772478" cy="772478"/>
            <a:chOff x="3048000" y="2705100"/>
            <a:chExt cx="772478" cy="772478"/>
          </a:xfrm>
        </p:grpSpPr>
        <p:pic>
          <p:nvPicPr>
            <p:cNvPr id="49" name="Picture 4">
              <a:extLst>
                <a:ext uri="{FF2B5EF4-FFF2-40B4-BE49-F238E27FC236}">
                  <a16:creationId xmlns:a16="http://schemas.microsoft.com/office/drawing/2014/main" id="{0EA33C29-C437-A290-B04E-E86FAD95021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3048000" y="2705100"/>
              <a:ext cx="772478" cy="772478"/>
            </a:xfrm>
            <a:prstGeom prst="rect">
              <a:avLst/>
            </a:prstGeom>
          </p:spPr>
        </p:pic>
        <p:sp>
          <p:nvSpPr>
            <p:cNvPr id="50" name="TextBox 6">
              <a:extLst>
                <a:ext uri="{FF2B5EF4-FFF2-40B4-BE49-F238E27FC236}">
                  <a16:creationId xmlns:a16="http://schemas.microsoft.com/office/drawing/2014/main" id="{2EAAD95A-4680-3D6B-781C-D791118660B6}"/>
                </a:ext>
              </a:extLst>
            </p:cNvPr>
            <p:cNvSpPr txBox="1"/>
            <p:nvPr/>
          </p:nvSpPr>
          <p:spPr>
            <a:xfrm>
              <a:off x="3159275" y="2787740"/>
              <a:ext cx="539769" cy="541815"/>
            </a:xfrm>
            <a:prstGeom prst="rect">
              <a:avLst/>
            </a:prstGeom>
          </p:spPr>
          <p:txBody>
            <a:bodyPr wrap="square" lIns="0" tIns="0" rIns="0" bIns="0" rtlCol="0" anchor="t">
              <a:spAutoFit/>
            </a:bodyPr>
            <a:lstStyle/>
            <a:p>
              <a:pPr marL="0" lvl="0" indent="0" algn="ctr">
                <a:lnSpc>
                  <a:spcPts val="4679"/>
                </a:lnSpc>
                <a:spcBef>
                  <a:spcPct val="0"/>
                </a:spcBef>
              </a:pPr>
              <a:r>
                <a:rPr lang="en-US" sz="2800" spc="-35" dirty="0">
                  <a:solidFill>
                    <a:srgbClr val="FFFF00"/>
                  </a:solidFill>
                  <a:latin typeface="Roboto"/>
                </a:rPr>
                <a:t>Y</a:t>
              </a:r>
              <a:endParaRPr lang="en-US" sz="2800" u="none" spc="-35" dirty="0">
                <a:solidFill>
                  <a:srgbClr val="FFFF00"/>
                </a:solidFill>
                <a:latin typeface="Roboto"/>
              </a:endParaRPr>
            </a:p>
          </p:txBody>
        </p:sp>
      </p:grpSp>
      <p:grpSp>
        <p:nvGrpSpPr>
          <p:cNvPr id="51" name="Group 50">
            <a:extLst>
              <a:ext uri="{FF2B5EF4-FFF2-40B4-BE49-F238E27FC236}">
                <a16:creationId xmlns:a16="http://schemas.microsoft.com/office/drawing/2014/main" id="{549F83D8-2C27-14B5-DAD9-FF2F134B2CA5}"/>
              </a:ext>
            </a:extLst>
          </p:cNvPr>
          <p:cNvGrpSpPr/>
          <p:nvPr/>
        </p:nvGrpSpPr>
        <p:grpSpPr>
          <a:xfrm>
            <a:off x="14185987" y="628726"/>
            <a:ext cx="772478" cy="772478"/>
            <a:chOff x="3048000" y="2705100"/>
            <a:chExt cx="772478" cy="772478"/>
          </a:xfrm>
        </p:grpSpPr>
        <p:pic>
          <p:nvPicPr>
            <p:cNvPr id="52" name="Picture 4">
              <a:extLst>
                <a:ext uri="{FF2B5EF4-FFF2-40B4-BE49-F238E27FC236}">
                  <a16:creationId xmlns:a16="http://schemas.microsoft.com/office/drawing/2014/main" id="{0CD6B25F-FBD9-E423-B7B1-DCCDC2B97B2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5400000">
              <a:off x="3048000" y="2705100"/>
              <a:ext cx="772478" cy="772478"/>
            </a:xfrm>
            <a:prstGeom prst="rect">
              <a:avLst/>
            </a:prstGeom>
          </p:spPr>
        </p:pic>
        <p:sp>
          <p:nvSpPr>
            <p:cNvPr id="53" name="TextBox 6">
              <a:extLst>
                <a:ext uri="{FF2B5EF4-FFF2-40B4-BE49-F238E27FC236}">
                  <a16:creationId xmlns:a16="http://schemas.microsoft.com/office/drawing/2014/main" id="{0E38655A-77F4-A6FE-1C36-AAEF2176D703}"/>
                </a:ext>
              </a:extLst>
            </p:cNvPr>
            <p:cNvSpPr txBox="1"/>
            <p:nvPr/>
          </p:nvSpPr>
          <p:spPr>
            <a:xfrm>
              <a:off x="3159275" y="2787740"/>
              <a:ext cx="539769" cy="541815"/>
            </a:xfrm>
            <a:prstGeom prst="rect">
              <a:avLst/>
            </a:prstGeom>
          </p:spPr>
          <p:txBody>
            <a:bodyPr wrap="square" lIns="0" tIns="0" rIns="0" bIns="0" rtlCol="0" anchor="t">
              <a:spAutoFit/>
            </a:bodyPr>
            <a:lstStyle/>
            <a:p>
              <a:pPr marL="0" lvl="0" indent="0" algn="ctr">
                <a:lnSpc>
                  <a:spcPts val="4679"/>
                </a:lnSpc>
                <a:spcBef>
                  <a:spcPct val="0"/>
                </a:spcBef>
              </a:pPr>
              <a:r>
                <a:rPr lang="en-US" sz="2800" spc="-35" dirty="0">
                  <a:solidFill>
                    <a:srgbClr val="FFFF00"/>
                  </a:solidFill>
                  <a:latin typeface="Roboto"/>
                </a:rPr>
                <a:t>Y</a:t>
              </a:r>
              <a:endParaRPr lang="en-US" sz="2800" u="none" spc="-35" dirty="0">
                <a:solidFill>
                  <a:srgbClr val="FFFF00"/>
                </a:solidFill>
                <a:latin typeface="Roboto"/>
              </a:endParaRPr>
            </a:p>
          </p:txBody>
        </p:sp>
      </p:grpSp>
      <p:grpSp>
        <p:nvGrpSpPr>
          <p:cNvPr id="57" name="Group 56">
            <a:extLst>
              <a:ext uri="{FF2B5EF4-FFF2-40B4-BE49-F238E27FC236}">
                <a16:creationId xmlns:a16="http://schemas.microsoft.com/office/drawing/2014/main" id="{A73DA951-0F05-5432-5EFA-5D02A9566054}"/>
              </a:ext>
            </a:extLst>
          </p:cNvPr>
          <p:cNvGrpSpPr/>
          <p:nvPr/>
        </p:nvGrpSpPr>
        <p:grpSpPr>
          <a:xfrm>
            <a:off x="9643629" y="6316524"/>
            <a:ext cx="772478" cy="772478"/>
            <a:chOff x="4267200" y="5320379"/>
            <a:chExt cx="772478" cy="772478"/>
          </a:xfrm>
        </p:grpSpPr>
        <p:pic>
          <p:nvPicPr>
            <p:cNvPr id="58" name="Picture 4">
              <a:extLst>
                <a:ext uri="{FF2B5EF4-FFF2-40B4-BE49-F238E27FC236}">
                  <a16:creationId xmlns:a16="http://schemas.microsoft.com/office/drawing/2014/main" id="{73989689-4324-6A68-43C0-2A942CD6FC81}"/>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200000">
              <a:off x="4267200" y="5320379"/>
              <a:ext cx="772478" cy="772478"/>
            </a:xfrm>
            <a:prstGeom prst="rect">
              <a:avLst/>
            </a:prstGeom>
          </p:spPr>
        </p:pic>
        <p:sp>
          <p:nvSpPr>
            <p:cNvPr id="59" name="TextBox 6">
              <a:extLst>
                <a:ext uri="{FF2B5EF4-FFF2-40B4-BE49-F238E27FC236}">
                  <a16:creationId xmlns:a16="http://schemas.microsoft.com/office/drawing/2014/main" id="{B86AE5E8-2634-E0B3-1F47-C51C75A8EFE7}"/>
                </a:ext>
              </a:extLst>
            </p:cNvPr>
            <p:cNvSpPr txBox="1"/>
            <p:nvPr/>
          </p:nvSpPr>
          <p:spPr>
            <a:xfrm>
              <a:off x="4378475" y="5372100"/>
              <a:ext cx="539769" cy="541815"/>
            </a:xfrm>
            <a:prstGeom prst="rect">
              <a:avLst/>
            </a:prstGeom>
          </p:spPr>
          <p:txBody>
            <a:bodyPr wrap="square" lIns="0" tIns="0" rIns="0" bIns="0" rtlCol="0" anchor="t">
              <a:spAutoFit/>
            </a:bodyPr>
            <a:lstStyle/>
            <a:p>
              <a:pPr marL="0" lvl="0" indent="0" algn="ctr">
                <a:lnSpc>
                  <a:spcPts val="4679"/>
                </a:lnSpc>
                <a:spcBef>
                  <a:spcPct val="0"/>
                </a:spcBef>
              </a:pPr>
              <a:r>
                <a:rPr lang="en-US" sz="2800" u="none" spc="-35" dirty="0">
                  <a:solidFill>
                    <a:srgbClr val="FFFFFF"/>
                  </a:solidFill>
                  <a:latin typeface="Roboto"/>
                </a:rPr>
                <a:t>N</a:t>
              </a:r>
            </a:p>
          </p:txBody>
        </p:sp>
      </p:grpSp>
      <p:grpSp>
        <p:nvGrpSpPr>
          <p:cNvPr id="60" name="Group 59">
            <a:extLst>
              <a:ext uri="{FF2B5EF4-FFF2-40B4-BE49-F238E27FC236}">
                <a16:creationId xmlns:a16="http://schemas.microsoft.com/office/drawing/2014/main" id="{1B201FF6-466F-7EE6-767F-090FEE171407}"/>
              </a:ext>
            </a:extLst>
          </p:cNvPr>
          <p:cNvGrpSpPr/>
          <p:nvPr/>
        </p:nvGrpSpPr>
        <p:grpSpPr>
          <a:xfrm>
            <a:off x="14180907" y="2242936"/>
            <a:ext cx="772478" cy="772478"/>
            <a:chOff x="4267200" y="5320379"/>
            <a:chExt cx="772478" cy="772478"/>
          </a:xfrm>
        </p:grpSpPr>
        <p:pic>
          <p:nvPicPr>
            <p:cNvPr id="61" name="Picture 4">
              <a:extLst>
                <a:ext uri="{FF2B5EF4-FFF2-40B4-BE49-F238E27FC236}">
                  <a16:creationId xmlns:a16="http://schemas.microsoft.com/office/drawing/2014/main" id="{D646092E-5AFE-1E41-0D65-616CF7B72ED8}"/>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200000">
              <a:off x="4267200" y="5320379"/>
              <a:ext cx="772478" cy="772478"/>
            </a:xfrm>
            <a:prstGeom prst="rect">
              <a:avLst/>
            </a:prstGeom>
          </p:spPr>
        </p:pic>
        <p:sp>
          <p:nvSpPr>
            <p:cNvPr id="62" name="TextBox 6">
              <a:extLst>
                <a:ext uri="{FF2B5EF4-FFF2-40B4-BE49-F238E27FC236}">
                  <a16:creationId xmlns:a16="http://schemas.microsoft.com/office/drawing/2014/main" id="{AB68C45C-EDF6-8A46-BE5C-398BA9CABCB8}"/>
                </a:ext>
              </a:extLst>
            </p:cNvPr>
            <p:cNvSpPr txBox="1"/>
            <p:nvPr/>
          </p:nvSpPr>
          <p:spPr>
            <a:xfrm>
              <a:off x="4378475" y="5372100"/>
              <a:ext cx="539769" cy="541815"/>
            </a:xfrm>
            <a:prstGeom prst="rect">
              <a:avLst/>
            </a:prstGeom>
          </p:spPr>
          <p:txBody>
            <a:bodyPr wrap="square" lIns="0" tIns="0" rIns="0" bIns="0" rtlCol="0" anchor="t">
              <a:spAutoFit/>
            </a:bodyPr>
            <a:lstStyle/>
            <a:p>
              <a:pPr marL="0" lvl="0" indent="0" algn="ctr">
                <a:lnSpc>
                  <a:spcPts val="4679"/>
                </a:lnSpc>
                <a:spcBef>
                  <a:spcPct val="0"/>
                </a:spcBef>
              </a:pPr>
              <a:r>
                <a:rPr lang="en-US" sz="2800" u="none" spc="-35" dirty="0">
                  <a:solidFill>
                    <a:srgbClr val="FFFFFF"/>
                  </a:solidFill>
                  <a:latin typeface="Roboto"/>
                </a:rPr>
                <a:t>N</a:t>
              </a:r>
            </a:p>
          </p:txBody>
        </p:sp>
      </p:grpSp>
      <p:grpSp>
        <p:nvGrpSpPr>
          <p:cNvPr id="63" name="Group 62">
            <a:extLst>
              <a:ext uri="{FF2B5EF4-FFF2-40B4-BE49-F238E27FC236}">
                <a16:creationId xmlns:a16="http://schemas.microsoft.com/office/drawing/2014/main" id="{8FB0DF08-4F52-9DA2-149D-D0E4198620F1}"/>
              </a:ext>
            </a:extLst>
          </p:cNvPr>
          <p:cNvGrpSpPr/>
          <p:nvPr/>
        </p:nvGrpSpPr>
        <p:grpSpPr>
          <a:xfrm>
            <a:off x="9643629" y="3006694"/>
            <a:ext cx="772478" cy="772478"/>
            <a:chOff x="4267200" y="5320379"/>
            <a:chExt cx="772478" cy="772478"/>
          </a:xfrm>
        </p:grpSpPr>
        <p:pic>
          <p:nvPicPr>
            <p:cNvPr id="64" name="Picture 4">
              <a:extLst>
                <a:ext uri="{FF2B5EF4-FFF2-40B4-BE49-F238E27FC236}">
                  <a16:creationId xmlns:a16="http://schemas.microsoft.com/office/drawing/2014/main" id="{171BBE76-F13E-88D1-AB83-BA03F4F4153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6200000">
              <a:off x="4267200" y="5320379"/>
              <a:ext cx="772478" cy="772478"/>
            </a:xfrm>
            <a:prstGeom prst="rect">
              <a:avLst/>
            </a:prstGeom>
          </p:spPr>
        </p:pic>
        <p:sp>
          <p:nvSpPr>
            <p:cNvPr id="65" name="TextBox 6">
              <a:extLst>
                <a:ext uri="{FF2B5EF4-FFF2-40B4-BE49-F238E27FC236}">
                  <a16:creationId xmlns:a16="http://schemas.microsoft.com/office/drawing/2014/main" id="{5021D536-EA4D-54AF-E942-1D1836D28660}"/>
                </a:ext>
              </a:extLst>
            </p:cNvPr>
            <p:cNvSpPr txBox="1"/>
            <p:nvPr/>
          </p:nvSpPr>
          <p:spPr>
            <a:xfrm>
              <a:off x="4378475" y="5372100"/>
              <a:ext cx="539769" cy="541815"/>
            </a:xfrm>
            <a:prstGeom prst="rect">
              <a:avLst/>
            </a:prstGeom>
          </p:spPr>
          <p:txBody>
            <a:bodyPr wrap="square" lIns="0" tIns="0" rIns="0" bIns="0" rtlCol="0" anchor="t">
              <a:spAutoFit/>
            </a:bodyPr>
            <a:lstStyle/>
            <a:p>
              <a:pPr marL="0" lvl="0" indent="0" algn="ctr">
                <a:lnSpc>
                  <a:spcPts val="4679"/>
                </a:lnSpc>
                <a:spcBef>
                  <a:spcPct val="0"/>
                </a:spcBef>
              </a:pPr>
              <a:r>
                <a:rPr lang="en-US" sz="2800" u="none" spc="-35" dirty="0">
                  <a:solidFill>
                    <a:srgbClr val="FFFFFF"/>
                  </a:solidFill>
                  <a:latin typeface="Roboto"/>
                </a:rPr>
                <a:t>N</a:t>
              </a:r>
            </a:p>
          </p:txBody>
        </p:sp>
      </p:gr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2">
            <a:extLst>
              <a:ext uri="{FF2B5EF4-FFF2-40B4-BE49-F238E27FC236}">
                <a16:creationId xmlns:a16="http://schemas.microsoft.com/office/drawing/2014/main" id="{95D54CAB-8FAC-BCD4-FFBA-DD0ED65C630B}"/>
              </a:ext>
            </a:extLst>
          </p:cNvPr>
          <p:cNvGrpSpPr/>
          <p:nvPr/>
        </p:nvGrpSpPr>
        <p:grpSpPr>
          <a:xfrm>
            <a:off x="3200400" y="877408"/>
            <a:ext cx="14058900" cy="8652508"/>
            <a:chOff x="0" y="0"/>
            <a:chExt cx="4092804" cy="2384296"/>
          </a:xfrm>
        </p:grpSpPr>
        <p:sp>
          <p:nvSpPr>
            <p:cNvPr id="16" name="Freeform 3">
              <a:extLst>
                <a:ext uri="{FF2B5EF4-FFF2-40B4-BE49-F238E27FC236}">
                  <a16:creationId xmlns:a16="http://schemas.microsoft.com/office/drawing/2014/main" id="{28DAE0D4-72FF-B5C3-43B1-727AFD406D33}"/>
                </a:ext>
              </a:extLst>
            </p:cNvPr>
            <p:cNvSpPr/>
            <p:nvPr/>
          </p:nvSpPr>
          <p:spPr>
            <a:xfrm>
              <a:off x="0" y="0"/>
              <a:ext cx="4092804" cy="2384297"/>
            </a:xfrm>
            <a:custGeom>
              <a:avLst/>
              <a:gdLst/>
              <a:ahLst/>
              <a:cxnLst/>
              <a:rect l="l" t="t" r="r" b="b"/>
              <a:pathLst>
                <a:path w="4092804" h="2384297">
                  <a:moveTo>
                    <a:pt x="3968344" y="2384296"/>
                  </a:moveTo>
                  <a:lnTo>
                    <a:pt x="124460" y="2384296"/>
                  </a:lnTo>
                  <a:cubicBezTo>
                    <a:pt x="55880" y="2384296"/>
                    <a:pt x="0" y="2328416"/>
                    <a:pt x="0" y="2259836"/>
                  </a:cubicBezTo>
                  <a:lnTo>
                    <a:pt x="0" y="124460"/>
                  </a:lnTo>
                  <a:cubicBezTo>
                    <a:pt x="0" y="55880"/>
                    <a:pt x="55880" y="0"/>
                    <a:pt x="124460" y="0"/>
                  </a:cubicBezTo>
                  <a:lnTo>
                    <a:pt x="3968344" y="0"/>
                  </a:lnTo>
                  <a:cubicBezTo>
                    <a:pt x="4036925" y="0"/>
                    <a:pt x="4092804" y="55880"/>
                    <a:pt x="4092804" y="124460"/>
                  </a:cubicBezTo>
                  <a:lnTo>
                    <a:pt x="4092804" y="2259836"/>
                  </a:lnTo>
                  <a:cubicBezTo>
                    <a:pt x="4092804" y="2328417"/>
                    <a:pt x="4036925" y="2384297"/>
                    <a:pt x="3968344" y="2384297"/>
                  </a:cubicBezTo>
                  <a:close/>
                </a:path>
              </a:pathLst>
            </a:custGeom>
            <a:solidFill>
              <a:srgbClr val="FFFFFF"/>
            </a:solidFill>
          </p:spPr>
          <p:txBody>
            <a:bodyPr/>
            <a:lstStyle/>
            <a:p>
              <a:endParaRPr lang="en-US"/>
            </a:p>
          </p:txBody>
        </p:sp>
      </p:grpSp>
      <p:grpSp>
        <p:nvGrpSpPr>
          <p:cNvPr id="5" name="Group 5"/>
          <p:cNvGrpSpPr/>
          <p:nvPr/>
        </p:nvGrpSpPr>
        <p:grpSpPr>
          <a:xfrm>
            <a:off x="3962400" y="1028700"/>
            <a:ext cx="12778555" cy="6013895"/>
            <a:chOff x="-3083660" y="-648811"/>
            <a:chExt cx="15209480" cy="2370381"/>
          </a:xfrm>
        </p:grpSpPr>
        <p:sp>
          <p:nvSpPr>
            <p:cNvPr id="8" name="TextBox 8"/>
            <p:cNvSpPr txBox="1"/>
            <p:nvPr/>
          </p:nvSpPr>
          <p:spPr>
            <a:xfrm>
              <a:off x="-3083660" y="-108194"/>
              <a:ext cx="15209480" cy="1829764"/>
            </a:xfrm>
            <a:prstGeom prst="rect">
              <a:avLst/>
            </a:prstGeom>
          </p:spPr>
          <p:txBody>
            <a:bodyPr wrap="square" lIns="0" tIns="0" rIns="0" bIns="0" rtlCol="0" anchor="t">
              <a:spAutoFit/>
            </a:bodyPr>
            <a:lstStyle/>
            <a:p>
              <a:pPr marL="342900" lvl="0" indent="-342900" algn="l">
                <a:lnSpc>
                  <a:spcPts val="2800"/>
                </a:lnSpc>
                <a:spcBef>
                  <a:spcPct val="0"/>
                </a:spcBef>
                <a:buFont typeface="Wingdings" panose="05000000000000000000" pitchFamily="2" charset="2"/>
                <a:buChar char="ü"/>
              </a:pPr>
              <a:r>
                <a:rPr lang="en-US" sz="2000" spc="40" dirty="0">
                  <a:solidFill>
                    <a:srgbClr val="14110F"/>
                  </a:solidFill>
                  <a:latin typeface="Roboto"/>
                </a:rPr>
                <a:t>There are certain Tax treaties where FTS clause is not at all there. India’s tax treaty with </a:t>
              </a:r>
              <a:r>
                <a:rPr lang="en-US" sz="2000" b="1" spc="40" dirty="0">
                  <a:solidFill>
                    <a:srgbClr val="14110F"/>
                  </a:solidFill>
                  <a:latin typeface="Roboto"/>
                </a:rPr>
                <a:t>Philippines, Thailand, Indonesia, Bangladesh, UAE and Egypt </a:t>
              </a:r>
              <a:r>
                <a:rPr lang="en-US" sz="2000" spc="40" dirty="0">
                  <a:solidFill>
                    <a:srgbClr val="14110F"/>
                  </a:solidFill>
                  <a:latin typeface="Roboto"/>
                </a:rPr>
                <a:t>are some of the examples where DTAAs do not contain FTS clause. </a:t>
              </a:r>
            </a:p>
            <a:p>
              <a:pPr marL="342900" lvl="0" indent="-342900" algn="l">
                <a:lnSpc>
                  <a:spcPts val="2800"/>
                </a:lnSpc>
                <a:spcBef>
                  <a:spcPct val="0"/>
                </a:spcBef>
                <a:buFont typeface="Wingdings" panose="05000000000000000000" pitchFamily="2" charset="2"/>
                <a:buChar char="ü"/>
              </a:pPr>
              <a:endParaRPr lang="en-US" sz="2000" spc="40" dirty="0">
                <a:solidFill>
                  <a:srgbClr val="14110F"/>
                </a:solidFill>
                <a:latin typeface="Roboto"/>
              </a:endParaRPr>
            </a:p>
            <a:p>
              <a:pPr marL="342900" lvl="0" indent="-342900" algn="l">
                <a:lnSpc>
                  <a:spcPts val="2800"/>
                </a:lnSpc>
                <a:spcBef>
                  <a:spcPct val="0"/>
                </a:spcBef>
                <a:buFont typeface="Wingdings" panose="05000000000000000000" pitchFamily="2" charset="2"/>
                <a:buChar char="ü"/>
              </a:pPr>
              <a:r>
                <a:rPr lang="en-US" sz="2000" spc="40" dirty="0">
                  <a:solidFill>
                    <a:srgbClr val="14110F"/>
                  </a:solidFill>
                  <a:latin typeface="Roboto"/>
                </a:rPr>
                <a:t>Judiciary has held that in all such cases also, treatment of FTS in DTAA shall be as per Article dealing with business profit and accordingly FTS shall be taxable in India only when service provider has PE in India. </a:t>
              </a:r>
              <a:r>
                <a:rPr lang="en-US" sz="2000" b="1" spc="40" dirty="0">
                  <a:solidFill>
                    <a:srgbClr val="14110F"/>
                  </a:solidFill>
                  <a:latin typeface="Roboto"/>
                </a:rPr>
                <a:t>(Ref. DCIT vs. M/s. IBM India Pvt. Ltd. (ITAT </a:t>
              </a:r>
              <a:r>
                <a:rPr lang="en-US" sz="2000" b="1" spc="40" dirty="0" err="1">
                  <a:solidFill>
                    <a:srgbClr val="14110F"/>
                  </a:solidFill>
                  <a:latin typeface="Roboto"/>
                </a:rPr>
                <a:t>Banglore</a:t>
              </a:r>
              <a:r>
                <a:rPr lang="en-US" sz="2000" b="1" spc="40" dirty="0">
                  <a:solidFill>
                    <a:srgbClr val="14110F"/>
                  </a:solidFill>
                  <a:latin typeface="Roboto"/>
                </a:rPr>
                <a:t>), IT(IT)A Nos.1288, 1291, 1294, 1297, 1300, 1303 &amp; 1306/Bang/2017, Dated- 16.11.2018 )</a:t>
              </a:r>
            </a:p>
            <a:p>
              <a:pPr marL="342900" lvl="0" indent="-342900" algn="l">
                <a:lnSpc>
                  <a:spcPts val="2800"/>
                </a:lnSpc>
                <a:spcBef>
                  <a:spcPct val="0"/>
                </a:spcBef>
                <a:buFont typeface="Wingdings" panose="05000000000000000000" pitchFamily="2" charset="2"/>
                <a:buChar char="ü"/>
              </a:pPr>
              <a:endParaRPr lang="en-US" sz="2000" spc="40" dirty="0">
                <a:solidFill>
                  <a:srgbClr val="14110F"/>
                </a:solidFill>
                <a:latin typeface="Roboto"/>
              </a:endParaRPr>
            </a:p>
            <a:p>
              <a:pPr marL="342900" lvl="0" indent="-342900" algn="l">
                <a:lnSpc>
                  <a:spcPts val="2800"/>
                </a:lnSpc>
                <a:spcBef>
                  <a:spcPct val="0"/>
                </a:spcBef>
                <a:buFont typeface="Wingdings" panose="05000000000000000000" pitchFamily="2" charset="2"/>
                <a:buChar char="ü"/>
              </a:pPr>
              <a:r>
                <a:rPr lang="en-US" sz="2000" spc="40" dirty="0">
                  <a:solidFill>
                    <a:srgbClr val="14110F"/>
                  </a:solidFill>
                  <a:latin typeface="Roboto"/>
                </a:rPr>
                <a:t>Thus, in such cases also, even if a payment gets categorized as FTS as per Sec. 9 of the Income tax act, due to absence of FTS clause in relevant DTAA, it shall be business profit in the hands of recipient and accordingly shall be liable for TDS u/s. 195 ONLY IF recipient have a PE in India.</a:t>
              </a:r>
            </a:p>
            <a:p>
              <a:pPr lvl="0" algn="l">
                <a:lnSpc>
                  <a:spcPts val="2800"/>
                </a:lnSpc>
                <a:spcBef>
                  <a:spcPct val="0"/>
                </a:spcBef>
              </a:pPr>
              <a:endParaRPr lang="en-US" sz="2000" spc="40" dirty="0">
                <a:solidFill>
                  <a:srgbClr val="14110F"/>
                </a:solidFill>
                <a:latin typeface="Roboto"/>
              </a:endParaRPr>
            </a:p>
          </p:txBody>
        </p:sp>
        <p:sp>
          <p:nvSpPr>
            <p:cNvPr id="9" name="TextBox 9"/>
            <p:cNvSpPr txBox="1"/>
            <p:nvPr/>
          </p:nvSpPr>
          <p:spPr>
            <a:xfrm>
              <a:off x="-3083660" y="-648811"/>
              <a:ext cx="14389993" cy="253994"/>
            </a:xfrm>
            <a:prstGeom prst="rect">
              <a:avLst/>
            </a:prstGeom>
          </p:spPr>
          <p:txBody>
            <a:bodyPr lIns="0" tIns="0" rIns="0" bIns="0" rtlCol="0" anchor="t">
              <a:spAutoFit/>
            </a:bodyPr>
            <a:lstStyle/>
            <a:p>
              <a:pPr marL="0" lvl="0" indent="0" algn="l">
                <a:lnSpc>
                  <a:spcPts val="5460"/>
                </a:lnSpc>
                <a:spcBef>
                  <a:spcPct val="0"/>
                </a:spcBef>
              </a:pPr>
              <a:r>
                <a:rPr lang="en-US" sz="3600" spc="40" dirty="0">
                  <a:solidFill>
                    <a:srgbClr val="14110F"/>
                  </a:solidFill>
                  <a:latin typeface="Roboto"/>
                </a:rPr>
                <a:t>No FTS clause in DTAA</a:t>
              </a:r>
            </a:p>
          </p:txBody>
        </p:sp>
      </p:grpSp>
      <p:grpSp>
        <p:nvGrpSpPr>
          <p:cNvPr id="6" name="Group 2">
            <a:extLst>
              <a:ext uri="{FF2B5EF4-FFF2-40B4-BE49-F238E27FC236}">
                <a16:creationId xmlns:a16="http://schemas.microsoft.com/office/drawing/2014/main" id="{C31610BF-3A2C-BC47-066B-94767C32A345}"/>
              </a:ext>
            </a:extLst>
          </p:cNvPr>
          <p:cNvGrpSpPr/>
          <p:nvPr/>
        </p:nvGrpSpPr>
        <p:grpSpPr>
          <a:xfrm>
            <a:off x="762000" y="952500"/>
            <a:ext cx="2164967" cy="1019510"/>
            <a:chOff x="-672440" y="-28575"/>
            <a:chExt cx="3418739" cy="1359345"/>
          </a:xfrm>
        </p:grpSpPr>
        <p:sp>
          <p:nvSpPr>
            <p:cNvPr id="7" name="TextBox 3">
              <a:extLst>
                <a:ext uri="{FF2B5EF4-FFF2-40B4-BE49-F238E27FC236}">
                  <a16:creationId xmlns:a16="http://schemas.microsoft.com/office/drawing/2014/main" id="{6BCA60DE-FEDB-8B4E-CECB-995E6523FF49}"/>
                </a:ext>
              </a:extLst>
            </p:cNvPr>
            <p:cNvSpPr txBox="1"/>
            <p:nvPr/>
          </p:nvSpPr>
          <p:spPr>
            <a:xfrm>
              <a:off x="-672440" y="-28575"/>
              <a:ext cx="3418739" cy="1359345"/>
            </a:xfrm>
            <a:prstGeom prst="rect">
              <a:avLst/>
            </a:prstGeom>
          </p:spPr>
          <p:txBody>
            <a:bodyPr lIns="0" tIns="0" rIns="0" bIns="0" rtlCol="0" anchor="t">
              <a:spAutoFit/>
            </a:bodyPr>
            <a:lstStyle/>
            <a:p>
              <a:pPr marL="0" lvl="0" indent="0">
                <a:lnSpc>
                  <a:spcPts val="2730"/>
                </a:lnSpc>
                <a:spcBef>
                  <a:spcPct val="0"/>
                </a:spcBef>
              </a:pPr>
              <a:r>
                <a:rPr lang="en-US" sz="2100" spc="42" dirty="0">
                  <a:solidFill>
                    <a:srgbClr val="14110F"/>
                  </a:solidFill>
                  <a:latin typeface="Roboto Bold"/>
                </a:rPr>
                <a:t>FTS </a:t>
              </a:r>
            </a:p>
            <a:p>
              <a:pPr marL="0" lvl="0" indent="0">
                <a:lnSpc>
                  <a:spcPts val="2730"/>
                </a:lnSpc>
                <a:spcBef>
                  <a:spcPct val="0"/>
                </a:spcBef>
              </a:pPr>
              <a:r>
                <a:rPr lang="en-US" sz="2100" spc="42" dirty="0">
                  <a:solidFill>
                    <a:srgbClr val="14110F"/>
                  </a:solidFill>
                  <a:latin typeface="Roboto Bold"/>
                </a:rPr>
                <a:t>vs </a:t>
              </a:r>
            </a:p>
            <a:p>
              <a:pPr marL="0" lvl="0" indent="0">
                <a:lnSpc>
                  <a:spcPts val="2730"/>
                </a:lnSpc>
                <a:spcBef>
                  <a:spcPct val="0"/>
                </a:spcBef>
              </a:pPr>
              <a:r>
                <a:rPr lang="en-US" sz="2100" spc="42" dirty="0">
                  <a:solidFill>
                    <a:srgbClr val="14110F"/>
                  </a:solidFill>
                  <a:latin typeface="Roboto Bold"/>
                </a:rPr>
                <a:t>Business Income</a:t>
              </a:r>
            </a:p>
          </p:txBody>
        </p:sp>
        <p:sp>
          <p:nvSpPr>
            <p:cNvPr id="10" name="TextBox 4">
              <a:extLst>
                <a:ext uri="{FF2B5EF4-FFF2-40B4-BE49-F238E27FC236}">
                  <a16:creationId xmlns:a16="http://schemas.microsoft.com/office/drawing/2014/main" id="{FACB09D6-C62E-EB90-C5A5-999006BCA0C0}"/>
                </a:ext>
              </a:extLst>
            </p:cNvPr>
            <p:cNvSpPr txBox="1"/>
            <p:nvPr/>
          </p:nvSpPr>
          <p:spPr>
            <a:xfrm>
              <a:off x="-672438" y="581811"/>
              <a:ext cx="3418737" cy="350522"/>
            </a:xfrm>
            <a:prstGeom prst="rect">
              <a:avLst/>
            </a:prstGeom>
          </p:spPr>
          <p:txBody>
            <a:bodyPr lIns="0" tIns="0" rIns="0" bIns="0" rtlCol="0" anchor="t">
              <a:spAutoFit/>
            </a:bodyPr>
            <a:lstStyle/>
            <a:p>
              <a:pPr marL="0" lvl="0" indent="0">
                <a:lnSpc>
                  <a:spcPts val="2240"/>
                </a:lnSpc>
                <a:spcBef>
                  <a:spcPct val="0"/>
                </a:spcBef>
              </a:pPr>
              <a:endParaRPr lang="en-US" sz="1600" spc="32" dirty="0">
                <a:solidFill>
                  <a:srgbClr val="14110F"/>
                </a:solidFill>
                <a:latin typeface="Roboto"/>
              </a:endParaRPr>
            </a:p>
          </p:txBody>
        </p:sp>
      </p:grpSp>
    </p:spTree>
    <p:extLst>
      <p:ext uri="{BB962C8B-B14F-4D97-AF65-F5344CB8AC3E}">
        <p14:creationId xmlns:p14="http://schemas.microsoft.com/office/powerpoint/2010/main" val="19368250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12" b="7812"/>
          <a:stretch>
            <a:fillRect/>
          </a:stretch>
        </p:blipFill>
        <p:spPr>
          <a:xfrm>
            <a:off x="0" y="0"/>
            <a:ext cx="18288000" cy="10287000"/>
          </a:xfrm>
          <a:prstGeom prst="rect">
            <a:avLst/>
          </a:prstGeom>
        </p:spPr>
      </p:pic>
      <p:sp>
        <p:nvSpPr>
          <p:cNvPr id="3" name="TextBox 3"/>
          <p:cNvSpPr txBox="1"/>
          <p:nvPr/>
        </p:nvSpPr>
        <p:spPr>
          <a:xfrm>
            <a:off x="2670756" y="2591647"/>
            <a:ext cx="12946487" cy="2331720"/>
          </a:xfrm>
          <a:prstGeom prst="rect">
            <a:avLst/>
          </a:prstGeom>
        </p:spPr>
        <p:txBody>
          <a:bodyPr lIns="0" tIns="0" rIns="0" bIns="0" rtlCol="0" anchor="t">
            <a:spAutoFit/>
          </a:bodyPr>
          <a:lstStyle/>
          <a:p>
            <a:pPr algn="ctr">
              <a:lnSpc>
                <a:spcPts val="18720"/>
              </a:lnSpc>
            </a:pPr>
            <a:r>
              <a:rPr lang="en-US" sz="14400" dirty="0">
                <a:solidFill>
                  <a:srgbClr val="FFFFFF"/>
                </a:solidFill>
                <a:latin typeface="Roboto Bold"/>
              </a:rPr>
              <a:t>Thank you!</a:t>
            </a:r>
          </a:p>
        </p:txBody>
      </p:sp>
      <p:pic>
        <p:nvPicPr>
          <p:cNvPr id="7" name="Picture 6">
            <a:extLst>
              <a:ext uri="{FF2B5EF4-FFF2-40B4-BE49-F238E27FC236}">
                <a16:creationId xmlns:a16="http://schemas.microsoft.com/office/drawing/2014/main" id="{A94E5344-463A-72E0-6ABA-470114F01C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8385" y="6362700"/>
            <a:ext cx="5311228" cy="942274"/>
          </a:xfrm>
          <a:prstGeom prst="rect">
            <a:avLst/>
          </a:prstGeom>
        </p:spPr>
      </p:pic>
      <p:sp>
        <p:nvSpPr>
          <p:cNvPr id="8" name="TextBox 3">
            <a:extLst>
              <a:ext uri="{FF2B5EF4-FFF2-40B4-BE49-F238E27FC236}">
                <a16:creationId xmlns:a16="http://schemas.microsoft.com/office/drawing/2014/main" id="{B604F93B-1487-430A-F1F9-EA95275EC307}"/>
              </a:ext>
            </a:extLst>
          </p:cNvPr>
          <p:cNvSpPr txBox="1"/>
          <p:nvPr/>
        </p:nvSpPr>
        <p:spPr>
          <a:xfrm>
            <a:off x="6896099" y="4937470"/>
            <a:ext cx="4495801" cy="1231106"/>
          </a:xfrm>
          <a:prstGeom prst="rect">
            <a:avLst/>
          </a:prstGeom>
        </p:spPr>
        <p:txBody>
          <a:bodyPr wrap="square" lIns="0" tIns="0" rIns="0" bIns="0" rtlCol="0" anchor="t">
            <a:spAutoFit/>
          </a:bodyPr>
          <a:lstStyle/>
          <a:p>
            <a:pPr algn="ctr"/>
            <a:r>
              <a:rPr lang="en-US" sz="4000" dirty="0">
                <a:solidFill>
                  <a:srgbClr val="FFFF00"/>
                </a:solidFill>
                <a:latin typeface="Roboto Bold"/>
              </a:rPr>
              <a:t>CA Deepak Tayal</a:t>
            </a:r>
            <a:br>
              <a:rPr lang="en-US" sz="4000" dirty="0">
                <a:solidFill>
                  <a:srgbClr val="FFFFFF"/>
                </a:solidFill>
                <a:latin typeface="Roboto Bold"/>
              </a:rPr>
            </a:br>
            <a:r>
              <a:rPr lang="en-US" sz="4000" dirty="0">
                <a:solidFill>
                  <a:srgbClr val="FFFFFF"/>
                </a:solidFill>
                <a:latin typeface="Roboto Bold"/>
              </a:rPr>
              <a:t>+91 9971975976</a:t>
            </a:r>
          </a:p>
        </p:txBody>
      </p:sp>
      <p:sp>
        <p:nvSpPr>
          <p:cNvPr id="9" name="TextBox 3">
            <a:extLst>
              <a:ext uri="{FF2B5EF4-FFF2-40B4-BE49-F238E27FC236}">
                <a16:creationId xmlns:a16="http://schemas.microsoft.com/office/drawing/2014/main" id="{764568E9-C47A-FD75-2F12-67418D56CAE0}"/>
              </a:ext>
            </a:extLst>
          </p:cNvPr>
          <p:cNvSpPr txBox="1"/>
          <p:nvPr/>
        </p:nvSpPr>
        <p:spPr>
          <a:xfrm>
            <a:off x="4572000" y="7652147"/>
            <a:ext cx="9448799" cy="1231106"/>
          </a:xfrm>
          <a:prstGeom prst="rect">
            <a:avLst/>
          </a:prstGeom>
        </p:spPr>
        <p:txBody>
          <a:bodyPr wrap="square" lIns="0" tIns="0" rIns="0" bIns="0" rtlCol="0" anchor="t">
            <a:spAutoFit/>
          </a:bodyPr>
          <a:lstStyle/>
          <a:p>
            <a:pPr algn="ctr"/>
            <a:r>
              <a:rPr lang="en-US" sz="4000" dirty="0">
                <a:solidFill>
                  <a:srgbClr val="FFFF00"/>
                </a:solidFill>
                <a:latin typeface="Roboto Bold"/>
              </a:rPr>
              <a:t>END-TO-END BULK 15CA-CB UPLOAD</a:t>
            </a:r>
          </a:p>
          <a:p>
            <a:pPr algn="ctr"/>
            <a:r>
              <a:rPr lang="en-US" sz="4000" dirty="0">
                <a:solidFill>
                  <a:srgbClr val="FFFFFF"/>
                </a:solidFill>
                <a:latin typeface="Roboto Bold"/>
              </a:rPr>
              <a:t>www.wraptax.com</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AutoShape 28"/>
          <p:cNvSpPr/>
          <p:nvPr/>
        </p:nvSpPr>
        <p:spPr>
          <a:xfrm>
            <a:off x="9412" y="8870247"/>
            <a:ext cx="18278588" cy="1416753"/>
          </a:xfrm>
          <a:prstGeom prst="rect">
            <a:avLst/>
          </a:prstGeom>
          <a:solidFill>
            <a:srgbClr val="1754F1"/>
          </a:solidFill>
        </p:spPr>
        <p:txBody>
          <a:bodyPr/>
          <a:lstStyle/>
          <a:p>
            <a:endParaRPr lang="en-US"/>
          </a:p>
        </p:txBody>
      </p:sp>
      <p:graphicFrame>
        <p:nvGraphicFramePr>
          <p:cNvPr id="29" name="Diagram 28">
            <a:extLst>
              <a:ext uri="{FF2B5EF4-FFF2-40B4-BE49-F238E27FC236}">
                <a16:creationId xmlns:a16="http://schemas.microsoft.com/office/drawing/2014/main" id="{1D489F23-413F-0CE2-2F20-F4AD514D546F}"/>
              </a:ext>
            </a:extLst>
          </p:cNvPr>
          <p:cNvGraphicFramePr/>
          <p:nvPr>
            <p:extLst>
              <p:ext uri="{D42A27DB-BD31-4B8C-83A1-F6EECF244321}">
                <p14:modId xmlns:p14="http://schemas.microsoft.com/office/powerpoint/2010/main" val="1198878381"/>
              </p:ext>
            </p:extLst>
          </p:nvPr>
        </p:nvGraphicFramePr>
        <p:xfrm>
          <a:off x="609600" y="-800100"/>
          <a:ext cx="17068800" cy="10477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 name="TextBox 24">
            <a:extLst>
              <a:ext uri="{FF2B5EF4-FFF2-40B4-BE49-F238E27FC236}">
                <a16:creationId xmlns:a16="http://schemas.microsoft.com/office/drawing/2014/main" id="{1856A73A-C510-A8A3-6902-D90EBF01CA18}"/>
              </a:ext>
            </a:extLst>
          </p:cNvPr>
          <p:cNvSpPr txBox="1"/>
          <p:nvPr/>
        </p:nvSpPr>
        <p:spPr>
          <a:xfrm>
            <a:off x="704947" y="952500"/>
            <a:ext cx="11533584" cy="772478"/>
          </a:xfrm>
          <a:prstGeom prst="rect">
            <a:avLst/>
          </a:prstGeom>
        </p:spPr>
        <p:txBody>
          <a:bodyPr lIns="0" tIns="0" rIns="0" bIns="0" rtlCol="0" anchor="t">
            <a:spAutoFit/>
          </a:bodyPr>
          <a:lstStyle/>
          <a:p>
            <a:pPr marL="0" lvl="0" indent="0" algn="l">
              <a:lnSpc>
                <a:spcPts val="6240"/>
              </a:lnSpc>
              <a:spcBef>
                <a:spcPct val="0"/>
              </a:spcBef>
            </a:pPr>
            <a:r>
              <a:rPr lang="en-US" sz="4800" spc="-48" dirty="0">
                <a:solidFill>
                  <a:srgbClr val="14110F"/>
                </a:solidFill>
                <a:latin typeface="Roboto Bold"/>
              </a:rPr>
              <a:t>Modes</a:t>
            </a:r>
          </a:p>
        </p:txBody>
      </p:sp>
    </p:spTree>
    <p:extLst>
      <p:ext uri="{BB962C8B-B14F-4D97-AF65-F5344CB8AC3E}">
        <p14:creationId xmlns:p14="http://schemas.microsoft.com/office/powerpoint/2010/main" val="4285467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412" y="8870247"/>
            <a:ext cx="18278588" cy="1416753"/>
          </a:xfrm>
          <a:prstGeom prst="rect">
            <a:avLst/>
          </a:prstGeom>
          <a:solidFill>
            <a:srgbClr val="1754F1"/>
          </a:solidFill>
        </p:spPr>
        <p:txBody>
          <a:bodyPr/>
          <a:lstStyle/>
          <a:p>
            <a:endParaRPr lang="en-US"/>
          </a:p>
        </p:txBody>
      </p:sp>
      <p:grpSp>
        <p:nvGrpSpPr>
          <p:cNvPr id="3" name="Group 3"/>
          <p:cNvGrpSpPr/>
          <p:nvPr/>
        </p:nvGrpSpPr>
        <p:grpSpPr>
          <a:xfrm>
            <a:off x="1524000" y="723900"/>
            <a:ext cx="15673917" cy="7231023"/>
            <a:chOff x="33685" y="-1237211"/>
            <a:chExt cx="19526556" cy="7574534"/>
          </a:xfrm>
        </p:grpSpPr>
        <p:sp>
          <p:nvSpPr>
            <p:cNvPr id="4" name="TextBox 4"/>
            <p:cNvSpPr txBox="1"/>
            <p:nvPr/>
          </p:nvSpPr>
          <p:spPr>
            <a:xfrm>
              <a:off x="33685" y="-1237211"/>
              <a:ext cx="19526556" cy="1289590"/>
            </a:xfrm>
            <a:prstGeom prst="rect">
              <a:avLst/>
            </a:prstGeom>
          </p:spPr>
          <p:txBody>
            <a:bodyPr wrap="square" lIns="0" tIns="0" rIns="0" bIns="0" rtlCol="0" anchor="t">
              <a:spAutoFit/>
            </a:bodyPr>
            <a:lstStyle/>
            <a:p>
              <a:pPr marL="0" lvl="0" indent="0">
                <a:lnSpc>
                  <a:spcPts val="4800"/>
                </a:lnSpc>
                <a:spcBef>
                  <a:spcPct val="0"/>
                </a:spcBef>
              </a:pPr>
              <a:r>
                <a:rPr lang="en-US" sz="4000" spc="64" dirty="0">
                  <a:solidFill>
                    <a:srgbClr val="1754F1"/>
                  </a:solidFill>
                  <a:latin typeface="Roboto Bold"/>
                </a:rPr>
                <a:t>CA not expected to check genuineness of documents submitted by client while issuing Form 15CB</a:t>
              </a:r>
            </a:p>
          </p:txBody>
        </p:sp>
        <p:sp>
          <p:nvSpPr>
            <p:cNvPr id="5" name="TextBox 5"/>
            <p:cNvSpPr txBox="1"/>
            <p:nvPr/>
          </p:nvSpPr>
          <p:spPr>
            <a:xfrm>
              <a:off x="33685" y="598647"/>
              <a:ext cx="18421082" cy="5738676"/>
            </a:xfrm>
            <a:prstGeom prst="rect">
              <a:avLst/>
            </a:prstGeom>
          </p:spPr>
          <p:txBody>
            <a:bodyPr lIns="0" tIns="0" rIns="0" bIns="0" rtlCol="0" anchor="t">
              <a:spAutoFit/>
            </a:bodyPr>
            <a:lstStyle/>
            <a:p>
              <a:pPr>
                <a:lnSpc>
                  <a:spcPct val="150000"/>
                </a:lnSpc>
              </a:pPr>
              <a:r>
                <a:rPr lang="en-US" sz="2400" dirty="0">
                  <a:solidFill>
                    <a:srgbClr val="14110F"/>
                  </a:solidFill>
                  <a:latin typeface="Roboto "/>
                </a:rPr>
                <a:t>High Court said on 23.11.2022 in a CA’s criminal case held that a CA in India while issuing Certificate 15CB is needed to only examine the remittance nature &amp; Nothing more on that. CA is not needed to go into genuineness or otherwise of documents file by the respective clients. (</a:t>
              </a:r>
              <a:r>
                <a:rPr lang="en-US" sz="2400" u="sng" dirty="0">
                  <a:solidFill>
                    <a:srgbClr val="14110F"/>
                  </a:solidFill>
                  <a:latin typeface="Roboto "/>
                </a:rPr>
                <a:t>Madras High Court - Criminal Revision Case No.1354 of 2022</a:t>
              </a:r>
              <a:r>
                <a:rPr lang="en-US" sz="2400" dirty="0">
                  <a:solidFill>
                    <a:srgbClr val="14110F"/>
                  </a:solidFill>
                  <a:latin typeface="Roboto "/>
                </a:rPr>
                <a:t>)</a:t>
              </a:r>
            </a:p>
            <a:p>
              <a:pPr>
                <a:lnSpc>
                  <a:spcPct val="150000"/>
                </a:lnSpc>
              </a:pPr>
              <a:endParaRPr lang="en-US" sz="2400" dirty="0">
                <a:solidFill>
                  <a:srgbClr val="14110F"/>
                </a:solidFill>
                <a:latin typeface="Roboto "/>
              </a:endParaRPr>
            </a:p>
            <a:p>
              <a:pPr>
                <a:lnSpc>
                  <a:spcPct val="150000"/>
                </a:lnSpc>
              </a:pPr>
              <a:r>
                <a:rPr lang="en-US" sz="2400" dirty="0">
                  <a:solidFill>
                    <a:srgbClr val="14110F"/>
                  </a:solidFill>
                  <a:latin typeface="Roboto "/>
                </a:rPr>
                <a:t>In order to protect Chartered Accountant professional interests, chartered accountants should start making the following remark in every 15CB certification because.</a:t>
              </a:r>
            </a:p>
            <a:p>
              <a:pPr>
                <a:lnSpc>
                  <a:spcPct val="150000"/>
                </a:lnSpc>
              </a:pPr>
              <a:endParaRPr lang="en-US" sz="2400" dirty="0">
                <a:solidFill>
                  <a:srgbClr val="14110F"/>
                </a:solidFill>
                <a:latin typeface="Roboto "/>
              </a:endParaRPr>
            </a:p>
            <a:p>
              <a:pPr>
                <a:lnSpc>
                  <a:spcPct val="150000"/>
                </a:lnSpc>
              </a:pPr>
              <a:r>
                <a:rPr lang="en-US" sz="2400" i="1" dirty="0">
                  <a:solidFill>
                    <a:srgbClr val="14110F"/>
                  </a:solidFill>
                  <a:latin typeface="Roboto "/>
                </a:rPr>
                <a:t>“15CB certificate is mainly issued on basis of documents present by payer without recording any satisfaction on the validity of legal documents.”</a:t>
              </a:r>
            </a:p>
          </p:txBody>
        </p:sp>
      </p:grpSp>
    </p:spTree>
    <p:extLst>
      <p:ext uri="{BB962C8B-B14F-4D97-AF65-F5344CB8AC3E}">
        <p14:creationId xmlns:p14="http://schemas.microsoft.com/office/powerpoint/2010/main" val="13680417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412" y="8870247"/>
            <a:ext cx="18278588" cy="1416753"/>
          </a:xfrm>
          <a:prstGeom prst="rect">
            <a:avLst/>
          </a:prstGeom>
          <a:solidFill>
            <a:srgbClr val="1754F1"/>
          </a:solidFill>
        </p:spPr>
        <p:txBody>
          <a:bodyPr/>
          <a:lstStyle/>
          <a:p>
            <a:endParaRPr lang="en-US"/>
          </a:p>
        </p:txBody>
      </p:sp>
      <p:grpSp>
        <p:nvGrpSpPr>
          <p:cNvPr id="3" name="Group 3"/>
          <p:cNvGrpSpPr/>
          <p:nvPr/>
        </p:nvGrpSpPr>
        <p:grpSpPr>
          <a:xfrm>
            <a:off x="1672644" y="1348822"/>
            <a:ext cx="14786556" cy="5723215"/>
            <a:chOff x="0" y="-1237211"/>
            <a:chExt cx="18421082" cy="5995095"/>
          </a:xfrm>
        </p:grpSpPr>
        <p:sp>
          <p:nvSpPr>
            <p:cNvPr id="4" name="TextBox 4"/>
            <p:cNvSpPr txBox="1"/>
            <p:nvPr/>
          </p:nvSpPr>
          <p:spPr>
            <a:xfrm>
              <a:off x="33685" y="-1237211"/>
              <a:ext cx="13241406" cy="764540"/>
            </a:xfrm>
            <a:prstGeom prst="rect">
              <a:avLst/>
            </a:prstGeom>
          </p:spPr>
          <p:txBody>
            <a:bodyPr lIns="0" tIns="0" rIns="0" bIns="0" rtlCol="0" anchor="t">
              <a:spAutoFit/>
            </a:bodyPr>
            <a:lstStyle/>
            <a:p>
              <a:pPr marL="0" lvl="0" indent="0">
                <a:lnSpc>
                  <a:spcPts val="4800"/>
                </a:lnSpc>
                <a:spcBef>
                  <a:spcPct val="0"/>
                </a:spcBef>
              </a:pPr>
              <a:r>
                <a:rPr lang="en-US" sz="3200" spc="64" dirty="0">
                  <a:solidFill>
                    <a:srgbClr val="1754F1"/>
                  </a:solidFill>
                  <a:latin typeface="Roboto Bold"/>
                </a:rPr>
                <a:t>Basic Concept</a:t>
              </a:r>
              <a:endParaRPr lang="en-US" sz="3200" u="none" spc="64" dirty="0">
                <a:solidFill>
                  <a:srgbClr val="1754F1"/>
                </a:solidFill>
                <a:latin typeface="Roboto Bold"/>
              </a:endParaRPr>
            </a:p>
          </p:txBody>
        </p:sp>
        <p:sp>
          <p:nvSpPr>
            <p:cNvPr id="5" name="TextBox 5"/>
            <p:cNvSpPr txBox="1"/>
            <p:nvPr/>
          </p:nvSpPr>
          <p:spPr>
            <a:xfrm>
              <a:off x="0" y="1372711"/>
              <a:ext cx="18421082" cy="3385173"/>
            </a:xfrm>
            <a:prstGeom prst="rect">
              <a:avLst/>
            </a:prstGeom>
          </p:spPr>
          <p:txBody>
            <a:bodyPr lIns="0" tIns="0" rIns="0" bIns="0" rtlCol="0" anchor="t">
              <a:spAutoFit/>
            </a:bodyPr>
            <a:lstStyle/>
            <a:p>
              <a:pPr marL="571500" indent="-571500">
                <a:lnSpc>
                  <a:spcPct val="150000"/>
                </a:lnSpc>
                <a:buFont typeface="Wingdings" panose="05000000000000000000" pitchFamily="2" charset="2"/>
                <a:buChar char="ü"/>
              </a:pPr>
              <a:r>
                <a:rPr lang="en-US" sz="3600" dirty="0">
                  <a:solidFill>
                    <a:srgbClr val="14110F"/>
                  </a:solidFill>
                  <a:latin typeface="Roboto Bold"/>
                </a:rPr>
                <a:t> is received or is deemed to be received in India</a:t>
              </a:r>
            </a:p>
            <a:p>
              <a:pPr marL="571500" indent="-571500">
                <a:lnSpc>
                  <a:spcPct val="150000"/>
                </a:lnSpc>
                <a:buFont typeface="Wingdings" panose="05000000000000000000" pitchFamily="2" charset="2"/>
                <a:buChar char="ü"/>
              </a:pPr>
              <a:r>
                <a:rPr lang="en-US" sz="3600" dirty="0">
                  <a:solidFill>
                    <a:srgbClr val="14110F"/>
                  </a:solidFill>
                  <a:latin typeface="Roboto Bold"/>
                </a:rPr>
                <a:t> accrues or arises or is deemed to accrue or arise to him in India</a:t>
              </a:r>
            </a:p>
            <a:p>
              <a:pPr>
                <a:lnSpc>
                  <a:spcPct val="150000"/>
                </a:lnSpc>
              </a:pPr>
              <a:r>
                <a:rPr lang="en-US" sz="3600" dirty="0">
                  <a:solidFill>
                    <a:srgbClr val="14110F"/>
                  </a:solidFill>
                  <a:latin typeface="Roboto Bold"/>
                </a:rPr>
                <a:t> </a:t>
              </a:r>
            </a:p>
            <a:p>
              <a:pPr marL="571500" indent="-571500">
                <a:lnSpc>
                  <a:spcPct val="150000"/>
                </a:lnSpc>
                <a:buFont typeface="Wingdings" panose="05000000000000000000" pitchFamily="2" charset="2"/>
                <a:buChar char="ü"/>
              </a:pPr>
              <a:r>
                <a:rPr lang="en-US" sz="3600" dirty="0">
                  <a:solidFill>
                    <a:srgbClr val="14110F"/>
                  </a:solidFill>
                  <a:latin typeface="Roboto Bold"/>
                </a:rPr>
                <a:t> accrues or arises outside India</a:t>
              </a:r>
            </a:p>
          </p:txBody>
        </p:sp>
      </p:grpSp>
      <p:sp>
        <p:nvSpPr>
          <p:cNvPr id="6" name="TextBox 23">
            <a:extLst>
              <a:ext uri="{FF2B5EF4-FFF2-40B4-BE49-F238E27FC236}">
                <a16:creationId xmlns:a16="http://schemas.microsoft.com/office/drawing/2014/main" id="{69C1CDB6-0426-7DE4-D402-716E4141CD5A}"/>
              </a:ext>
            </a:extLst>
          </p:cNvPr>
          <p:cNvSpPr txBox="1"/>
          <p:nvPr/>
        </p:nvSpPr>
        <p:spPr>
          <a:xfrm>
            <a:off x="1699682" y="2247900"/>
            <a:ext cx="11635317" cy="400751"/>
          </a:xfrm>
          <a:prstGeom prst="rect">
            <a:avLst/>
          </a:prstGeom>
        </p:spPr>
        <p:txBody>
          <a:bodyPr wrap="square" lIns="0" tIns="0" rIns="0" bIns="0" rtlCol="0" anchor="t">
            <a:spAutoFit/>
          </a:bodyPr>
          <a:lstStyle/>
          <a:p>
            <a:pPr marL="0" lvl="0" indent="0" algn="l">
              <a:lnSpc>
                <a:spcPts val="3079"/>
              </a:lnSpc>
              <a:spcBef>
                <a:spcPct val="0"/>
              </a:spcBef>
            </a:pPr>
            <a:r>
              <a:rPr lang="en-US" sz="3200" b="1" spc="43" dirty="0">
                <a:solidFill>
                  <a:srgbClr val="14110F"/>
                </a:solidFill>
                <a:latin typeface="Roboto"/>
              </a:rPr>
              <a:t>Section 5 : The scope of Total Income</a:t>
            </a:r>
          </a:p>
        </p:txBody>
      </p:sp>
      <p:sp>
        <p:nvSpPr>
          <p:cNvPr id="7" name="Right Brace 6">
            <a:extLst>
              <a:ext uri="{FF2B5EF4-FFF2-40B4-BE49-F238E27FC236}">
                <a16:creationId xmlns:a16="http://schemas.microsoft.com/office/drawing/2014/main" id="{58389A94-8735-6FB9-E107-FCDC188696C5}"/>
              </a:ext>
            </a:extLst>
          </p:cNvPr>
          <p:cNvSpPr/>
          <p:nvPr/>
        </p:nvSpPr>
        <p:spPr>
          <a:xfrm>
            <a:off x="15621000" y="3840382"/>
            <a:ext cx="609600" cy="1836517"/>
          </a:xfrm>
          <a:prstGeom prst="rightBrace">
            <a:avLst/>
          </a:prstGeom>
          <a:ln>
            <a:solidFill>
              <a:srgbClr val="1754F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8" name="Right Brace 7">
            <a:extLst>
              <a:ext uri="{FF2B5EF4-FFF2-40B4-BE49-F238E27FC236}">
                <a16:creationId xmlns:a16="http://schemas.microsoft.com/office/drawing/2014/main" id="{D8B22219-BA84-C217-88DF-EB085F930862}"/>
              </a:ext>
            </a:extLst>
          </p:cNvPr>
          <p:cNvSpPr/>
          <p:nvPr/>
        </p:nvSpPr>
        <p:spPr>
          <a:xfrm>
            <a:off x="16764000" y="3840382"/>
            <a:ext cx="609600" cy="3231654"/>
          </a:xfrm>
          <a:prstGeom prst="rightBrace">
            <a:avLst/>
          </a:prstGeom>
          <a:ln>
            <a:solidFill>
              <a:srgbClr val="1754F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TextBox 4">
            <a:extLst>
              <a:ext uri="{FF2B5EF4-FFF2-40B4-BE49-F238E27FC236}">
                <a16:creationId xmlns:a16="http://schemas.microsoft.com/office/drawing/2014/main" id="{8D0B48AB-6A23-B1FB-8794-D18C908BA4F6}"/>
              </a:ext>
            </a:extLst>
          </p:cNvPr>
          <p:cNvSpPr txBox="1"/>
          <p:nvPr/>
        </p:nvSpPr>
        <p:spPr>
          <a:xfrm>
            <a:off x="17385890" y="5174080"/>
            <a:ext cx="609600" cy="564257"/>
          </a:xfrm>
          <a:prstGeom prst="rect">
            <a:avLst/>
          </a:prstGeom>
        </p:spPr>
        <p:txBody>
          <a:bodyPr wrap="square" lIns="0" tIns="0" rIns="0" bIns="0" rtlCol="0" anchor="t">
            <a:spAutoFit/>
          </a:bodyPr>
          <a:lstStyle/>
          <a:p>
            <a:pPr marL="0" lvl="0" indent="0" algn="ctr">
              <a:lnSpc>
                <a:spcPts val="4800"/>
              </a:lnSpc>
              <a:spcBef>
                <a:spcPct val="0"/>
              </a:spcBef>
            </a:pPr>
            <a:r>
              <a:rPr lang="en-US" sz="3200" spc="64" dirty="0">
                <a:solidFill>
                  <a:srgbClr val="1754F1"/>
                </a:solidFill>
                <a:latin typeface="Roboto Bold"/>
              </a:rPr>
              <a:t>RI</a:t>
            </a:r>
            <a:endParaRPr lang="en-US" sz="3200" u="none" spc="64" dirty="0">
              <a:solidFill>
                <a:srgbClr val="1754F1"/>
              </a:solidFill>
              <a:latin typeface="Roboto Bold"/>
            </a:endParaRPr>
          </a:p>
        </p:txBody>
      </p:sp>
      <p:sp>
        <p:nvSpPr>
          <p:cNvPr id="10" name="TextBox 4">
            <a:extLst>
              <a:ext uri="{FF2B5EF4-FFF2-40B4-BE49-F238E27FC236}">
                <a16:creationId xmlns:a16="http://schemas.microsoft.com/office/drawing/2014/main" id="{9868A1FF-BCB7-52BB-61EA-DF10D50F07A0}"/>
              </a:ext>
            </a:extLst>
          </p:cNvPr>
          <p:cNvSpPr txBox="1"/>
          <p:nvPr/>
        </p:nvSpPr>
        <p:spPr>
          <a:xfrm>
            <a:off x="16306800" y="4426843"/>
            <a:ext cx="609600" cy="564257"/>
          </a:xfrm>
          <a:prstGeom prst="rect">
            <a:avLst/>
          </a:prstGeom>
        </p:spPr>
        <p:txBody>
          <a:bodyPr wrap="square" lIns="0" tIns="0" rIns="0" bIns="0" rtlCol="0" anchor="t">
            <a:spAutoFit/>
          </a:bodyPr>
          <a:lstStyle/>
          <a:p>
            <a:pPr marL="0" lvl="0" indent="0" algn="ctr">
              <a:lnSpc>
                <a:spcPts val="4800"/>
              </a:lnSpc>
              <a:spcBef>
                <a:spcPct val="0"/>
              </a:spcBef>
            </a:pPr>
            <a:r>
              <a:rPr lang="en-US" sz="3200" spc="64" dirty="0">
                <a:solidFill>
                  <a:srgbClr val="1754F1"/>
                </a:solidFill>
                <a:latin typeface="Roboto Bold"/>
              </a:rPr>
              <a:t>NR</a:t>
            </a:r>
            <a:endParaRPr lang="en-US" sz="3200" u="none" spc="64" dirty="0">
              <a:solidFill>
                <a:srgbClr val="1754F1"/>
              </a:solidFill>
              <a:latin typeface="Roboto Bold"/>
            </a:endParaRPr>
          </a:p>
        </p:txBody>
      </p:sp>
    </p:spTree>
    <p:extLst>
      <p:ext uri="{BB962C8B-B14F-4D97-AF65-F5344CB8AC3E}">
        <p14:creationId xmlns:p14="http://schemas.microsoft.com/office/powerpoint/2010/main" val="1170219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412" y="8870247"/>
            <a:ext cx="18278588" cy="1416753"/>
          </a:xfrm>
          <a:prstGeom prst="rect">
            <a:avLst/>
          </a:prstGeom>
          <a:solidFill>
            <a:srgbClr val="1754F1"/>
          </a:solidFill>
        </p:spPr>
        <p:txBody>
          <a:bodyPr/>
          <a:lstStyle/>
          <a:p>
            <a:endParaRPr lang="en-US"/>
          </a:p>
        </p:txBody>
      </p:sp>
      <p:grpSp>
        <p:nvGrpSpPr>
          <p:cNvPr id="3" name="Group 3"/>
          <p:cNvGrpSpPr/>
          <p:nvPr/>
        </p:nvGrpSpPr>
        <p:grpSpPr>
          <a:xfrm>
            <a:off x="1699683" y="1348822"/>
            <a:ext cx="14837595" cy="5121332"/>
            <a:chOff x="33685" y="-1237211"/>
            <a:chExt cx="18484666" cy="5364621"/>
          </a:xfrm>
        </p:grpSpPr>
        <p:sp>
          <p:nvSpPr>
            <p:cNvPr id="4" name="TextBox 4"/>
            <p:cNvSpPr txBox="1"/>
            <p:nvPr/>
          </p:nvSpPr>
          <p:spPr>
            <a:xfrm>
              <a:off x="33685" y="-1237211"/>
              <a:ext cx="13241406" cy="591062"/>
            </a:xfrm>
            <a:prstGeom prst="rect">
              <a:avLst/>
            </a:prstGeom>
          </p:spPr>
          <p:txBody>
            <a:bodyPr lIns="0" tIns="0" rIns="0" bIns="0" rtlCol="0" anchor="t">
              <a:spAutoFit/>
            </a:bodyPr>
            <a:lstStyle/>
            <a:p>
              <a:pPr marL="0" lvl="0" indent="0">
                <a:lnSpc>
                  <a:spcPts val="4800"/>
                </a:lnSpc>
                <a:spcBef>
                  <a:spcPct val="0"/>
                </a:spcBef>
              </a:pPr>
              <a:r>
                <a:rPr lang="en-US" sz="3200" spc="64" dirty="0">
                  <a:solidFill>
                    <a:srgbClr val="1754F1"/>
                  </a:solidFill>
                  <a:latin typeface="Roboto Bold"/>
                </a:rPr>
                <a:t>Prerequisites to file up Form No.15CB:</a:t>
              </a:r>
              <a:endParaRPr lang="en-US" sz="3200" u="none" spc="64" dirty="0">
                <a:solidFill>
                  <a:srgbClr val="1754F1"/>
                </a:solidFill>
                <a:latin typeface="Roboto Bold"/>
              </a:endParaRPr>
            </a:p>
          </p:txBody>
        </p:sp>
        <p:sp>
          <p:nvSpPr>
            <p:cNvPr id="5" name="TextBox 5"/>
            <p:cNvSpPr txBox="1"/>
            <p:nvPr/>
          </p:nvSpPr>
          <p:spPr>
            <a:xfrm>
              <a:off x="97269" y="742236"/>
              <a:ext cx="18421082" cy="3385174"/>
            </a:xfrm>
            <a:prstGeom prst="rect">
              <a:avLst/>
            </a:prstGeom>
          </p:spPr>
          <p:txBody>
            <a:bodyPr lIns="0" tIns="0" rIns="0" bIns="0" rtlCol="0" anchor="t">
              <a:spAutoFit/>
            </a:bodyPr>
            <a:lstStyle/>
            <a:p>
              <a:pPr marL="571500" indent="-571500">
                <a:lnSpc>
                  <a:spcPct val="150000"/>
                </a:lnSpc>
                <a:buFont typeface="Wingdings" panose="05000000000000000000" pitchFamily="2" charset="2"/>
                <a:buChar char="ü"/>
              </a:pPr>
              <a:r>
                <a:rPr lang="en-US" sz="3600" dirty="0">
                  <a:solidFill>
                    <a:srgbClr val="14110F"/>
                  </a:solidFill>
                  <a:latin typeface="Roboto Bold"/>
                </a:rPr>
                <a:t>Registered as CA on the e-filing portal </a:t>
              </a:r>
            </a:p>
            <a:p>
              <a:pPr marL="571500" indent="-571500">
                <a:lnSpc>
                  <a:spcPct val="150000"/>
                </a:lnSpc>
                <a:buFont typeface="Wingdings" panose="05000000000000000000" pitchFamily="2" charset="2"/>
                <a:buChar char="ü"/>
              </a:pPr>
              <a:r>
                <a:rPr lang="en-US" sz="3600" dirty="0">
                  <a:solidFill>
                    <a:srgbClr val="14110F"/>
                  </a:solidFill>
                  <a:latin typeface="Roboto Bold"/>
                </a:rPr>
                <a:t>Status of PAN of CA should be Active </a:t>
              </a:r>
            </a:p>
            <a:p>
              <a:pPr marL="571500" indent="-571500">
                <a:lnSpc>
                  <a:spcPct val="150000"/>
                </a:lnSpc>
                <a:buFont typeface="Wingdings" panose="05000000000000000000" pitchFamily="2" charset="2"/>
                <a:buChar char="ü"/>
              </a:pPr>
              <a:r>
                <a:rPr lang="en-US" sz="3600" dirty="0">
                  <a:solidFill>
                    <a:srgbClr val="14110F"/>
                  </a:solidFill>
                  <a:latin typeface="Roboto Bold"/>
                </a:rPr>
                <a:t>Valid Digital Signature Certificate that is not expired </a:t>
              </a:r>
            </a:p>
            <a:p>
              <a:pPr marL="571500" indent="-571500">
                <a:lnSpc>
                  <a:spcPct val="150000"/>
                </a:lnSpc>
                <a:buFont typeface="Wingdings" panose="05000000000000000000" pitchFamily="2" charset="2"/>
                <a:buChar char="ü"/>
              </a:pPr>
              <a:r>
                <a:rPr lang="en-US" sz="3600" u="sng" dirty="0">
                  <a:solidFill>
                    <a:srgbClr val="14110F"/>
                  </a:solidFill>
                  <a:latin typeface="Roboto Bold"/>
                </a:rPr>
                <a:t>Taxpayer should have assigned Form 15CA Part-C to the CA</a:t>
              </a:r>
            </a:p>
          </p:txBody>
        </p:sp>
      </p:grpSp>
    </p:spTree>
    <p:extLst>
      <p:ext uri="{BB962C8B-B14F-4D97-AF65-F5344CB8AC3E}">
        <p14:creationId xmlns:p14="http://schemas.microsoft.com/office/powerpoint/2010/main" val="3228874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412" y="8870247"/>
            <a:ext cx="18278588" cy="1416753"/>
          </a:xfrm>
          <a:prstGeom prst="rect">
            <a:avLst/>
          </a:prstGeom>
          <a:solidFill>
            <a:srgbClr val="1754F1"/>
          </a:solidFill>
        </p:spPr>
        <p:txBody>
          <a:bodyPr/>
          <a:lstStyle/>
          <a:p>
            <a:endParaRPr lang="en-US"/>
          </a:p>
        </p:txBody>
      </p:sp>
      <p:grpSp>
        <p:nvGrpSpPr>
          <p:cNvPr id="3" name="Group 3"/>
          <p:cNvGrpSpPr/>
          <p:nvPr/>
        </p:nvGrpSpPr>
        <p:grpSpPr>
          <a:xfrm>
            <a:off x="1699683" y="1348822"/>
            <a:ext cx="14786556" cy="6872841"/>
            <a:chOff x="33685" y="-1237211"/>
            <a:chExt cx="18421082" cy="7199336"/>
          </a:xfrm>
        </p:grpSpPr>
        <p:sp>
          <p:nvSpPr>
            <p:cNvPr id="4" name="TextBox 4"/>
            <p:cNvSpPr txBox="1"/>
            <p:nvPr/>
          </p:nvSpPr>
          <p:spPr>
            <a:xfrm>
              <a:off x="33685" y="-1237211"/>
              <a:ext cx="13241406" cy="644795"/>
            </a:xfrm>
            <a:prstGeom prst="rect">
              <a:avLst/>
            </a:prstGeom>
          </p:spPr>
          <p:txBody>
            <a:bodyPr lIns="0" tIns="0" rIns="0" bIns="0" rtlCol="0" anchor="t">
              <a:spAutoFit/>
            </a:bodyPr>
            <a:lstStyle/>
            <a:p>
              <a:pPr marL="0" lvl="0" indent="0">
                <a:lnSpc>
                  <a:spcPts val="4800"/>
                </a:lnSpc>
                <a:spcBef>
                  <a:spcPct val="0"/>
                </a:spcBef>
              </a:pPr>
              <a:r>
                <a:rPr lang="en-US" sz="4000" spc="64" dirty="0">
                  <a:solidFill>
                    <a:srgbClr val="1754F1"/>
                  </a:solidFill>
                  <a:latin typeface="Roboto Bold"/>
                </a:rPr>
                <a:t>Procedure for foreign remittances</a:t>
              </a:r>
              <a:endParaRPr lang="en-US" sz="4000" u="none" spc="64" dirty="0">
                <a:solidFill>
                  <a:srgbClr val="1754F1"/>
                </a:solidFill>
                <a:latin typeface="Roboto Bold"/>
              </a:endParaRPr>
            </a:p>
          </p:txBody>
        </p:sp>
        <p:sp>
          <p:nvSpPr>
            <p:cNvPr id="5" name="TextBox 5"/>
            <p:cNvSpPr txBox="1"/>
            <p:nvPr/>
          </p:nvSpPr>
          <p:spPr>
            <a:xfrm>
              <a:off x="33685" y="-55963"/>
              <a:ext cx="18421082" cy="6018088"/>
            </a:xfrm>
            <a:prstGeom prst="rect">
              <a:avLst/>
            </a:prstGeom>
          </p:spPr>
          <p:txBody>
            <a:bodyPr lIns="0" tIns="0" rIns="0" bIns="0" rtlCol="0" anchor="t">
              <a:spAutoFit/>
            </a:bodyPr>
            <a:lstStyle/>
            <a:p>
              <a:pPr marL="571500" indent="-571500">
                <a:lnSpc>
                  <a:spcPct val="150000"/>
                </a:lnSpc>
                <a:buFont typeface="Wingdings" panose="05000000000000000000" pitchFamily="2" charset="2"/>
                <a:buChar char="ü"/>
              </a:pPr>
              <a:r>
                <a:rPr lang="en-US" sz="2800" dirty="0">
                  <a:solidFill>
                    <a:srgbClr val="14110F"/>
                  </a:solidFill>
                  <a:latin typeface="Roboto "/>
                </a:rPr>
                <a:t>Classification the transaction (Business income, Royalty, fees for technical services, Salaries, Capital Gain, Dividend, Interest etc.) </a:t>
              </a:r>
            </a:p>
            <a:p>
              <a:pPr marL="571500" indent="-571500">
                <a:lnSpc>
                  <a:spcPct val="150000"/>
                </a:lnSpc>
                <a:buFont typeface="Wingdings" panose="05000000000000000000" pitchFamily="2" charset="2"/>
                <a:buChar char="ü"/>
              </a:pPr>
              <a:r>
                <a:rPr lang="en-US" sz="2800" dirty="0">
                  <a:solidFill>
                    <a:srgbClr val="14110F"/>
                  </a:solidFill>
                  <a:latin typeface="Roboto "/>
                </a:rPr>
                <a:t>Verify the factual and basic documents. For e.g. invoice, contracts, legal status, PAN (Section 206AA) in India.</a:t>
              </a:r>
            </a:p>
            <a:p>
              <a:pPr marL="571500" indent="-571500">
                <a:lnSpc>
                  <a:spcPct val="150000"/>
                </a:lnSpc>
                <a:buFont typeface="Wingdings" panose="05000000000000000000" pitchFamily="2" charset="2"/>
                <a:buChar char="ü"/>
              </a:pPr>
              <a:r>
                <a:rPr lang="en-US" sz="2800" dirty="0">
                  <a:solidFill>
                    <a:srgbClr val="14110F"/>
                  </a:solidFill>
                  <a:latin typeface="Roboto "/>
                </a:rPr>
                <a:t>Whether taxable in India or Not?</a:t>
              </a:r>
            </a:p>
            <a:p>
              <a:pPr marL="571500" indent="-571500">
                <a:lnSpc>
                  <a:spcPct val="150000"/>
                </a:lnSpc>
                <a:buFont typeface="Wingdings" panose="05000000000000000000" pitchFamily="2" charset="2"/>
                <a:buChar char="ü"/>
              </a:pPr>
              <a:r>
                <a:rPr lang="en-US" sz="2800" dirty="0">
                  <a:solidFill>
                    <a:srgbClr val="14110F"/>
                  </a:solidFill>
                  <a:latin typeface="Roboto "/>
                </a:rPr>
                <a:t>Taxability as per DTAA -  No PE, TRC, Form 10F (</a:t>
              </a:r>
              <a:r>
                <a:rPr lang="en-US" sz="2800" u="sng" dirty="0">
                  <a:solidFill>
                    <a:srgbClr val="14110F"/>
                  </a:solidFill>
                  <a:latin typeface="Roboto "/>
                </a:rPr>
                <a:t>Online {</a:t>
              </a:r>
              <a:r>
                <a:rPr lang="en-US" sz="2800" i="1" u="sng" dirty="0">
                  <a:solidFill>
                    <a:srgbClr val="14110F"/>
                  </a:solidFill>
                  <a:latin typeface="Roboto "/>
                </a:rPr>
                <a:t>Notification No. 03/2022 dated 16th July 2022</a:t>
              </a:r>
              <a:r>
                <a:rPr lang="en-US" sz="2800" u="sng" dirty="0">
                  <a:solidFill>
                    <a:srgbClr val="14110F"/>
                  </a:solidFill>
                  <a:latin typeface="Roboto "/>
                </a:rPr>
                <a:t>} </a:t>
              </a:r>
              <a:r>
                <a:rPr lang="en-US" sz="2800" dirty="0">
                  <a:solidFill>
                    <a:srgbClr val="14110F"/>
                  </a:solidFill>
                  <a:latin typeface="Roboto "/>
                </a:rPr>
                <a:t>) </a:t>
              </a:r>
              <a:r>
                <a:rPr lang="en-US" sz="2800" dirty="0" err="1">
                  <a:solidFill>
                    <a:srgbClr val="14110F"/>
                  </a:solidFill>
                  <a:latin typeface="Roboto "/>
                </a:rPr>
                <a:t>etc</a:t>
              </a:r>
              <a:r>
                <a:rPr lang="en-US" sz="2800" dirty="0">
                  <a:solidFill>
                    <a:srgbClr val="14110F"/>
                  </a:solidFill>
                  <a:latin typeface="Roboto "/>
                </a:rPr>
                <a:t>  </a:t>
              </a:r>
            </a:p>
            <a:p>
              <a:pPr marL="571500" indent="-571500">
                <a:lnSpc>
                  <a:spcPct val="150000"/>
                </a:lnSpc>
                <a:buFont typeface="Wingdings" panose="05000000000000000000" pitchFamily="2" charset="2"/>
                <a:buChar char="ü"/>
              </a:pPr>
              <a:r>
                <a:rPr lang="en-US" sz="2800" dirty="0">
                  <a:solidFill>
                    <a:srgbClr val="14110F"/>
                  </a:solidFill>
                  <a:latin typeface="Roboto "/>
                </a:rPr>
                <a:t>Whether order or certificate for “NIL” or “Lower” rate is available under section 195(2)/195(3)/197  </a:t>
              </a:r>
            </a:p>
          </p:txBody>
        </p:sp>
      </p:grpSp>
    </p:spTree>
    <p:extLst>
      <p:ext uri="{BB962C8B-B14F-4D97-AF65-F5344CB8AC3E}">
        <p14:creationId xmlns:p14="http://schemas.microsoft.com/office/powerpoint/2010/main" val="575943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9412" y="8870247"/>
            <a:ext cx="18278588" cy="1416753"/>
          </a:xfrm>
          <a:prstGeom prst="rect">
            <a:avLst/>
          </a:prstGeom>
          <a:solidFill>
            <a:srgbClr val="1754F1"/>
          </a:solidFill>
        </p:spPr>
        <p:txBody>
          <a:bodyPr/>
          <a:lstStyle/>
          <a:p>
            <a:endParaRPr lang="en-US"/>
          </a:p>
        </p:txBody>
      </p:sp>
      <p:grpSp>
        <p:nvGrpSpPr>
          <p:cNvPr id="3" name="Group 3"/>
          <p:cNvGrpSpPr/>
          <p:nvPr/>
        </p:nvGrpSpPr>
        <p:grpSpPr>
          <a:xfrm>
            <a:off x="838200" y="571500"/>
            <a:ext cx="16916400" cy="7527270"/>
            <a:chOff x="0" y="-114300"/>
            <a:chExt cx="18421082" cy="10036363"/>
          </a:xfrm>
        </p:grpSpPr>
        <p:sp>
          <p:nvSpPr>
            <p:cNvPr id="4" name="TextBox 4"/>
            <p:cNvSpPr txBox="1"/>
            <p:nvPr/>
          </p:nvSpPr>
          <p:spPr>
            <a:xfrm>
              <a:off x="0" y="-114300"/>
              <a:ext cx="13241406" cy="764540"/>
            </a:xfrm>
            <a:prstGeom prst="rect">
              <a:avLst/>
            </a:prstGeom>
          </p:spPr>
          <p:txBody>
            <a:bodyPr lIns="0" tIns="0" rIns="0" bIns="0" rtlCol="0" anchor="t">
              <a:spAutoFit/>
            </a:bodyPr>
            <a:lstStyle/>
            <a:p>
              <a:pPr marL="0" lvl="0" indent="0">
                <a:lnSpc>
                  <a:spcPts val="4800"/>
                </a:lnSpc>
                <a:spcBef>
                  <a:spcPct val="0"/>
                </a:spcBef>
              </a:pPr>
              <a:r>
                <a:rPr lang="en-US" sz="3200" spc="64" dirty="0">
                  <a:solidFill>
                    <a:srgbClr val="1754F1"/>
                  </a:solidFill>
                  <a:latin typeface="Roboto Bold"/>
                </a:rPr>
                <a:t>Rule 21AB</a:t>
              </a:r>
              <a:endParaRPr lang="en-US" sz="3200" u="none" spc="64" dirty="0">
                <a:solidFill>
                  <a:srgbClr val="1754F1"/>
                </a:solidFill>
                <a:latin typeface="Roboto Bold"/>
              </a:endParaRPr>
            </a:p>
          </p:txBody>
        </p:sp>
        <p:sp>
          <p:nvSpPr>
            <p:cNvPr id="5" name="TextBox 5"/>
            <p:cNvSpPr txBox="1"/>
            <p:nvPr/>
          </p:nvSpPr>
          <p:spPr>
            <a:xfrm>
              <a:off x="0" y="1372711"/>
              <a:ext cx="18421082" cy="8549352"/>
            </a:xfrm>
            <a:prstGeom prst="rect">
              <a:avLst/>
            </a:prstGeom>
          </p:spPr>
          <p:txBody>
            <a:bodyPr lIns="0" tIns="0" rIns="0" bIns="0" rtlCol="0" anchor="t">
              <a:spAutoFit/>
            </a:bodyPr>
            <a:lstStyle/>
            <a:p>
              <a:pPr>
                <a:lnSpc>
                  <a:spcPct val="150000"/>
                </a:lnSpc>
              </a:pPr>
              <a:r>
                <a:rPr lang="en-US" sz="2000" dirty="0">
                  <a:solidFill>
                    <a:srgbClr val="14110F"/>
                  </a:solidFill>
                  <a:latin typeface="Roboto "/>
                </a:rPr>
                <a:t>(1) Subject to the provisions of sub-rule (2), for the purposes of sub-section (5) of section 90 and sub-section (5) of section 90A, the following information shall be provided by an </a:t>
              </a:r>
              <a:r>
                <a:rPr lang="en-US" sz="2000" dirty="0" err="1">
                  <a:solidFill>
                    <a:srgbClr val="14110F"/>
                  </a:solidFill>
                  <a:latin typeface="Roboto "/>
                </a:rPr>
                <a:t>assessee</a:t>
              </a:r>
              <a:r>
                <a:rPr lang="en-US" sz="2000" dirty="0">
                  <a:solidFill>
                    <a:srgbClr val="14110F"/>
                  </a:solidFill>
                  <a:latin typeface="Roboto "/>
                </a:rPr>
                <a:t> in Form No. 10F, namely:—</a:t>
              </a:r>
            </a:p>
            <a:p>
              <a:pPr>
                <a:lnSpc>
                  <a:spcPct val="150000"/>
                </a:lnSpc>
              </a:pPr>
              <a:endParaRPr lang="en-US" sz="2000" dirty="0">
                <a:solidFill>
                  <a:srgbClr val="14110F"/>
                </a:solidFill>
                <a:latin typeface="Roboto "/>
              </a:endParaRPr>
            </a:p>
            <a:p>
              <a:pPr lvl="1">
                <a:lnSpc>
                  <a:spcPct val="150000"/>
                </a:lnSpc>
              </a:pPr>
              <a:r>
                <a:rPr lang="en-US" sz="2000" dirty="0">
                  <a:solidFill>
                    <a:srgbClr val="14110F"/>
                  </a:solidFill>
                  <a:latin typeface="Roboto "/>
                </a:rPr>
                <a:t>(</a:t>
              </a:r>
              <a:r>
                <a:rPr lang="en-US" sz="2000" dirty="0" err="1">
                  <a:solidFill>
                    <a:srgbClr val="14110F"/>
                  </a:solidFill>
                  <a:latin typeface="Roboto "/>
                </a:rPr>
                <a:t>i</a:t>
              </a:r>
              <a:r>
                <a:rPr lang="en-US" sz="2000" dirty="0">
                  <a:solidFill>
                    <a:srgbClr val="14110F"/>
                  </a:solidFill>
                  <a:latin typeface="Roboto "/>
                </a:rPr>
                <a:t>) </a:t>
              </a:r>
              <a:r>
                <a:rPr lang="en-US" sz="2000" b="1" u="sng" dirty="0">
                  <a:solidFill>
                    <a:srgbClr val="14110F"/>
                  </a:solidFill>
                  <a:latin typeface="Roboto "/>
                </a:rPr>
                <a:t>Status</a:t>
              </a:r>
              <a:r>
                <a:rPr lang="en-US" sz="2000" dirty="0">
                  <a:solidFill>
                    <a:srgbClr val="14110F"/>
                  </a:solidFill>
                  <a:latin typeface="Roboto "/>
                </a:rPr>
                <a:t> (individual, company, firm etc.) of the </a:t>
              </a:r>
              <a:r>
                <a:rPr lang="en-US" sz="2000" dirty="0" err="1">
                  <a:solidFill>
                    <a:srgbClr val="14110F"/>
                  </a:solidFill>
                  <a:latin typeface="Roboto "/>
                </a:rPr>
                <a:t>assessee</a:t>
              </a:r>
              <a:r>
                <a:rPr lang="en-US" sz="2000" dirty="0">
                  <a:solidFill>
                    <a:srgbClr val="14110F"/>
                  </a:solidFill>
                  <a:latin typeface="Roboto "/>
                </a:rPr>
                <a:t>;</a:t>
              </a:r>
            </a:p>
            <a:p>
              <a:pPr lvl="1">
                <a:lnSpc>
                  <a:spcPct val="150000"/>
                </a:lnSpc>
              </a:pPr>
              <a:r>
                <a:rPr lang="en-US" sz="2000" dirty="0">
                  <a:solidFill>
                    <a:srgbClr val="14110F"/>
                  </a:solidFill>
                  <a:latin typeface="Roboto "/>
                </a:rPr>
                <a:t>(ii) </a:t>
              </a:r>
              <a:r>
                <a:rPr lang="en-US" sz="2000" b="1" u="sng" dirty="0">
                  <a:solidFill>
                    <a:srgbClr val="14110F"/>
                  </a:solidFill>
                  <a:latin typeface="Roboto "/>
                </a:rPr>
                <a:t>Nationality</a:t>
              </a:r>
              <a:r>
                <a:rPr lang="en-US" sz="2000" dirty="0">
                  <a:solidFill>
                    <a:srgbClr val="14110F"/>
                  </a:solidFill>
                  <a:latin typeface="Roboto "/>
                </a:rPr>
                <a:t> (in case of an individual) or country or specified territory of incorporation or registration (in case of others);</a:t>
              </a:r>
            </a:p>
            <a:p>
              <a:pPr lvl="1">
                <a:lnSpc>
                  <a:spcPct val="150000"/>
                </a:lnSpc>
              </a:pPr>
              <a:r>
                <a:rPr lang="en-US" sz="2000" dirty="0">
                  <a:solidFill>
                    <a:srgbClr val="14110F"/>
                  </a:solidFill>
                  <a:latin typeface="Roboto "/>
                </a:rPr>
                <a:t>(iii) </a:t>
              </a:r>
              <a:r>
                <a:rPr lang="en-US" sz="2000" dirty="0" err="1">
                  <a:solidFill>
                    <a:srgbClr val="14110F"/>
                  </a:solidFill>
                  <a:latin typeface="Roboto "/>
                </a:rPr>
                <a:t>Assessee's</a:t>
              </a:r>
              <a:r>
                <a:rPr lang="en-US" sz="2000" dirty="0">
                  <a:solidFill>
                    <a:srgbClr val="14110F"/>
                  </a:solidFill>
                  <a:latin typeface="Roboto "/>
                </a:rPr>
                <a:t> </a:t>
              </a:r>
              <a:r>
                <a:rPr lang="en-US" sz="2000" b="1" u="sng" dirty="0">
                  <a:solidFill>
                    <a:srgbClr val="14110F"/>
                  </a:solidFill>
                  <a:latin typeface="Roboto "/>
                </a:rPr>
                <a:t>tax identification number</a:t>
              </a:r>
              <a:r>
                <a:rPr lang="en-US" sz="2000" dirty="0">
                  <a:solidFill>
                    <a:srgbClr val="14110F"/>
                  </a:solidFill>
                  <a:latin typeface="Roboto "/>
                </a:rPr>
                <a:t> in the country or specified territory of residence and in case there is no such number, then, a unique number on the basis of which the person is identified by the Government of the country or the specified territory of which the </a:t>
              </a:r>
              <a:r>
                <a:rPr lang="en-US" sz="2000" dirty="0" err="1">
                  <a:solidFill>
                    <a:srgbClr val="14110F"/>
                  </a:solidFill>
                  <a:latin typeface="Roboto "/>
                </a:rPr>
                <a:t>asseessee</a:t>
              </a:r>
              <a:r>
                <a:rPr lang="en-US" sz="2000" dirty="0">
                  <a:solidFill>
                    <a:srgbClr val="14110F"/>
                  </a:solidFill>
                  <a:latin typeface="Roboto "/>
                </a:rPr>
                <a:t> claims to be a resident;</a:t>
              </a:r>
            </a:p>
            <a:p>
              <a:pPr lvl="1">
                <a:lnSpc>
                  <a:spcPct val="150000"/>
                </a:lnSpc>
              </a:pPr>
              <a:r>
                <a:rPr lang="en-US" sz="2000" dirty="0">
                  <a:solidFill>
                    <a:srgbClr val="14110F"/>
                  </a:solidFill>
                  <a:latin typeface="Roboto "/>
                </a:rPr>
                <a:t>(iv) </a:t>
              </a:r>
              <a:r>
                <a:rPr lang="en-US" sz="2000" b="1" u="sng" dirty="0">
                  <a:solidFill>
                    <a:srgbClr val="14110F"/>
                  </a:solidFill>
                  <a:latin typeface="Roboto "/>
                </a:rPr>
                <a:t>Period</a:t>
              </a:r>
              <a:r>
                <a:rPr lang="en-US" sz="2000" dirty="0">
                  <a:solidFill>
                    <a:srgbClr val="14110F"/>
                  </a:solidFill>
                  <a:latin typeface="Roboto "/>
                </a:rPr>
                <a:t> for which the residential status, as mentioned in the certificate referred to in sub-section (4) of section 90 or sub-section (4) of section 90A, is applicable; and</a:t>
              </a:r>
            </a:p>
            <a:p>
              <a:pPr lvl="1">
                <a:lnSpc>
                  <a:spcPct val="150000"/>
                </a:lnSpc>
              </a:pPr>
              <a:r>
                <a:rPr lang="en-US" sz="2000" dirty="0">
                  <a:solidFill>
                    <a:srgbClr val="14110F"/>
                  </a:solidFill>
                  <a:latin typeface="Roboto "/>
                </a:rPr>
                <a:t>(v) </a:t>
              </a:r>
              <a:r>
                <a:rPr lang="en-US" sz="2000" b="1" u="sng" dirty="0">
                  <a:solidFill>
                    <a:srgbClr val="14110F"/>
                  </a:solidFill>
                  <a:latin typeface="Roboto "/>
                </a:rPr>
                <a:t>Address of the </a:t>
              </a:r>
              <a:r>
                <a:rPr lang="en-US" sz="2000" b="1" u="sng" dirty="0" err="1">
                  <a:solidFill>
                    <a:srgbClr val="14110F"/>
                  </a:solidFill>
                  <a:latin typeface="Roboto "/>
                </a:rPr>
                <a:t>assessee</a:t>
              </a:r>
              <a:r>
                <a:rPr lang="en-US" sz="2000" dirty="0">
                  <a:solidFill>
                    <a:srgbClr val="14110F"/>
                  </a:solidFill>
                  <a:latin typeface="Roboto "/>
                </a:rPr>
                <a:t> in the country or specified territory outside India, during the period for which the certificate, as mentioned in (iv) above, is applicable.</a:t>
              </a:r>
            </a:p>
            <a:p>
              <a:pPr>
                <a:lnSpc>
                  <a:spcPct val="150000"/>
                </a:lnSpc>
              </a:pPr>
              <a:r>
                <a:rPr lang="en-US" sz="2000" b="1" dirty="0">
                  <a:solidFill>
                    <a:srgbClr val="14110F"/>
                  </a:solidFill>
                  <a:latin typeface="Roboto "/>
                </a:rPr>
                <a:t>(2) The </a:t>
              </a:r>
              <a:r>
                <a:rPr lang="en-US" sz="2000" b="1" dirty="0" err="1">
                  <a:solidFill>
                    <a:srgbClr val="14110F"/>
                  </a:solidFill>
                  <a:latin typeface="Roboto "/>
                </a:rPr>
                <a:t>assessee</a:t>
              </a:r>
              <a:r>
                <a:rPr lang="en-US" sz="2000" b="1" dirty="0">
                  <a:solidFill>
                    <a:srgbClr val="14110F"/>
                  </a:solidFill>
                  <a:latin typeface="Roboto "/>
                </a:rPr>
                <a:t> may not be required to provide the information or any part thereof referred to in sub-rule (1) if the information or the part thereof, as the case may be, is contained in the certificate referred to in sub-section (4) of section 90 or sub-section (4) of section 90A.</a:t>
              </a:r>
            </a:p>
          </p:txBody>
        </p:sp>
      </p:grpSp>
    </p:spTree>
    <p:extLst>
      <p:ext uri="{BB962C8B-B14F-4D97-AF65-F5344CB8AC3E}">
        <p14:creationId xmlns:p14="http://schemas.microsoft.com/office/powerpoint/2010/main" val="1000143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26370</TotalTime>
  <Words>5760</Words>
  <Application>Microsoft Office PowerPoint</Application>
  <PresentationFormat>Custom</PresentationFormat>
  <Paragraphs>340</Paragraphs>
  <Slides>31</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Calibri</vt:lpstr>
      <vt:lpstr>Arial</vt:lpstr>
      <vt:lpstr>Wingdings</vt:lpstr>
      <vt:lpstr>Roboto Bold</vt:lpstr>
      <vt:lpstr>Roboto </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DMTAYAL</dc:creator>
  <cp:lastModifiedBy>DEEPAK TAYAL</cp:lastModifiedBy>
  <cp:revision>87</cp:revision>
  <dcterms:created xsi:type="dcterms:W3CDTF">2006-08-16T00:00:00Z</dcterms:created>
  <dcterms:modified xsi:type="dcterms:W3CDTF">2023-12-16T10:42:48Z</dcterms:modified>
  <dc:identifier>DAFQyPEB9BU</dc:identifier>
</cp:coreProperties>
</file>